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41" r:id="rId3"/>
    <p:sldId id="357" r:id="rId4"/>
    <p:sldId id="340" r:id="rId5"/>
    <p:sldId id="353" r:id="rId6"/>
    <p:sldId id="348" r:id="rId7"/>
    <p:sldId id="349" r:id="rId8"/>
    <p:sldId id="339" r:id="rId9"/>
    <p:sldId id="342" r:id="rId10"/>
    <p:sldId id="343" r:id="rId11"/>
    <p:sldId id="344" r:id="rId12"/>
    <p:sldId id="356" r:id="rId13"/>
    <p:sldId id="345" r:id="rId14"/>
  </p:sldIdLst>
  <p:sldSz cx="9144000" cy="6858000" type="screen4x3"/>
  <p:notesSz cx="6858000" cy="9144000"/>
  <p:embeddedFontLst>
    <p:embeddedFont>
      <p:font typeface="Letter-join 40" panose="02000805000000020003" pitchFamily="50" charset="0"/>
      <p:regular r:id="rId15"/>
    </p:embeddedFont>
    <p:embeddedFont>
      <p:font typeface="Sassoon Infant Md" panose="02000603050000020003" pitchFamily="50" charset="0"/>
      <p:regular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eelawadee" panose="020B0502040204020203" pitchFamily="34" charset="-34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E8"/>
    <a:srgbClr val="8AF379"/>
    <a:srgbClr val="EFFED8"/>
    <a:srgbClr val="D7E4BD"/>
    <a:srgbClr val="4EED33"/>
    <a:srgbClr val="ACD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4" autoAdjust="0"/>
    <p:restoredTop sz="94639" autoAdjust="0"/>
  </p:normalViewPr>
  <p:slideViewPr>
    <p:cSldViewPr>
      <p:cViewPr varScale="1">
        <p:scale>
          <a:sx n="67" d="100"/>
          <a:sy n="67" d="100"/>
        </p:scale>
        <p:origin x="21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0674-5185-4D29-B994-36444AF4BA2B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1A9B-FD9E-4B04-9C2D-38D52335E6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880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7C4B-A503-4360-824C-8D8E40081F1D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A919A-DE08-432E-A088-EF9774CF4B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0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F6E1-903D-4E5C-97BF-F2D9F94F5BCD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697A2-D27E-4211-ADF0-3A87D294F8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10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8709-E91C-442E-911B-60CD12706D3F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5E17-DE4A-45EE-9788-ED7692D87E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2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931B-D361-4350-9D22-1D23B943C118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55ED-5FD9-428F-94AC-34EF56AF12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30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A89-BB58-4F49-9F6D-D7CA08C92793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C272F-0001-4BDA-8D4B-E579CAC232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66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7928-AB6A-4CB2-B93F-878EAAFF6EB0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285C-420F-406F-A447-3B48077542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295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7773-2377-4BA4-81E6-B08F0C6F8166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B829-B27D-4A57-8399-FE8A1CF084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24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D69-DB90-4456-9F8F-D7C411DAE9F9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E58B4-767D-44DC-8103-9871F2C0C4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4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E6AF-C960-418F-A06B-866540DB43AA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27160-2478-4C3D-9FEE-C09741A46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511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4776-C74F-480B-9D80-D50E8DC21264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4271-83CD-4081-9404-F6188B8407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31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3E0B3-9610-4415-936F-0574E6E367C5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C7DDA55-4A94-410B-8311-09CD1086380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F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1788" y="1409700"/>
            <a:ext cx="9721851" cy="421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-3556000"/>
            <a:ext cx="12071350" cy="119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" y="6046788"/>
            <a:ext cx="7848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A task setting PowerPoint Pack on how to use commas.</a:t>
            </a:r>
          </a:p>
        </p:txBody>
      </p:sp>
      <p:pic>
        <p:nvPicPr>
          <p:cNvPr id="410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153988"/>
            <a:ext cx="7559675" cy="1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825" y="441325"/>
            <a:ext cx="8609013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4962525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7"/>
          <a:stretch>
            <a:fillRect/>
          </a:stretch>
        </p:blipFill>
        <p:spPr bwMode="auto">
          <a:xfrm>
            <a:off x="112713" y="1603375"/>
            <a:ext cx="892333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23"/>
          <a:stretch>
            <a:fillRect/>
          </a:stretch>
        </p:blipFill>
        <p:spPr bwMode="auto">
          <a:xfrm>
            <a:off x="-1187450" y="3567113"/>
            <a:ext cx="11571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975" y="3068638"/>
            <a:ext cx="2160588" cy="3603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5"/>
          <a:stretch>
            <a:fillRect/>
          </a:stretch>
        </p:blipFill>
        <p:spPr bwMode="auto">
          <a:xfrm>
            <a:off x="-509588" y="4592638"/>
            <a:ext cx="101298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325438" y="465138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</a:rPr>
              <a:t>Commas separate extra information </a:t>
            </a:r>
          </a:p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</a:rPr>
              <a:t>(imbedded clauses) in a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775" y="441325"/>
            <a:ext cx="8426450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2976563"/>
            <a:ext cx="4962525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7"/>
          <a:stretch>
            <a:fillRect/>
          </a:stretch>
        </p:blipFill>
        <p:spPr bwMode="auto">
          <a:xfrm>
            <a:off x="114300" y="1746250"/>
            <a:ext cx="89947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363" y="3860800"/>
            <a:ext cx="1062355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763713" y="668338"/>
            <a:ext cx="5903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</a:rPr>
              <a:t>Commas break up </a:t>
            </a:r>
          </a:p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</a:rPr>
              <a:t>two main clauses.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013" y="441325"/>
            <a:ext cx="8177212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</a:t>
            </a:r>
            <a:endParaRPr lang="en-GB" dirty="0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157288" y="782638"/>
            <a:ext cx="735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Commas are used </a:t>
            </a:r>
          </a:p>
          <a:p>
            <a:pPr algn="ctr"/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after fronted adverbials.</a:t>
            </a:r>
            <a:endParaRPr lang="en-GB" altLang="en-US" sz="36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57288" y="2133600"/>
            <a:ext cx="7129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Sassoon Infant Rg" pitchFamily="50" charset="0"/>
              </a:rPr>
              <a:t>The dog sat.</a:t>
            </a:r>
          </a:p>
          <a:p>
            <a:endParaRPr lang="en-GB" altLang="en-US" sz="1000">
              <a:latin typeface="Sassoon Infant Rg" pitchFamily="50" charset="0"/>
            </a:endParaRPr>
          </a:p>
          <a:p>
            <a:r>
              <a:rPr lang="en-GB" altLang="en-US" sz="2400" b="1">
                <a:latin typeface="Sassoon Infant Rg" pitchFamily="50" charset="0"/>
              </a:rPr>
              <a:t>WHEN?     After being told off</a:t>
            </a:r>
            <a:r>
              <a:rPr lang="en-GB" altLang="en-US" sz="2400" b="1">
                <a:solidFill>
                  <a:srgbClr val="FF0000"/>
                </a:solidFill>
                <a:latin typeface="Sassoon Infant Rg" pitchFamily="50" charset="0"/>
              </a:rPr>
              <a:t>,</a:t>
            </a:r>
            <a:r>
              <a:rPr lang="en-GB" altLang="en-US" sz="2400" b="1">
                <a:latin typeface="Sassoon Infant Rg" pitchFamily="50" charset="0"/>
              </a:rPr>
              <a:t> </a:t>
            </a:r>
            <a:r>
              <a:rPr lang="en-GB" altLang="en-US" sz="2400">
                <a:latin typeface="Sassoon Infant Rg" pitchFamily="50" charset="0"/>
              </a:rPr>
              <a:t>the dog sat.</a:t>
            </a:r>
          </a:p>
          <a:p>
            <a:endParaRPr lang="en-GB" altLang="en-US" sz="1000">
              <a:latin typeface="Sassoon Infant Rg" pitchFamily="50" charset="0"/>
            </a:endParaRPr>
          </a:p>
          <a:p>
            <a:r>
              <a:rPr lang="en-GB" altLang="en-US" sz="2400" b="1">
                <a:latin typeface="Sassoon Infant Rg" pitchFamily="50" charset="0"/>
              </a:rPr>
              <a:t>WHERE?   Reaching its basket</a:t>
            </a:r>
            <a:r>
              <a:rPr lang="en-GB" altLang="en-US" sz="2400" b="1">
                <a:solidFill>
                  <a:srgbClr val="FF0000"/>
                </a:solidFill>
                <a:latin typeface="Sassoon Infant Rg" pitchFamily="50" charset="0"/>
              </a:rPr>
              <a:t>,</a:t>
            </a:r>
            <a:r>
              <a:rPr lang="en-GB" altLang="en-US" sz="2400" b="1">
                <a:latin typeface="Sassoon Infant Rg" pitchFamily="50" charset="0"/>
              </a:rPr>
              <a:t> </a:t>
            </a:r>
            <a:r>
              <a:rPr lang="en-GB" altLang="en-US" sz="2400">
                <a:latin typeface="Sassoon Infant Rg" pitchFamily="50" charset="0"/>
              </a:rPr>
              <a:t>the dog sat.</a:t>
            </a:r>
          </a:p>
          <a:p>
            <a:endParaRPr lang="en-GB" altLang="en-US" sz="1000">
              <a:latin typeface="Sassoon Infant Rg" pitchFamily="50" charset="0"/>
            </a:endParaRPr>
          </a:p>
          <a:p>
            <a:r>
              <a:rPr lang="en-GB" altLang="en-US" sz="2400" b="1">
                <a:latin typeface="Sassoon Infant Rg" pitchFamily="50" charset="0"/>
              </a:rPr>
              <a:t>HOW?      Reluctantly</a:t>
            </a:r>
            <a:r>
              <a:rPr lang="en-GB" altLang="en-US" sz="2400" b="1">
                <a:solidFill>
                  <a:srgbClr val="FF0000"/>
                </a:solidFill>
                <a:latin typeface="Sassoon Infant Rg" pitchFamily="50" charset="0"/>
              </a:rPr>
              <a:t>,</a:t>
            </a:r>
            <a:r>
              <a:rPr lang="en-GB" altLang="en-US" sz="2400" b="1">
                <a:latin typeface="Sassoon Infant Rg" pitchFamily="50" charset="0"/>
              </a:rPr>
              <a:t> </a:t>
            </a:r>
            <a:r>
              <a:rPr lang="en-GB" altLang="en-US" sz="2400">
                <a:latin typeface="Sassoon Infant Rg" pitchFamily="50" charset="0"/>
              </a:rPr>
              <a:t>the dog sat.</a:t>
            </a:r>
          </a:p>
          <a:p>
            <a:endParaRPr lang="en-GB" altLang="en-US">
              <a:latin typeface="Letter-join 40" panose="02000805000000020003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57288" y="4216400"/>
            <a:ext cx="71294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Sassoon Infant Rg" pitchFamily="50" charset="0"/>
              </a:rPr>
              <a:t>The child cried.</a:t>
            </a:r>
          </a:p>
          <a:p>
            <a:endParaRPr lang="en-GB" altLang="en-US" sz="1000">
              <a:latin typeface="Sassoon Infant Rg" pitchFamily="50" charset="0"/>
            </a:endParaRPr>
          </a:p>
          <a:p>
            <a:r>
              <a:rPr lang="en-GB" altLang="en-US" sz="2400" b="1">
                <a:latin typeface="Sassoon Infant Rg" pitchFamily="50" charset="0"/>
              </a:rPr>
              <a:t>WHEN?</a:t>
            </a:r>
          </a:p>
          <a:p>
            <a:r>
              <a:rPr lang="en-GB" altLang="en-US" sz="1000" b="1">
                <a:latin typeface="Sassoon Infant Rg" pitchFamily="50" charset="0"/>
              </a:rPr>
              <a:t>         </a:t>
            </a:r>
            <a:endParaRPr lang="en-GB" altLang="en-US" sz="1000">
              <a:latin typeface="Sassoon Infant Rg" pitchFamily="50" charset="0"/>
            </a:endParaRPr>
          </a:p>
          <a:p>
            <a:r>
              <a:rPr lang="en-GB" altLang="en-US" sz="2400" b="1">
                <a:latin typeface="Sassoon Infant Rg" pitchFamily="50" charset="0"/>
              </a:rPr>
              <a:t>WHERE? </a:t>
            </a:r>
          </a:p>
          <a:p>
            <a:r>
              <a:rPr lang="en-GB" altLang="en-US" sz="1000" b="1">
                <a:latin typeface="Sassoon Infant Rg" pitchFamily="50" charset="0"/>
              </a:rPr>
              <a:t> </a:t>
            </a:r>
          </a:p>
          <a:p>
            <a:r>
              <a:rPr lang="en-GB" altLang="en-US" sz="2400" b="1">
                <a:latin typeface="Sassoon Infant Rg" pitchFamily="50" charset="0"/>
              </a:rPr>
              <a:t>HOW?  </a:t>
            </a:r>
          </a:p>
          <a:p>
            <a:r>
              <a:rPr lang="en-GB" altLang="en-US" sz="2400" b="1">
                <a:latin typeface="Letter-join 40" panose="02000805000000020003" pitchFamily="50" charset="0"/>
              </a:rPr>
              <a:t> </a:t>
            </a:r>
            <a:endParaRPr lang="en-GB" altLang="en-US" sz="2400">
              <a:latin typeface="Letter-join 40" panose="0200080500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163" y="458788"/>
            <a:ext cx="8426450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2976563"/>
            <a:ext cx="4962525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352425" y="24003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Tommy shouted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“Please help me; I’m stuck in here!”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358775" y="3284538"/>
            <a:ext cx="842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“Please help me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” Tommy shouted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“I’m stuck in here!”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358775" y="836613"/>
            <a:ext cx="8443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Commas introduce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speech or a speaker.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800" y="4221163"/>
            <a:ext cx="8129588" cy="500062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81025" y="4221163"/>
            <a:ext cx="810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“Mum ” he cried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 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“don’t forget bread milk and cheese.”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58800" y="4889500"/>
            <a:ext cx="8167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“Mum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” he cried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“don’t forget bread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milk and cheese.”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0"/>
            <a:ext cx="9864726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58888" y="6308725"/>
            <a:ext cx="6553200" cy="3222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0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shrinkin’violet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(@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flickr.com)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- granted under creative commons licence - attribution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431800" y="369888"/>
            <a:ext cx="8207375" cy="2554287"/>
          </a:xfrm>
          <a:prstGeom prst="rect">
            <a:avLst/>
          </a:prstGeom>
          <a:solidFill>
            <a:srgbClr val="F6FEE8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>
                <a:solidFill>
                  <a:srgbClr val="FF0000"/>
                </a:solidFill>
                <a:latin typeface="Sassoon Infant Rg" pitchFamily="50" charset="0"/>
                <a:cs typeface="Leelawadee" panose="020B0502040204020203" pitchFamily="34" charset="-34"/>
              </a:rPr>
              <a:t>Can you make this sentence mean different things by using commas?</a:t>
            </a:r>
          </a:p>
          <a:p>
            <a:endParaRPr lang="en-GB" altLang="en-US" sz="320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r>
              <a:rPr lang="en-GB" altLang="en-US" sz="3200">
                <a:latin typeface="Letter-join 40" panose="02000805000000020003" pitchFamily="50" charset="0"/>
                <a:cs typeface="Leelawadee" panose="020B0502040204020203" pitchFamily="34" charset="-34"/>
              </a:rPr>
              <a:t>The antiques shop sells silver paper lanterns drawers and vases.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0"/>
            <a:ext cx="9864726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0" y="369888"/>
            <a:ext cx="9252520" cy="6001643"/>
          </a:xfrm>
          <a:prstGeom prst="rect">
            <a:avLst/>
          </a:prstGeom>
          <a:solidFill>
            <a:srgbClr val="F6FEE8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dirty="0" smtClean="0">
                <a:latin typeface="Letter-join 40" panose="02000805000000020003" pitchFamily="50" charset="0"/>
                <a:cs typeface="Leelawadee" panose="020B0502040204020203" pitchFamily="34" charset="-34"/>
              </a:rPr>
              <a:t>The </a:t>
            </a:r>
            <a:r>
              <a:rPr lang="en-GB" altLang="en-US" sz="3200" dirty="0">
                <a:latin typeface="Letter-join 40" panose="02000805000000020003" pitchFamily="50" charset="0"/>
                <a:cs typeface="Leelawadee" panose="020B0502040204020203" pitchFamily="34" charset="-34"/>
              </a:rPr>
              <a:t>antiques shop sells </a:t>
            </a:r>
            <a:r>
              <a:rPr lang="en-GB" altLang="en-US" sz="3200" dirty="0" smtClean="0">
                <a:latin typeface="Letter-join 40" panose="02000805000000020003" pitchFamily="50" charset="0"/>
                <a:cs typeface="Leelawadee" panose="020B0502040204020203" pitchFamily="34" charset="-34"/>
              </a:rPr>
              <a:t>silver, paper, lanterns, </a:t>
            </a:r>
            <a:r>
              <a:rPr lang="en-GB" altLang="en-US" sz="3200" dirty="0">
                <a:latin typeface="Letter-join 40" panose="02000805000000020003" pitchFamily="50" charset="0"/>
                <a:cs typeface="Leelawadee" panose="020B0502040204020203" pitchFamily="34" charset="-34"/>
              </a:rPr>
              <a:t>drawers and vases</a:t>
            </a:r>
            <a:r>
              <a:rPr lang="en-GB" altLang="en-US" sz="3200" dirty="0" smtClean="0">
                <a:latin typeface="Letter-join 40" panose="02000805000000020003" pitchFamily="50" charset="0"/>
                <a:cs typeface="Leelawadee" panose="020B0502040204020203" pitchFamily="34" charset="-34"/>
              </a:rPr>
              <a:t>.</a:t>
            </a:r>
          </a:p>
          <a:p>
            <a:pPr algn="ctr"/>
            <a:endParaRPr lang="en-GB" altLang="en-US" sz="3200" dirty="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endParaRPr lang="en-GB" altLang="en-US" sz="3200" dirty="0" smtClean="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r>
              <a:rPr lang="en-GB" altLang="en-US" sz="3200" dirty="0" smtClean="0">
                <a:latin typeface="Letter-join 40" panose="02000805000000020003" pitchFamily="50" charset="0"/>
                <a:cs typeface="Leelawadee" panose="020B0502040204020203" pitchFamily="34" charset="-34"/>
              </a:rPr>
              <a:t>The antiques shop sells silver paper, lanterns, drawers and vases.</a:t>
            </a:r>
          </a:p>
          <a:p>
            <a:pPr algn="ctr"/>
            <a:endParaRPr lang="en-GB" altLang="en-US" sz="3200" dirty="0" smtClean="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endParaRPr lang="en-GB" altLang="en-US" sz="3200" dirty="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r>
              <a:rPr lang="en-GB" altLang="en-US" sz="3200" dirty="0" smtClean="0">
                <a:latin typeface="Letter-join 40" panose="02000805000000020003" pitchFamily="50" charset="0"/>
                <a:cs typeface="Leelawadee" panose="020B0502040204020203" pitchFamily="34" charset="-34"/>
              </a:rPr>
              <a:t>The antiques shop sells silver paper lanterns, drawers and vases.</a:t>
            </a:r>
          </a:p>
          <a:p>
            <a:pPr algn="ctr"/>
            <a:endParaRPr lang="en-GB" altLang="en-US" sz="3200" dirty="0" smtClean="0">
              <a:latin typeface="Letter-join 40" panose="02000805000000020003" pitchFamily="50" charset="0"/>
              <a:cs typeface="Leelawadee" panose="020B0502040204020203" pitchFamily="34" charset="-34"/>
            </a:endParaRPr>
          </a:p>
          <a:p>
            <a:pPr algn="ctr"/>
            <a:endParaRPr lang="en-GB" altLang="en-US" sz="3200" dirty="0">
              <a:latin typeface="Letter-join 40" panose="02000805000000020003" pitchFamily="50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6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775" y="441325"/>
            <a:ext cx="8426450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4962525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611188" y="1412875"/>
            <a:ext cx="79930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Sassoon Infant Md" pitchFamily="50" charset="0"/>
              </a:rPr>
              <a:t>Recap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b="1">
              <a:latin typeface="Sassoon Infant Md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assoon Infant Md" pitchFamily="50" charset="0"/>
              </a:rPr>
              <a:t>Commas tell the reader to make a brief pause, not as long as the pause for a full stop.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>
              <a:latin typeface="Sassoon Infant Md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They are a little bit more complicated than other punctuation marks because they have lots of 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7864">
            <a:off x="558800" y="938213"/>
            <a:ext cx="4762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03">
            <a:off x="5370513" y="1109663"/>
            <a:ext cx="350678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F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22263" y="1052513"/>
            <a:ext cx="87122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Letter-join 40" panose="02000805000000020003" pitchFamily="50" charset="0"/>
              </a:rPr>
              <a:t>“A panda walks into a cafe. He orders a sandwich, eats it, then draws a gun and fires two shots in the air.</a:t>
            </a:r>
            <a:br>
              <a:rPr lang="en-GB" altLang="en-US" sz="2400">
                <a:latin typeface="Letter-join 40" panose="02000805000000020003" pitchFamily="50" charset="0"/>
              </a:rPr>
            </a:br>
            <a:r>
              <a:rPr lang="en-GB" altLang="en-US" sz="2400">
                <a:latin typeface="Letter-join 40" panose="02000805000000020003" pitchFamily="50" charset="0"/>
              </a:rPr>
              <a:t/>
            </a:r>
            <a:br>
              <a:rPr lang="en-GB" altLang="en-US" sz="2400">
                <a:latin typeface="Letter-join 40" panose="02000805000000020003" pitchFamily="50" charset="0"/>
              </a:rPr>
            </a:br>
            <a:r>
              <a:rPr lang="en-GB" altLang="en-US" sz="2400">
                <a:latin typeface="Letter-join 40" panose="02000805000000020003" pitchFamily="50" charset="0"/>
              </a:rPr>
              <a:t>"Why?" asks the confused waiter, as the panda makes towards the exit. The panda produces a badly punctuated wildlife annual and tosses it over his shoulder.</a:t>
            </a:r>
            <a:br>
              <a:rPr lang="en-GB" altLang="en-US" sz="2400">
                <a:latin typeface="Letter-join 40" panose="02000805000000020003" pitchFamily="50" charset="0"/>
              </a:rPr>
            </a:br>
            <a:r>
              <a:rPr lang="en-GB" altLang="en-US" sz="2400">
                <a:latin typeface="Letter-join 40" panose="02000805000000020003" pitchFamily="50" charset="0"/>
              </a:rPr>
              <a:t/>
            </a:r>
            <a:br>
              <a:rPr lang="en-GB" altLang="en-US" sz="2400">
                <a:latin typeface="Letter-join 40" panose="02000805000000020003" pitchFamily="50" charset="0"/>
              </a:rPr>
            </a:br>
            <a:r>
              <a:rPr lang="en-GB" altLang="en-US" sz="2400">
                <a:latin typeface="Letter-join 40" panose="02000805000000020003" pitchFamily="50" charset="0"/>
              </a:rPr>
              <a:t>"I'm a panda," he says, at the door. "Look it up."</a:t>
            </a:r>
            <a:r>
              <a:rPr lang="en-GB" altLang="en-US" sz="2800">
                <a:latin typeface="Letter-join 40" panose="02000805000000020003" pitchFamily="50" charset="0"/>
              </a:rPr>
              <a:t/>
            </a:r>
            <a:br>
              <a:rPr lang="en-GB" altLang="en-US" sz="2800">
                <a:latin typeface="Letter-join 40" panose="02000805000000020003" pitchFamily="50" charset="0"/>
              </a:rPr>
            </a:br>
            <a:r>
              <a:rPr lang="en-GB" altLang="en-US" sz="2800">
                <a:latin typeface="Letter-join 40" panose="02000805000000020003" pitchFamily="50" charset="0"/>
              </a:rPr>
              <a:t/>
            </a:r>
            <a:br>
              <a:rPr lang="en-GB" altLang="en-US" sz="2800">
                <a:latin typeface="Letter-join 40" panose="02000805000000020003" pitchFamily="50" charset="0"/>
              </a:rPr>
            </a:br>
            <a:endParaRPr lang="en-GB" alt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932363" y="6143625"/>
            <a:ext cx="457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800" i="1"/>
              <a:t>Eats, Shoots &amp; Leaves: The Zero Tolerance Approach to Punctuation </a:t>
            </a:r>
            <a:r>
              <a:rPr lang="en-GB" altLang="en-US" sz="800"/>
              <a:t>by Lynne Truss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mtClean="0">
                <a:latin typeface="Letter-join 40" panose="02000805000000020003" pitchFamily="50" charset="0"/>
              </a:rPr>
              <a:t>The waiter turns to the relevant entry and, sure enough, finds an explanation.</a:t>
            </a:r>
            <a:br>
              <a:rPr lang="en-GB" altLang="en-US" smtClean="0">
                <a:latin typeface="Letter-join 40" panose="02000805000000020003" pitchFamily="50" charset="0"/>
              </a:rPr>
            </a:br>
            <a:r>
              <a:rPr lang="en-GB" altLang="en-US" smtClean="0">
                <a:latin typeface="Letter-join 40" panose="02000805000000020003" pitchFamily="50" charset="0"/>
              </a:rPr>
              <a:t/>
            </a:r>
            <a:br>
              <a:rPr lang="en-GB" altLang="en-US" smtClean="0">
                <a:latin typeface="Letter-join 40" panose="02000805000000020003" pitchFamily="50" charset="0"/>
              </a:rPr>
            </a:br>
            <a:r>
              <a:rPr lang="en-GB" altLang="en-US" b="1" smtClean="0"/>
              <a:t>Panda: Large black-and-white bear-like mammal, native to China. Eats, shoots and leaves.</a:t>
            </a:r>
            <a:r>
              <a:rPr lang="en-GB" altLang="en-US" smtClean="0"/>
              <a:t> </a:t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9219" name="Picture 2" descr="Image result for eats shoots and 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5263"/>
            <a:ext cx="39274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775" y="441325"/>
            <a:ext cx="8426450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4" b="25597"/>
          <a:stretch>
            <a:fillRect/>
          </a:stretch>
        </p:blipFill>
        <p:spPr bwMode="auto">
          <a:xfrm>
            <a:off x="5827713" y="1449388"/>
            <a:ext cx="295751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55650" y="2205038"/>
            <a:ext cx="5072063" cy="3887787"/>
          </a:xfrm>
          <a:prstGeom prst="rect">
            <a:avLst/>
          </a:prstGeom>
          <a:solidFill>
            <a:srgbClr val="F6F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650" y="1557338"/>
            <a:ext cx="7200900" cy="554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We use 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commas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:</a:t>
            </a:r>
          </a:p>
          <a:p>
            <a:pPr>
              <a:defRPr/>
            </a:pPr>
            <a:endParaRPr lang="en-GB" sz="105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to separate items in a list;</a:t>
            </a:r>
          </a:p>
          <a:p>
            <a:pPr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to separate extra information in a sentence;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between 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main clauses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;</a:t>
            </a:r>
          </a:p>
          <a:p>
            <a:pPr>
              <a:defRPr/>
            </a:pPr>
            <a:endParaRPr lang="en-GB" sz="280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after fronted 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adverbials (how, when, where);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to show direct speech after a </a:t>
            </a:r>
            <a:r>
              <a:rPr lang="en-GB" sz="280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clause.</a:t>
            </a:r>
            <a:endParaRPr lang="en-GB" sz="280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>
              <a:defRPr/>
            </a:pPr>
            <a:endParaRPr lang="en-GB" sz="2800" dirty="0">
              <a:latin typeface="Sassoon Infant Rg" panose="02000503030000020003" pitchFamily="50" charset="0"/>
              <a:ea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20725" y="908050"/>
            <a:ext cx="7954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u="sng">
                <a:latin typeface="Letter-join 40" panose="02000805000000020003" pitchFamily="50" charset="0"/>
              </a:rPr>
              <a:t>W.A.L.T. use commas to create meaning.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988" y="360363"/>
            <a:ext cx="8426450" cy="5975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Commas are used in lists, </a:t>
            </a:r>
            <a:endParaRPr lang="en-GB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7488"/>
            <a:ext cx="4962525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6100" y="4203700"/>
            <a:ext cx="7996238" cy="50165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339725" y="3319463"/>
            <a:ext cx="8426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Can you punctuate this list with commas?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>
              <a:latin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My three favourite foods are fish pie stir fry and pizza.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174750" y="787400"/>
            <a:ext cx="6754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Commas separate items in lists</a:t>
            </a:r>
            <a:endParaRPr lang="en-GB" alt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038" y="2497138"/>
            <a:ext cx="7996237" cy="50165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3" name="TextBox 2"/>
          <p:cNvSpPr txBox="1">
            <a:spLocks noChangeArrowheads="1"/>
          </p:cNvSpPr>
          <p:nvPr/>
        </p:nvSpPr>
        <p:spPr bwMode="auto">
          <a:xfrm>
            <a:off x="339725" y="1612900"/>
            <a:ext cx="8426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…but ‘and’ is used instead of a comma for the last item.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>
              <a:latin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He packed a bucket</a:t>
            </a:r>
            <a:r>
              <a:rPr lang="en-GB" altLang="en-US" sz="2800" b="1">
                <a:solidFill>
                  <a:srgbClr val="FF0000"/>
                </a:solidFill>
                <a:latin typeface="Sassoon Infant Rg" pitchFamily="50" charset="0"/>
                <a:cs typeface="Sassoon Infant Rg" pitchFamily="50" charset="0"/>
              </a:rPr>
              <a:t>,</a:t>
            </a:r>
            <a:r>
              <a:rPr lang="en-GB" altLang="en-US" sz="2800">
                <a:latin typeface="Sassoon Infant Rg" pitchFamily="50" charset="0"/>
                <a:cs typeface="Sassoon Infant Rg" pitchFamily="50" charset="0"/>
              </a:rPr>
              <a:t> spade and swimming costume.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429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Letter-join 40</vt:lpstr>
      <vt:lpstr>Sassoon Infant Md</vt:lpstr>
      <vt:lpstr>Arial</vt:lpstr>
      <vt:lpstr>Sassoon Infant Rg</vt:lpstr>
      <vt:lpstr>Calibri</vt:lpstr>
      <vt:lpstr>Leelawadee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Bracher</dc:creator>
  <cp:lastModifiedBy>Alice Bracher</cp:lastModifiedBy>
  <cp:revision>544</cp:revision>
  <dcterms:created xsi:type="dcterms:W3CDTF">2012-11-21T10:26:22Z</dcterms:created>
  <dcterms:modified xsi:type="dcterms:W3CDTF">2020-05-01T10:00:39Z</dcterms:modified>
</cp:coreProperties>
</file>