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
  </p:notesMasterIdLst>
  <p:handoutMasterIdLst>
    <p:handoutMasterId r:id="rId7"/>
  </p:handoutMasterIdLst>
  <p:sldIdLst>
    <p:sldId id="274" r:id="rId2"/>
    <p:sldId id="264" r:id="rId3"/>
    <p:sldId id="279" r:id="rId4"/>
    <p:sldId id="280" r:id="rId5"/>
  </p:sldIdLst>
  <p:sldSz cx="9144000" cy="6858000" type="screen4x3"/>
  <p:notesSz cx="6858000" cy="9144000"/>
  <p:embeddedFontLst>
    <p:embeddedFont>
      <p:font typeface="Twinkl SemiBold" charset="0"/>
      <p:bold r:id="rId8"/>
    </p:embeddedFont>
    <p:embeddedFont>
      <p:font typeface="Tuffy" panose="020B0603060100000000" charset="0"/>
      <p:regular r:id="rId9"/>
      <p:bold r:id="rId10"/>
      <p:italic r:id="rId11"/>
      <p:boldItalic r:id="rId12"/>
    </p:embeddedFont>
    <p:embeddedFont>
      <p:font typeface="Sassoon Infant Rg" panose="02000503030000020003" charset="0"/>
      <p:regular r:id="rId13"/>
      <p:bold r:id="rId14"/>
    </p:embeddedFont>
    <p:embeddedFont>
      <p:font typeface="Twinkl" panose="020B0604020202020204" charset="0"/>
      <p:regular r:id="rId15"/>
      <p:bold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414D"/>
    <a:srgbClr val="BC0105"/>
    <a:srgbClr val="BFD465"/>
    <a:srgbClr val="18A0DB"/>
    <a:srgbClr val="80C1EB"/>
    <a:srgbClr val="ACDDFC"/>
    <a:srgbClr val="A21770"/>
    <a:srgbClr val="FFCB71"/>
    <a:srgbClr val="32B3A2"/>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1" d="100"/>
          <a:sy n="71" d="100"/>
        </p:scale>
        <p:origin x="1638" y="7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4.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theme" Target="theme/theme1.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50447"/>
            <a:ext cx="8220075" cy="994306"/>
          </a:xfrm>
        </p:spPr>
        <p:txBody>
          <a:bodyPr/>
          <a:lstStyle/>
          <a:p>
            <a:r>
              <a:rPr lang="en-GB" sz="3600" dirty="0" smtClean="0"/>
              <a:t>Before the Roman Roads</a:t>
            </a:r>
            <a:endParaRPr lang="en-GB" sz="3600" dirty="0"/>
          </a:p>
        </p:txBody>
      </p:sp>
      <p:pic>
        <p:nvPicPr>
          <p:cNvPr id="7" name="Talking Partner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000" y="615600"/>
            <a:ext cx="864000" cy="864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1055" b="11613"/>
          <a:stretch/>
        </p:blipFill>
        <p:spPr>
          <a:xfrm>
            <a:off x="764692" y="2463114"/>
            <a:ext cx="7623658" cy="3629711"/>
          </a:xfrm>
          <a:prstGeom prst="rect">
            <a:avLst/>
          </a:prstGeom>
        </p:spPr>
      </p:pic>
      <p:sp>
        <p:nvSpPr>
          <p:cNvPr id="17" name="Rectangle 16"/>
          <p:cNvSpPr/>
          <p:nvPr/>
        </p:nvSpPr>
        <p:spPr>
          <a:xfrm>
            <a:off x="755650" y="1326461"/>
            <a:ext cx="7632700" cy="1077218"/>
          </a:xfrm>
          <a:prstGeom prst="rect">
            <a:avLst/>
          </a:prstGeom>
        </p:spPr>
        <p:txBody>
          <a:bodyPr wrap="square">
            <a:spAutoFit/>
          </a:bodyPr>
          <a:lstStyle/>
          <a:p>
            <a:pPr algn="ctr"/>
            <a:r>
              <a:rPr lang="en-GB" sz="1600" dirty="0" smtClean="0">
                <a:latin typeface="Twinkl" pitchFamily="50" charset="0"/>
              </a:rPr>
              <a:t>Before the Romans arrived, Britain had no proper roads. The Celts rode horses, walked and travelled in carts pulled by oxen along paths and tracks. These paths and tracks connected local farms and hamlets, and there were some longer routes for trade. These tracks were often in very poor condition.</a:t>
            </a:r>
            <a:endParaRPr lang="en-GB" sz="1600" dirty="0">
              <a:latin typeface="Twinkl" pitchFamily="50"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50867"/>
          <a:stretch/>
        </p:blipFill>
        <p:spPr>
          <a:xfrm flipH="1">
            <a:off x="755650" y="2723260"/>
            <a:ext cx="2228206" cy="3369565"/>
          </a:xfrm>
          <a:prstGeom prst="rect">
            <a:avLst/>
          </a:prstGeom>
        </p:spPr>
      </p:pic>
      <p:sp>
        <p:nvSpPr>
          <p:cNvPr id="6" name="Rectangular Callout 5"/>
          <p:cNvSpPr/>
          <p:nvPr/>
        </p:nvSpPr>
        <p:spPr>
          <a:xfrm>
            <a:off x="3343435" y="2607929"/>
            <a:ext cx="4685336" cy="1305043"/>
          </a:xfrm>
          <a:prstGeom prst="wedgeRectCallout">
            <a:avLst>
              <a:gd name="adj1" fmla="val -61406"/>
              <a:gd name="adj2" fmla="val 24683"/>
            </a:avLst>
          </a:pr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2000" indent="-252000">
              <a:spcAft>
                <a:spcPts val="600"/>
              </a:spcAft>
              <a:buFont typeface="+mj-lt"/>
              <a:buAutoNum type="arabicPeriod"/>
            </a:pPr>
            <a:r>
              <a:rPr lang="en-GB" sz="1600" dirty="0" smtClean="0">
                <a:solidFill>
                  <a:schemeClr val="tx1"/>
                </a:solidFill>
              </a:rPr>
              <a:t>Why do you think the Romans wanted to build new roads?</a:t>
            </a:r>
          </a:p>
          <a:p>
            <a:pPr marL="252000" indent="-252000">
              <a:spcAft>
                <a:spcPts val="600"/>
              </a:spcAft>
              <a:buFont typeface="+mj-lt"/>
              <a:buAutoNum type="arabicPeriod"/>
            </a:pPr>
            <a:r>
              <a:rPr lang="en-GB" sz="1600" dirty="0" smtClean="0">
                <a:solidFill>
                  <a:schemeClr val="tx1"/>
                </a:solidFill>
              </a:rPr>
              <a:t>Can you think of three possible reasons?</a:t>
            </a:r>
            <a:endParaRPr lang="en-GB" sz="1600" dirty="0">
              <a:solidFill>
                <a:schemeClr val="tx1"/>
              </a:solidFill>
            </a:endParaRP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3528974" y="2344185"/>
            <a:ext cx="2762450" cy="3906646"/>
            <a:chOff x="3528974" y="2344185"/>
            <a:chExt cx="2762450" cy="3906646"/>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8974" y="2344185"/>
              <a:ext cx="2762450" cy="3906646"/>
            </a:xfrm>
            <a:prstGeom prst="rect">
              <a:avLst/>
            </a:prstGeom>
          </p:spPr>
        </p:pic>
        <p:sp>
          <p:nvSpPr>
            <p:cNvPr id="29" name="Rectangle 28"/>
            <p:cNvSpPr/>
            <p:nvPr/>
          </p:nvSpPr>
          <p:spPr>
            <a:xfrm>
              <a:off x="3838288" y="3323966"/>
              <a:ext cx="2074076" cy="1077218"/>
            </a:xfrm>
            <a:prstGeom prst="rect">
              <a:avLst/>
            </a:prstGeom>
          </p:spPr>
          <p:txBody>
            <a:bodyPr wrap="square">
              <a:spAutoFit/>
            </a:bodyPr>
            <a:lstStyle/>
            <a:p>
              <a:pPr algn="ctr"/>
              <a:r>
                <a:rPr lang="en-GB" sz="1600" dirty="0"/>
                <a:t>The Emperor had more control if messages could be sent quickly.</a:t>
              </a:r>
            </a:p>
          </p:txBody>
        </p:sp>
      </p:grpSp>
      <p:sp>
        <p:nvSpPr>
          <p:cNvPr id="4" name="Rectangle 3"/>
          <p:cNvSpPr/>
          <p:nvPr/>
        </p:nvSpPr>
        <p:spPr>
          <a:xfrm>
            <a:off x="755650" y="1392145"/>
            <a:ext cx="7632700" cy="485863"/>
          </a:xfrm>
          <a:prstGeom prst="rect">
            <a:avLst/>
          </a:prstGeom>
          <a:solidFill>
            <a:srgbClr val="B9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57198" y="549275"/>
            <a:ext cx="8220075" cy="994306"/>
          </a:xfrm>
        </p:spPr>
        <p:txBody>
          <a:bodyPr/>
          <a:lstStyle/>
          <a:p>
            <a:r>
              <a:rPr lang="en-GB" sz="3600" dirty="0" smtClean="0"/>
              <a:t>Roman Roads</a:t>
            </a:r>
            <a:endParaRPr lang="en-GB" sz="3600" dirty="0"/>
          </a:p>
        </p:txBody>
      </p:sp>
      <p:sp>
        <p:nvSpPr>
          <p:cNvPr id="5" name="Rectangle 4"/>
          <p:cNvSpPr/>
          <p:nvPr/>
        </p:nvSpPr>
        <p:spPr>
          <a:xfrm>
            <a:off x="755650" y="1435021"/>
            <a:ext cx="7632700" cy="400110"/>
          </a:xfrm>
          <a:prstGeom prst="rect">
            <a:avLst/>
          </a:prstGeom>
        </p:spPr>
        <p:txBody>
          <a:bodyPr wrap="square">
            <a:spAutoFit/>
          </a:bodyPr>
          <a:lstStyle/>
          <a:p>
            <a:pPr algn="ctr"/>
            <a:r>
              <a:rPr lang="en-GB" sz="2000" dirty="0" smtClean="0">
                <a:solidFill>
                  <a:schemeClr val="bg1"/>
                </a:solidFill>
                <a:latin typeface="Twinkl" pitchFamily="50" charset="0"/>
              </a:rPr>
              <a:t>Why did the Romans want better roads?</a:t>
            </a:r>
            <a:endParaRPr lang="en-GB" sz="2000" dirty="0">
              <a:solidFill>
                <a:schemeClr val="bg1"/>
              </a:solidFill>
              <a:latin typeface="Twinkl" pitchFamily="50" charset="0"/>
            </a:endParaRPr>
          </a:p>
        </p:txBody>
      </p:sp>
      <p:pic>
        <p:nvPicPr>
          <p:cNvPr id="20"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22" name="Rectangle 21"/>
          <p:cNvSpPr/>
          <p:nvPr/>
        </p:nvSpPr>
        <p:spPr>
          <a:xfrm>
            <a:off x="750885" y="1887932"/>
            <a:ext cx="7632700" cy="369332"/>
          </a:xfrm>
          <a:prstGeom prst="rect">
            <a:avLst/>
          </a:prstGeom>
        </p:spPr>
        <p:txBody>
          <a:bodyPr wrap="square">
            <a:spAutoFit/>
          </a:bodyPr>
          <a:lstStyle/>
          <a:p>
            <a:pPr algn="ctr"/>
            <a:r>
              <a:rPr lang="en-GB" dirty="0" smtClean="0">
                <a:latin typeface="Twinkl" pitchFamily="50" charset="0"/>
              </a:rPr>
              <a:t>Did you think of any of these reasons?</a:t>
            </a:r>
            <a:endParaRPr lang="en-GB" dirty="0">
              <a:latin typeface="Twinkl" pitchFamily="50" charset="0"/>
            </a:endParaRPr>
          </a:p>
        </p:txBody>
      </p:sp>
      <p:grpSp>
        <p:nvGrpSpPr>
          <p:cNvPr id="13" name="Group 12"/>
          <p:cNvGrpSpPr/>
          <p:nvPr/>
        </p:nvGrpSpPr>
        <p:grpSpPr>
          <a:xfrm>
            <a:off x="883476" y="1756473"/>
            <a:ext cx="2659851" cy="2434589"/>
            <a:chOff x="883476" y="1756473"/>
            <a:chExt cx="2659851" cy="2434589"/>
          </a:xfrm>
        </p:grpSpPr>
        <p:sp>
          <p:nvSpPr>
            <p:cNvPr id="26" name="Freeform 25"/>
            <p:cNvSpPr/>
            <p:nvPr/>
          </p:nvSpPr>
          <p:spPr>
            <a:xfrm>
              <a:off x="1574070" y="2333092"/>
              <a:ext cx="1969257" cy="1739984"/>
            </a:xfrm>
            <a:custGeom>
              <a:avLst/>
              <a:gdLst>
                <a:gd name="connsiteX0" fmla="*/ 0 w 2191855"/>
                <a:gd name="connsiteY0" fmla="*/ 0 h 1380460"/>
                <a:gd name="connsiteX1" fmla="*/ 2191855 w 2191855"/>
                <a:gd name="connsiteY1" fmla="*/ 0 h 1380460"/>
                <a:gd name="connsiteX2" fmla="*/ 2191855 w 2191855"/>
                <a:gd name="connsiteY2" fmla="*/ 1380460 h 1380460"/>
                <a:gd name="connsiteX3" fmla="*/ 160863 w 2191855"/>
                <a:gd name="connsiteY3" fmla="*/ 1380460 h 1380460"/>
                <a:gd name="connsiteX4" fmla="*/ 220271 w 2191855"/>
                <a:gd name="connsiteY4" fmla="*/ 1308456 h 1380460"/>
                <a:gd name="connsiteX5" fmla="*/ 385377 w 2191855"/>
                <a:gd name="connsiteY5" fmla="*/ 767937 h 1380460"/>
                <a:gd name="connsiteX6" fmla="*/ 102223 w 2191855"/>
                <a:gd name="connsiteY6" fmla="*/ 84342 h 13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1855" h="1380460">
                  <a:moveTo>
                    <a:pt x="0" y="0"/>
                  </a:moveTo>
                  <a:lnTo>
                    <a:pt x="2191855" y="0"/>
                  </a:lnTo>
                  <a:lnTo>
                    <a:pt x="2191855" y="1380460"/>
                  </a:lnTo>
                  <a:lnTo>
                    <a:pt x="160863" y="1380460"/>
                  </a:lnTo>
                  <a:lnTo>
                    <a:pt x="220271" y="1308456"/>
                  </a:lnTo>
                  <a:cubicBezTo>
                    <a:pt x="324511" y="1154162"/>
                    <a:pt x="385377" y="968158"/>
                    <a:pt x="385377" y="767937"/>
                  </a:cubicBezTo>
                  <a:cubicBezTo>
                    <a:pt x="385377" y="500977"/>
                    <a:pt x="277170" y="259289"/>
                    <a:pt x="102223" y="84342"/>
                  </a:cubicBezTo>
                  <a:close/>
                </a:path>
              </a:pathLst>
            </a:cu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6026" t="4563" r="26557" b="4625"/>
            <a:stretch/>
          </p:blipFill>
          <p:spPr>
            <a:xfrm>
              <a:off x="883476" y="1756473"/>
              <a:ext cx="1088481" cy="2434589"/>
            </a:xfrm>
            <a:prstGeom prst="rect">
              <a:avLst/>
            </a:prstGeom>
          </p:spPr>
        </p:pic>
        <p:sp>
          <p:nvSpPr>
            <p:cNvPr id="10" name="Rectangle 9"/>
            <p:cNvSpPr/>
            <p:nvPr/>
          </p:nvSpPr>
          <p:spPr>
            <a:xfrm>
              <a:off x="1975471" y="2541248"/>
              <a:ext cx="1481962" cy="1323439"/>
            </a:xfrm>
            <a:prstGeom prst="rect">
              <a:avLst/>
            </a:prstGeom>
          </p:spPr>
          <p:txBody>
            <a:bodyPr wrap="square">
              <a:spAutoFit/>
            </a:bodyPr>
            <a:lstStyle/>
            <a:p>
              <a:pPr algn="ctr"/>
              <a:r>
                <a:rPr lang="en-GB" sz="1600" dirty="0"/>
                <a:t>Troops could be quickly moved from one place to another.</a:t>
              </a:r>
            </a:p>
          </p:txBody>
        </p:sp>
      </p:grpSp>
      <p:grpSp>
        <p:nvGrpSpPr>
          <p:cNvPr id="40" name="Group 39"/>
          <p:cNvGrpSpPr/>
          <p:nvPr/>
        </p:nvGrpSpPr>
        <p:grpSpPr>
          <a:xfrm>
            <a:off x="4572000" y="2422744"/>
            <a:ext cx="4032250" cy="3959169"/>
            <a:chOff x="4572000" y="2422744"/>
            <a:chExt cx="4032250" cy="3959169"/>
          </a:xfrm>
        </p:grpSpPr>
        <p:sp>
          <p:nvSpPr>
            <p:cNvPr id="30" name="Freeform 29"/>
            <p:cNvSpPr/>
            <p:nvPr/>
          </p:nvSpPr>
          <p:spPr>
            <a:xfrm>
              <a:off x="6321415" y="2422744"/>
              <a:ext cx="2031914" cy="2162473"/>
            </a:xfrm>
            <a:custGeom>
              <a:avLst/>
              <a:gdLst>
                <a:gd name="connsiteX0" fmla="*/ 0 w 1977082"/>
                <a:gd name="connsiteY0" fmla="*/ 0 h 2011373"/>
                <a:gd name="connsiteX1" fmla="*/ 1977082 w 1977082"/>
                <a:gd name="connsiteY1" fmla="*/ 0 h 2011373"/>
                <a:gd name="connsiteX2" fmla="*/ 1977082 w 1977082"/>
                <a:gd name="connsiteY2" fmla="*/ 1077494 h 2011373"/>
                <a:gd name="connsiteX3" fmla="*/ 1947464 w 1977082"/>
                <a:gd name="connsiteY3" fmla="*/ 1053056 h 2011373"/>
                <a:gd name="connsiteX4" fmla="*/ 1436214 w 1977082"/>
                <a:gd name="connsiteY4" fmla="*/ 896891 h 2011373"/>
                <a:gd name="connsiteX5" fmla="*/ 521814 w 1977082"/>
                <a:gd name="connsiteY5" fmla="*/ 1811291 h 2011373"/>
                <a:gd name="connsiteX6" fmla="*/ 540392 w 1977082"/>
                <a:gd name="connsiteY6" fmla="*/ 1995575 h 2011373"/>
                <a:gd name="connsiteX7" fmla="*/ 544454 w 1977082"/>
                <a:gd name="connsiteY7" fmla="*/ 2011373 h 2011373"/>
                <a:gd name="connsiteX8" fmla="*/ 0 w 1977082"/>
                <a:gd name="connsiteY8" fmla="*/ 2011373 h 201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082" h="2011373">
                  <a:moveTo>
                    <a:pt x="0" y="0"/>
                  </a:moveTo>
                  <a:lnTo>
                    <a:pt x="1977082" y="0"/>
                  </a:lnTo>
                  <a:lnTo>
                    <a:pt x="1977082" y="1077494"/>
                  </a:lnTo>
                  <a:lnTo>
                    <a:pt x="1947464" y="1053056"/>
                  </a:lnTo>
                  <a:cubicBezTo>
                    <a:pt x="1801525" y="954462"/>
                    <a:pt x="1625593" y="896891"/>
                    <a:pt x="1436214" y="896891"/>
                  </a:cubicBezTo>
                  <a:cubicBezTo>
                    <a:pt x="931205" y="896891"/>
                    <a:pt x="521814" y="1306282"/>
                    <a:pt x="521814" y="1811291"/>
                  </a:cubicBezTo>
                  <a:cubicBezTo>
                    <a:pt x="521814" y="1874417"/>
                    <a:pt x="528211" y="1936049"/>
                    <a:pt x="540392" y="1995575"/>
                  </a:cubicBezTo>
                  <a:lnTo>
                    <a:pt x="544454" y="2011373"/>
                  </a:lnTo>
                  <a:lnTo>
                    <a:pt x="0" y="2011373"/>
                  </a:lnTo>
                  <a:close/>
                </a:path>
              </a:pathLst>
            </a:cu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6289258" y="2456113"/>
              <a:ext cx="2125847" cy="830997"/>
            </a:xfrm>
            <a:prstGeom prst="rect">
              <a:avLst/>
            </a:prstGeom>
          </p:spPr>
          <p:txBody>
            <a:bodyPr wrap="square">
              <a:spAutoFit/>
            </a:bodyPr>
            <a:lstStyle/>
            <a:p>
              <a:pPr algn="ctr"/>
              <a:r>
                <a:rPr lang="en-GB" sz="1600" dirty="0"/>
                <a:t>Supplies could be sent to different areas of the country.</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572000" y="3283125"/>
              <a:ext cx="4032250" cy="3098788"/>
            </a:xfrm>
            <a:prstGeom prst="rect">
              <a:avLst/>
            </a:prstGeom>
          </p:spPr>
        </p:pic>
      </p:grpSp>
      <p:grpSp>
        <p:nvGrpSpPr>
          <p:cNvPr id="36" name="Group 35"/>
          <p:cNvGrpSpPr/>
          <p:nvPr/>
        </p:nvGrpSpPr>
        <p:grpSpPr>
          <a:xfrm>
            <a:off x="750886" y="4225700"/>
            <a:ext cx="2792441" cy="1867123"/>
            <a:chOff x="750886" y="4225700"/>
            <a:chExt cx="2792441" cy="1867123"/>
          </a:xfrm>
        </p:grpSpPr>
        <p:sp>
          <p:nvSpPr>
            <p:cNvPr id="28" name="Flowchart: Process 27"/>
            <p:cNvSpPr/>
            <p:nvPr/>
          </p:nvSpPr>
          <p:spPr>
            <a:xfrm>
              <a:off x="750886" y="4403954"/>
              <a:ext cx="2792441" cy="1688869"/>
            </a:xfrm>
            <a:prstGeom prst="flowChartProcess">
              <a:avLst/>
            </a:prstGeom>
            <a:solidFill>
              <a:schemeClr val="bg1"/>
            </a:solidFill>
            <a:ln w="28575">
              <a:solidFill>
                <a:srgbClr val="B94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48157" t="-8719" r="-16705" b="29870"/>
            <a:stretch/>
          </p:blipFill>
          <p:spPr>
            <a:xfrm>
              <a:off x="769144" y="4225700"/>
              <a:ext cx="1618654" cy="1861894"/>
            </a:xfrm>
            <a:prstGeom prst="rect">
              <a:avLst/>
            </a:prstGeom>
          </p:spPr>
        </p:pic>
        <p:sp>
          <p:nvSpPr>
            <p:cNvPr id="34" name="Rectangle 33"/>
            <p:cNvSpPr/>
            <p:nvPr/>
          </p:nvSpPr>
          <p:spPr>
            <a:xfrm>
              <a:off x="2019808" y="4609931"/>
              <a:ext cx="1498805" cy="1323439"/>
            </a:xfrm>
            <a:prstGeom prst="rect">
              <a:avLst/>
            </a:prstGeom>
          </p:spPr>
          <p:txBody>
            <a:bodyPr wrap="square">
              <a:spAutoFit/>
            </a:bodyPr>
            <a:lstStyle/>
            <a:p>
              <a:pPr algn="ctr"/>
              <a:r>
                <a:rPr lang="en-GB" sz="1600" dirty="0"/>
                <a:t>Better links between places was good for trading.</a:t>
              </a:r>
            </a:p>
          </p:txBody>
        </p:sp>
      </p:grpSp>
    </p:spTree>
    <p:extLst>
      <p:ext uri="{BB962C8B-B14F-4D97-AF65-F5344CB8AC3E}">
        <p14:creationId xmlns:p14="http://schemas.microsoft.com/office/powerpoint/2010/main" val="406832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549275"/>
            <a:ext cx="8220075" cy="994306"/>
          </a:xfrm>
        </p:spPr>
        <p:txBody>
          <a:bodyPr/>
          <a:lstStyle/>
          <a:p>
            <a:r>
              <a:rPr lang="en-GB" sz="3600" dirty="0" smtClean="0"/>
              <a:t>Roman Roads</a:t>
            </a:r>
            <a:endParaRPr lang="en-GB" sz="3600" dirty="0"/>
          </a:p>
        </p:txBody>
      </p:sp>
      <p:sp>
        <p:nvSpPr>
          <p:cNvPr id="16" name="Rectangle 15"/>
          <p:cNvSpPr/>
          <p:nvPr/>
        </p:nvSpPr>
        <p:spPr>
          <a:xfrm>
            <a:off x="3525453" y="4294237"/>
            <a:ext cx="4572000" cy="369332"/>
          </a:xfrm>
          <a:prstGeom prst="rect">
            <a:avLst/>
          </a:prstGeom>
        </p:spPr>
        <p:txBody>
          <a:bodyPr>
            <a:spAutoFit/>
          </a:bodyPr>
          <a:lstStyle/>
          <a:p>
            <a:endParaRPr lang="en-GB" dirty="0"/>
          </a:p>
        </p:txBody>
      </p:sp>
      <p:sp>
        <p:nvSpPr>
          <p:cNvPr id="13" name="Rectangle 12"/>
          <p:cNvSpPr/>
          <p:nvPr/>
        </p:nvSpPr>
        <p:spPr>
          <a:xfrm>
            <a:off x="755650" y="1326461"/>
            <a:ext cx="7632700" cy="646331"/>
          </a:xfrm>
          <a:prstGeom prst="rect">
            <a:avLst/>
          </a:prstGeom>
        </p:spPr>
        <p:txBody>
          <a:bodyPr wrap="square">
            <a:spAutoFit/>
          </a:bodyPr>
          <a:lstStyle/>
          <a:p>
            <a:pPr algn="ctr"/>
            <a:r>
              <a:rPr lang="en-GB" dirty="0" smtClean="0">
                <a:latin typeface="Twinkl" pitchFamily="50" charset="0"/>
              </a:rPr>
              <a:t>The Romans were famous for their long, straight roads. You can still see some Roman roads today, two thousand years after they were built.</a:t>
            </a:r>
            <a:endParaRPr lang="en-GB" dirty="0">
              <a:latin typeface="Twinkl" pitchFamily="50" charset="0"/>
            </a:endParaRPr>
          </a:p>
        </p:txBody>
      </p:sp>
      <p:pic>
        <p:nvPicPr>
          <p:cNvPr id="1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9350" t="21179" r="2902" b="9252"/>
          <a:stretch/>
        </p:blipFill>
        <p:spPr bwMode="auto">
          <a:xfrm>
            <a:off x="755651" y="2051222"/>
            <a:ext cx="7632700" cy="4041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010929" y="5923548"/>
            <a:ext cx="3126259" cy="169277"/>
          </a:xfrm>
          <a:prstGeom prst="rect">
            <a:avLst/>
          </a:prstGeom>
        </p:spPr>
        <p:txBody>
          <a:bodyPr wrap="square">
            <a:spAutoFit/>
          </a:bodyPr>
          <a:lstStyle/>
          <a:p>
            <a:r>
              <a:rPr lang="en-GB" sz="500" dirty="0">
                <a:solidFill>
                  <a:schemeClr val="bg1"/>
                </a:solidFill>
                <a:latin typeface="Tuffy" panose="020B0603060100000000" pitchFamily="34" charset="0"/>
                <a:ea typeface="Tuffy" panose="020B0603060100000000" pitchFamily="34" charset="0"/>
              </a:rPr>
              <a:t>Photo courtesy of sybarite48 (@flickr.com) - granted under creative commons licence - attribution</a:t>
            </a:r>
          </a:p>
        </p:txBody>
      </p:sp>
    </p:spTree>
    <p:extLst>
      <p:ext uri="{BB962C8B-B14F-4D97-AF65-F5344CB8AC3E}">
        <p14:creationId xmlns:p14="http://schemas.microsoft.com/office/powerpoint/2010/main" val="6316996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 id="{1A02F134-1E0F-46F1-8366-AE0E981ECB8A}" vid="{21996438-2B25-4C91-8451-190E7D1A29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520</TotalTime>
  <Words>188</Words>
  <Application>Microsoft Office PowerPoint</Application>
  <PresentationFormat>On-screen Show (4:3)</PresentationFormat>
  <Paragraphs>14</Paragraphs>
  <Slides>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Twinkl SemiBold</vt:lpstr>
      <vt:lpstr>Arial</vt:lpstr>
      <vt:lpstr>Tuffy</vt:lpstr>
      <vt:lpstr>Sassoon Infant Rg</vt:lpstr>
      <vt:lpstr>Twinkl</vt:lpstr>
      <vt:lpstr>Calibri</vt:lpstr>
      <vt:lpstr>Office Theme</vt:lpstr>
      <vt:lpstr>PowerPoint Presentation</vt:lpstr>
      <vt:lpstr>Before the Roman Roads</vt:lpstr>
      <vt:lpstr>Roman Roads</vt:lpstr>
      <vt:lpstr>Roman Roads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Rachel Leather</dc:creator>
  <cp:lastModifiedBy>Alice Bracher</cp:lastModifiedBy>
  <cp:revision>39</cp:revision>
  <dcterms:created xsi:type="dcterms:W3CDTF">2018-07-19T14:48:36Z</dcterms:created>
  <dcterms:modified xsi:type="dcterms:W3CDTF">2020-05-05T11:10:30Z</dcterms:modified>
</cp:coreProperties>
</file>