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81" r:id="rId6"/>
    <p:sldId id="413" r:id="rId7"/>
    <p:sldId id="365" r:id="rId8"/>
    <p:sldId id="408" r:id="rId9"/>
    <p:sldId id="409" r:id="rId10"/>
    <p:sldId id="369" r:id="rId11"/>
    <p:sldId id="402" r:id="rId12"/>
    <p:sldId id="401" r:id="rId13"/>
    <p:sldId id="400" r:id="rId14"/>
    <p:sldId id="360" r:id="rId15"/>
    <p:sldId id="399" r:id="rId16"/>
    <p:sldId id="371" r:id="rId17"/>
    <p:sldId id="385" r:id="rId18"/>
    <p:sldId id="41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8F8F8"/>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A5B89-F3B9-48E8-A475-975BE4662CFA}" v="10" dt="2020-02-12T17:17:56.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69" d="100"/>
          <a:sy n="69"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find-pairs-of-values-2-year-6-algebra-resource-pack" TargetMode="External"/><Relationship Id="rId5" Type="http://schemas.openxmlformats.org/officeDocument/2006/relationships/hyperlink" Target="https://classroomsecrets.co.uk/category/maths/year-6/spring-block-3-algebra/" TargetMode="External"/><Relationship Id="rId4" Type="http://schemas.openxmlformats.org/officeDocument/2006/relationships/hyperlink" Target="https://classroomsecrets.co.uk/content-domain-filter/?fwp_contentdomain=6a5"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Find Pairs of Values  2</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a:t>
            </a:r>
            <a:r>
              <a:rPr lang="en-US" sz="1200" b="1" dirty="0">
                <a:solidFill>
                  <a:schemeClr val="tx1"/>
                </a:solidFill>
                <a:latin typeface="Century Gothic" panose="020B0502020202020204" pitchFamily="34" charset="0"/>
              </a:rPr>
              <a:t>(6A5) </a:t>
            </a:r>
            <a:r>
              <a:rPr lang="en-US" sz="1200" b="1" dirty="0">
                <a:latin typeface="Century Gothic" panose="020B0502020202020204" pitchFamily="34" charset="0"/>
                <a:hlinkClick r:id="rId4"/>
              </a:rPr>
              <a:t>Enumerate possibilities of combinations of two variables</a:t>
            </a:r>
            <a:endParaRPr lang="en-US" sz="1200" b="1" dirty="0">
              <a:latin typeface="Century Gothic" panose="020B0502020202020204" pitchFamily="34" charset="0"/>
            </a:endParaRPr>
          </a:p>
          <a:p>
            <a:pPr lvl="0" defTabSz="457200">
              <a:defRPr/>
            </a:pPr>
            <a:endParaRPr lang="en-GB" sz="1200" b="1" dirty="0">
              <a:solidFill>
                <a:srgbClr val="FF0000"/>
              </a:solidFill>
              <a:latin typeface="Century Gothic" panose="020B0502020202020204" pitchFamily="34" charset="0"/>
            </a:endParaRPr>
          </a:p>
          <a:p>
            <a:pPr lvl="0">
              <a:defRPr/>
            </a:pPr>
            <a:endParaRPr lang="en-GB" sz="1200" b="1" dirty="0">
              <a:solidFill>
                <a:schemeClr val="tx1"/>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6 Algebra</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Use the numbers in the table to find all the possible </a:t>
            </a:r>
          </a:p>
          <a:p>
            <a:pPr lvl="0" algn="ctr" defTabSz="685800">
              <a:defRPr/>
            </a:pPr>
            <a:r>
              <a:rPr lang="en-GB" sz="2000" b="1" dirty="0">
                <a:solidFill>
                  <a:schemeClr val="tx1"/>
                </a:solidFill>
                <a:latin typeface="Century Gothic" panose="020B0502020202020204" pitchFamily="34" charset="0"/>
              </a:rPr>
              <a:t>combinations for the two variables below.</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59 and 14; 61 and 16; 64 and 19; 60 and 15</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4" name="Table 23">
            <a:extLst>
              <a:ext uri="{FF2B5EF4-FFF2-40B4-BE49-F238E27FC236}">
                <a16:creationId xmlns:a16="http://schemas.microsoft.com/office/drawing/2014/main" id="{A0DE61F6-B481-4C67-BA8D-20F4567F79BF}"/>
              </a:ext>
            </a:extLst>
          </p:cNvPr>
          <p:cNvGraphicFramePr>
            <a:graphicFrameLocks noGrp="1"/>
          </p:cNvGraphicFramePr>
          <p:nvPr/>
        </p:nvGraphicFramePr>
        <p:xfrm>
          <a:off x="1529332" y="3382326"/>
          <a:ext cx="6085336" cy="1389048"/>
        </p:xfrm>
        <a:graphic>
          <a:graphicData uri="http://schemas.openxmlformats.org/drawingml/2006/table">
            <a:tbl>
              <a:tblPr firstRow="1" bandRow="1">
                <a:tableStyleId>{5940675A-B579-460E-94D1-54222C63F5DA}</a:tableStyleId>
              </a:tblPr>
              <a:tblGrid>
                <a:gridCol w="1521334">
                  <a:extLst>
                    <a:ext uri="{9D8B030D-6E8A-4147-A177-3AD203B41FA5}">
                      <a16:colId xmlns:a16="http://schemas.microsoft.com/office/drawing/2014/main" val="613516886"/>
                    </a:ext>
                  </a:extLst>
                </a:gridCol>
                <a:gridCol w="1521334">
                  <a:extLst>
                    <a:ext uri="{9D8B030D-6E8A-4147-A177-3AD203B41FA5}">
                      <a16:colId xmlns:a16="http://schemas.microsoft.com/office/drawing/2014/main" val="1298061734"/>
                    </a:ext>
                  </a:extLst>
                </a:gridCol>
                <a:gridCol w="1521334">
                  <a:extLst>
                    <a:ext uri="{9D8B030D-6E8A-4147-A177-3AD203B41FA5}">
                      <a16:colId xmlns:a16="http://schemas.microsoft.com/office/drawing/2014/main" val="938825875"/>
                    </a:ext>
                  </a:extLst>
                </a:gridCol>
                <a:gridCol w="1521334">
                  <a:extLst>
                    <a:ext uri="{9D8B030D-6E8A-4147-A177-3AD203B41FA5}">
                      <a16:colId xmlns:a16="http://schemas.microsoft.com/office/drawing/2014/main" val="3213386236"/>
                    </a:ext>
                  </a:extLst>
                </a:gridCol>
              </a:tblGrid>
              <a:tr h="694524">
                <a:tc>
                  <a:txBody>
                    <a:bodyPr/>
                    <a:lstStyle/>
                    <a:p>
                      <a:pPr algn="ctr"/>
                      <a:r>
                        <a:rPr lang="en-GB" sz="2500" b="1" dirty="0">
                          <a:latin typeface="Century Gothic" panose="020B0502020202020204" pitchFamily="34" charset="0"/>
                        </a:rPr>
                        <a:t>61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59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47538"/>
                  </a:ext>
                </a:extLst>
              </a:tr>
              <a:tr h="694524">
                <a:tc>
                  <a:txBody>
                    <a:bodyPr/>
                    <a:lstStyle/>
                    <a:p>
                      <a:pPr algn="ctr"/>
                      <a:r>
                        <a:rPr lang="en-GB" sz="2500" b="1" dirty="0">
                          <a:latin typeface="Century Gothic" panose="020B0502020202020204" pitchFamily="34" charset="0"/>
                        </a:rPr>
                        <a:t>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16</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220501"/>
                  </a:ext>
                </a:extLst>
              </a:tr>
            </a:tbl>
          </a:graphicData>
        </a:graphic>
      </p:graphicFrame>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x</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y</a:t>
            </a:r>
            <a:r>
              <a:rPr lang="en-GB" sz="4400" b="1" dirty="0">
                <a:solidFill>
                  <a:schemeClr val="tx1"/>
                </a:solidFill>
                <a:latin typeface="Century Gothic" panose="020B0502020202020204" pitchFamily="34" charset="0"/>
              </a:rPr>
              <a:t> = 45</a:t>
            </a:r>
          </a:p>
        </p:txBody>
      </p:sp>
    </p:spTree>
    <p:extLst>
      <p:ext uri="{BB962C8B-B14F-4D97-AF65-F5344CB8AC3E}">
        <p14:creationId xmlns:p14="http://schemas.microsoft.com/office/powerpoint/2010/main" val="355282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Work out the values of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D6B3B1A0-4B5A-46C1-84F3-C7DC19483649}"/>
              </a:ext>
            </a:extLst>
          </p:cNvPr>
          <p:cNvGraphicFramePr>
            <a:graphicFrameLocks noGrp="1"/>
          </p:cNvGraphicFramePr>
          <p:nvPr>
            <p:extLst>
              <p:ext uri="{D42A27DB-BD31-4B8C-83A1-F6EECF244321}">
                <p14:modId xmlns:p14="http://schemas.microsoft.com/office/powerpoint/2010/main" val="1483799522"/>
              </p:ext>
            </p:extLst>
          </p:nvPr>
        </p:nvGraphicFramePr>
        <p:xfrm>
          <a:off x="2826000" y="1622401"/>
          <a:ext cx="3492000" cy="3179716"/>
        </p:xfrm>
        <a:graphic>
          <a:graphicData uri="http://schemas.openxmlformats.org/drawingml/2006/table">
            <a:tbl>
              <a:tblPr firstRow="1" bandRow="1">
                <a:tableStyleId>{2D5ABB26-0587-4C30-8999-92F81FD0307C}</a:tableStyleId>
              </a:tblPr>
              <a:tblGrid>
                <a:gridCol w="3492000">
                  <a:extLst>
                    <a:ext uri="{9D8B030D-6E8A-4147-A177-3AD203B41FA5}">
                      <a16:colId xmlns:a16="http://schemas.microsoft.com/office/drawing/2014/main" val="1012316326"/>
                    </a:ext>
                  </a:extLst>
                </a:gridCol>
              </a:tblGrid>
              <a:tr h="7949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15</a:t>
                      </a:r>
                    </a:p>
                  </a:txBody>
                  <a:tcPr marL="0" marR="0" marT="0" marB="0"/>
                </a:tc>
                <a:extLst>
                  <a:ext uri="{0D108BD9-81ED-4DB2-BD59-A6C34878D82A}">
                    <a16:rowId xmlns:a16="http://schemas.microsoft.com/office/drawing/2014/main" val="687681481"/>
                  </a:ext>
                </a:extLst>
              </a:tr>
              <a:tr h="794929">
                <a:tc>
                  <a:txBody>
                    <a:bodyPr/>
                    <a:lstStyle/>
                    <a:p>
                      <a:pPr algn="ct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a:t>
                      </a:r>
                    </a:p>
                  </a:txBody>
                  <a:tcPr marL="0" marR="0" marT="0" marB="0"/>
                </a:tc>
                <a:extLst>
                  <a:ext uri="{0D108BD9-81ED-4DB2-BD59-A6C34878D82A}">
                    <a16:rowId xmlns:a16="http://schemas.microsoft.com/office/drawing/2014/main" val="1625374318"/>
                  </a:ext>
                </a:extLst>
              </a:tr>
              <a:tr h="794929">
                <a:tc>
                  <a:txBody>
                    <a:bodyPr/>
                    <a:lstStyle/>
                    <a:p>
                      <a:pPr algn="ct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35</a:t>
                      </a:r>
                    </a:p>
                  </a:txBody>
                  <a:tcPr marL="0" marR="0" marT="0" marB="0"/>
                </a:tc>
                <a:extLst>
                  <a:ext uri="{0D108BD9-81ED-4DB2-BD59-A6C34878D82A}">
                    <a16:rowId xmlns:a16="http://schemas.microsoft.com/office/drawing/2014/main" val="2879846343"/>
                  </a:ext>
                </a:extLst>
              </a:tr>
              <a:tr h="794929">
                <a:tc>
                  <a:txBody>
                    <a:bodyPr/>
                    <a:lstStyle/>
                    <a:p>
                      <a:pPr algn="l"/>
                      <a:r>
                        <a:rPr lang="en-GB" sz="2800" b="1" i="1" dirty="0">
                          <a:latin typeface="Times New Roman" panose="02020603050405020304" pitchFamily="18" charset="0"/>
                          <a:cs typeface="Times New Roman" panose="02020603050405020304" pitchFamily="18" charset="0"/>
                        </a:rPr>
                        <a:t>  b</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a:t>
                      </a:r>
                    </a:p>
                  </a:txBody>
                  <a:tcPr marL="0" marR="0" marT="0" marB="0"/>
                </a:tc>
                <a:extLst>
                  <a:ext uri="{0D108BD9-81ED-4DB2-BD59-A6C34878D82A}">
                    <a16:rowId xmlns:a16="http://schemas.microsoft.com/office/drawing/2014/main" val="2128152477"/>
                  </a:ext>
                </a:extLst>
              </a:tr>
            </a:tbl>
          </a:graphicData>
        </a:graphic>
      </p:graphicFrame>
      <p:sp>
        <p:nvSpPr>
          <p:cNvPr id="3" name="Rectangle 2">
            <a:extLst>
              <a:ext uri="{FF2B5EF4-FFF2-40B4-BE49-F238E27FC236}">
                <a16:creationId xmlns:a16="http://schemas.microsoft.com/office/drawing/2014/main" id="{ED106454-449E-41E0-8FDC-8FE9394780F0}"/>
              </a:ext>
            </a:extLst>
          </p:cNvPr>
          <p:cNvSpPr>
            <a:spLocks noChangeAspect="1"/>
          </p:cNvSpPr>
          <p:nvPr/>
        </p:nvSpPr>
        <p:spPr>
          <a:xfrm>
            <a:off x="3518454"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latin typeface="Century Gothic" panose="020B0502020202020204" pitchFamily="34" charset="0"/>
            </a:endParaRPr>
          </a:p>
        </p:txBody>
      </p:sp>
      <p:sp>
        <p:nvSpPr>
          <p:cNvPr id="9" name="Rectangle 8">
            <a:extLst>
              <a:ext uri="{FF2B5EF4-FFF2-40B4-BE49-F238E27FC236}">
                <a16:creationId xmlns:a16="http://schemas.microsoft.com/office/drawing/2014/main" id="{84C483C3-75C8-4674-829E-937B33E3CCA3}"/>
              </a:ext>
            </a:extLst>
          </p:cNvPr>
          <p:cNvSpPr>
            <a:spLocks noChangeAspect="1"/>
          </p:cNvSpPr>
          <p:nvPr/>
        </p:nvSpPr>
        <p:spPr>
          <a:xfrm>
            <a:off x="5541483"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Work out the values of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D6B3B1A0-4B5A-46C1-84F3-C7DC19483649}"/>
              </a:ext>
            </a:extLst>
          </p:cNvPr>
          <p:cNvGraphicFramePr>
            <a:graphicFrameLocks noGrp="1"/>
          </p:cNvGraphicFramePr>
          <p:nvPr/>
        </p:nvGraphicFramePr>
        <p:xfrm>
          <a:off x="2826000" y="1622401"/>
          <a:ext cx="3492000" cy="3179716"/>
        </p:xfrm>
        <a:graphic>
          <a:graphicData uri="http://schemas.openxmlformats.org/drawingml/2006/table">
            <a:tbl>
              <a:tblPr firstRow="1" bandRow="1">
                <a:tableStyleId>{2D5ABB26-0587-4C30-8999-92F81FD0307C}</a:tableStyleId>
              </a:tblPr>
              <a:tblGrid>
                <a:gridCol w="3492000">
                  <a:extLst>
                    <a:ext uri="{9D8B030D-6E8A-4147-A177-3AD203B41FA5}">
                      <a16:colId xmlns:a16="http://schemas.microsoft.com/office/drawing/2014/main" val="1012316326"/>
                    </a:ext>
                  </a:extLst>
                </a:gridCol>
              </a:tblGrid>
              <a:tr h="7949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15</a:t>
                      </a:r>
                    </a:p>
                  </a:txBody>
                  <a:tcPr marL="0" marR="0" marT="0" marB="0"/>
                </a:tc>
                <a:extLst>
                  <a:ext uri="{0D108BD9-81ED-4DB2-BD59-A6C34878D82A}">
                    <a16:rowId xmlns:a16="http://schemas.microsoft.com/office/drawing/2014/main" val="687681481"/>
                  </a:ext>
                </a:extLst>
              </a:tr>
              <a:tr h="794929">
                <a:tc>
                  <a:txBody>
                    <a:bodyPr/>
                    <a:lstStyle/>
                    <a:p>
                      <a:pPr algn="ct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a:t>
                      </a:r>
                    </a:p>
                  </a:txBody>
                  <a:tcPr marL="0" marR="0" marT="0" marB="0"/>
                </a:tc>
                <a:extLst>
                  <a:ext uri="{0D108BD9-81ED-4DB2-BD59-A6C34878D82A}">
                    <a16:rowId xmlns:a16="http://schemas.microsoft.com/office/drawing/2014/main" val="1625374318"/>
                  </a:ext>
                </a:extLst>
              </a:tr>
              <a:tr h="794929">
                <a:tc>
                  <a:txBody>
                    <a:bodyPr/>
                    <a:lstStyle/>
                    <a:p>
                      <a:pPr algn="ct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35</a:t>
                      </a:r>
                    </a:p>
                  </a:txBody>
                  <a:tcPr marL="0" marR="0" marT="0" marB="0"/>
                </a:tc>
                <a:extLst>
                  <a:ext uri="{0D108BD9-81ED-4DB2-BD59-A6C34878D82A}">
                    <a16:rowId xmlns:a16="http://schemas.microsoft.com/office/drawing/2014/main" val="2879846343"/>
                  </a:ext>
                </a:extLst>
              </a:tr>
              <a:tr h="794929">
                <a:tc>
                  <a:txBody>
                    <a:bodyPr/>
                    <a:lstStyle/>
                    <a:p>
                      <a:pPr algn="l"/>
                      <a:r>
                        <a:rPr lang="en-GB" sz="2800" b="1" i="1" dirty="0">
                          <a:latin typeface="Times New Roman" panose="02020603050405020304" pitchFamily="18" charset="0"/>
                          <a:cs typeface="Times New Roman" panose="02020603050405020304" pitchFamily="18" charset="0"/>
                        </a:rPr>
                        <a:t>  b</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a:t>
                      </a:r>
                    </a:p>
                  </a:txBody>
                  <a:tcPr marL="0" marR="0" marT="0" marB="0"/>
                </a:tc>
                <a:extLst>
                  <a:ext uri="{0D108BD9-81ED-4DB2-BD59-A6C34878D82A}">
                    <a16:rowId xmlns:a16="http://schemas.microsoft.com/office/drawing/2014/main" val="2128152477"/>
                  </a:ext>
                </a:extLst>
              </a:tr>
            </a:tbl>
          </a:graphicData>
        </a:graphic>
      </p:graphicFrame>
      <p:sp>
        <p:nvSpPr>
          <p:cNvPr id="3" name="Rectangle 2">
            <a:extLst>
              <a:ext uri="{FF2B5EF4-FFF2-40B4-BE49-F238E27FC236}">
                <a16:creationId xmlns:a16="http://schemas.microsoft.com/office/drawing/2014/main" id="{ED106454-449E-41E0-8FDC-8FE9394780F0}"/>
              </a:ext>
            </a:extLst>
          </p:cNvPr>
          <p:cNvSpPr>
            <a:spLocks noChangeAspect="1"/>
          </p:cNvSpPr>
          <p:nvPr/>
        </p:nvSpPr>
        <p:spPr>
          <a:xfrm>
            <a:off x="3518454"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10</a:t>
            </a:r>
          </a:p>
        </p:txBody>
      </p:sp>
      <p:sp>
        <p:nvSpPr>
          <p:cNvPr id="9" name="Rectangle 8">
            <a:extLst>
              <a:ext uri="{FF2B5EF4-FFF2-40B4-BE49-F238E27FC236}">
                <a16:creationId xmlns:a16="http://schemas.microsoft.com/office/drawing/2014/main" id="{84C483C3-75C8-4674-829E-937B33E3CCA3}"/>
              </a:ext>
            </a:extLst>
          </p:cNvPr>
          <p:cNvSpPr>
            <a:spLocks noChangeAspect="1"/>
          </p:cNvSpPr>
          <p:nvPr/>
        </p:nvSpPr>
        <p:spPr>
          <a:xfrm>
            <a:off x="5541483"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25</a:t>
            </a:r>
          </a:p>
        </p:txBody>
      </p:sp>
    </p:spTree>
    <p:extLst>
      <p:ext uri="{BB962C8B-B14F-4D97-AF65-F5344CB8AC3E}">
        <p14:creationId xmlns:p14="http://schemas.microsoft.com/office/powerpoint/2010/main" val="312271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List three possible values for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and</a:t>
            </a:r>
            <a:r>
              <a:rPr lang="en-GB" sz="2000" b="1" i="1" dirty="0">
                <a:solidFill>
                  <a:schemeClr val="tx1"/>
                </a:solidFill>
                <a:latin typeface="Century Gothic" panose="020B0502020202020204" pitchFamily="34" charset="0"/>
              </a:rPr>
              <a:t>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where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p>
          <a:p>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2" name="Rectangle: Rounded Corners 1">
            <a:extLst>
              <a:ext uri="{FF2B5EF4-FFF2-40B4-BE49-F238E27FC236}">
                <a16:creationId xmlns:a16="http://schemas.microsoft.com/office/drawing/2014/main" id="{6D6B0559-A446-47BD-AF02-50BE51E1E087}"/>
              </a:ext>
            </a:extLst>
          </p:cNvPr>
          <p:cNvSpPr/>
          <p:nvPr/>
        </p:nvSpPr>
        <p:spPr>
          <a:xfrm>
            <a:off x="2709863" y="207645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5</a:t>
            </a:r>
            <a:r>
              <a:rPr lang="en-GB" sz="4800" b="1" i="1" dirty="0">
                <a:solidFill>
                  <a:schemeClr val="tx1"/>
                </a:solidFill>
                <a:latin typeface="Times New Roman" panose="02020603050405020304" pitchFamily="18" charset="0"/>
                <a:cs typeface="Times New Roman" panose="02020603050405020304" pitchFamily="18" charset="0"/>
              </a:rPr>
              <a:t>a</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b</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c</a:t>
            </a:r>
            <a:endParaRPr lang="en-GB"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15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List three possible values for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and</a:t>
            </a:r>
            <a:r>
              <a:rPr lang="en-GB" sz="2000" b="1" i="1" dirty="0">
                <a:solidFill>
                  <a:schemeClr val="tx1"/>
                </a:solidFill>
                <a:latin typeface="Century Gothic" panose="020B0502020202020204" pitchFamily="34" charset="0"/>
              </a:rPr>
              <a:t>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where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p>
          <a:p>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answers, for example: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3,</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10;</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2,</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15; </a:t>
            </a:r>
          </a:p>
          <a:p>
            <a:pPr algn="ct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20</a:t>
            </a:r>
          </a:p>
          <a:p>
            <a:pPr algn="ctr"/>
            <a:endParaRPr lang="en-GB" sz="3600" b="1" i="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id="{6B263DAE-FD61-4DC9-A3EF-286A5AD702D7}"/>
              </a:ext>
            </a:extLst>
          </p:cNvPr>
          <p:cNvSpPr/>
          <p:nvPr/>
        </p:nvSpPr>
        <p:spPr>
          <a:xfrm>
            <a:off x="2709863" y="207645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5</a:t>
            </a:r>
            <a:r>
              <a:rPr lang="en-GB" sz="4800" b="1" i="1" dirty="0">
                <a:solidFill>
                  <a:schemeClr val="tx1"/>
                </a:solidFill>
                <a:latin typeface="Times New Roman" panose="02020603050405020304" pitchFamily="18" charset="0"/>
                <a:cs typeface="Times New Roman" panose="02020603050405020304" pitchFamily="18" charset="0"/>
              </a:rPr>
              <a:t>a</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b</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c</a:t>
            </a:r>
            <a:endParaRPr lang="en-GB"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6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the Varied Fluency Challenges!</a:t>
            </a:r>
            <a:endParaRPr lang="en-GB" dirty="0"/>
          </a:p>
        </p:txBody>
      </p:sp>
      <p:sp>
        <p:nvSpPr>
          <p:cNvPr id="3" name="Content Placeholder 2"/>
          <p:cNvSpPr>
            <a:spLocks noGrp="1"/>
          </p:cNvSpPr>
          <p:nvPr>
            <p:ph idx="1"/>
          </p:nvPr>
        </p:nvSpPr>
        <p:spPr/>
        <p:txBody>
          <a:bodyPr/>
          <a:lstStyle/>
          <a:p>
            <a:r>
              <a:rPr lang="en-GB" dirty="0" smtClean="0"/>
              <a:t>Do questions 1a-4a if you want support to build your confidence.</a:t>
            </a:r>
          </a:p>
          <a:p>
            <a:r>
              <a:rPr lang="en-GB" dirty="0" smtClean="0"/>
              <a:t>Do questions 5a-8a if you want a similar challenge to the questions that you have practised.</a:t>
            </a:r>
          </a:p>
          <a:p>
            <a:r>
              <a:rPr lang="en-GB" dirty="0" smtClean="0"/>
              <a:t>Do questions 9a – 12a if you want a tougher challenge!</a:t>
            </a:r>
          </a:p>
          <a:p>
            <a:endParaRPr lang="en-GB" dirty="0"/>
          </a:p>
          <a:p>
            <a:r>
              <a:rPr lang="en-GB" dirty="0" smtClean="0"/>
              <a:t>If you want extra practice, look at the ‘b’ challenges that are available for each level of challenge too.</a:t>
            </a:r>
            <a:endParaRPr lang="en-GB" dirty="0"/>
          </a:p>
        </p:txBody>
      </p:sp>
    </p:spTree>
    <p:extLst>
      <p:ext uri="{BB962C8B-B14F-4D97-AF65-F5344CB8AC3E}">
        <p14:creationId xmlns:p14="http://schemas.microsoft.com/office/powerpoint/2010/main" val="11905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8">
            <a:extLst>
              <a:ext uri="{FF2B5EF4-FFF2-40B4-BE49-F238E27FC236}">
                <a16:creationId xmlns:a16="http://schemas.microsoft.com/office/drawing/2014/main" id="{DCFC89FA-C96C-4AD4-A619-AAE8C88B601D}"/>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endParaRPr lang="en-GB" sz="1600" b="1" dirty="0">
              <a:solidFill>
                <a:srgbClr val="E7E6E6">
                  <a:lumMod val="25000"/>
                </a:srgb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200" b="1" dirty="0" smtClean="0">
                <a:solidFill>
                  <a:schemeClr val="tx1"/>
                </a:solidFill>
                <a:latin typeface="Century Gothic" panose="020B0502020202020204" pitchFamily="34" charset="0"/>
              </a:rPr>
              <a:t>Monday 20</a:t>
            </a:r>
            <a:r>
              <a:rPr lang="en-GB" sz="3200" b="1" baseline="30000" dirty="0" smtClean="0">
                <a:solidFill>
                  <a:schemeClr val="tx1"/>
                </a:solidFill>
                <a:latin typeface="Century Gothic" panose="020B0502020202020204" pitchFamily="34" charset="0"/>
              </a:rPr>
              <a:t>th</a:t>
            </a:r>
            <a:r>
              <a:rPr lang="en-GB" sz="3200" b="1" dirty="0" smtClean="0">
                <a:solidFill>
                  <a:schemeClr val="tx1"/>
                </a:solidFill>
                <a:latin typeface="Century Gothic" panose="020B0502020202020204" pitchFamily="34" charset="0"/>
              </a:rPr>
              <a:t> April</a:t>
            </a:r>
            <a:endParaRPr lang="en-GB" sz="32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r>
              <a:rPr lang="en-GB" sz="4800" b="1" dirty="0" smtClean="0">
                <a:solidFill>
                  <a:srgbClr val="E7E6E6">
                    <a:lumMod val="25000"/>
                  </a:srgbClr>
                </a:solidFill>
                <a:latin typeface="Century Gothic" panose="020B0502020202020204" pitchFamily="34" charset="0"/>
              </a:rPr>
              <a:t>WALT</a:t>
            </a:r>
            <a:r>
              <a:rPr lang="en-GB" sz="4800" b="1" dirty="0" smtClean="0">
                <a:solidFill>
                  <a:srgbClr val="E7E6E6">
                    <a:lumMod val="25000"/>
                  </a:srgbClr>
                </a:solidFill>
                <a:latin typeface="Century Gothic" panose="020B0502020202020204" pitchFamily="34" charset="0"/>
              </a:rPr>
              <a:t>: </a:t>
            </a:r>
            <a:r>
              <a:rPr lang="en-GB" sz="4800" b="1" dirty="0">
                <a:solidFill>
                  <a:srgbClr val="E7E6E6">
                    <a:lumMod val="25000"/>
                  </a:srgbClr>
                </a:solidFill>
                <a:latin typeface="Century Gothic" panose="020B0502020202020204" pitchFamily="34" charset="0"/>
              </a:rPr>
              <a:t>Find Pairs of Values  </a:t>
            </a:r>
            <a:r>
              <a:rPr lang="en-GB" sz="4800" b="1" dirty="0" smtClean="0">
                <a:solidFill>
                  <a:srgbClr val="E7E6E6">
                    <a:lumMod val="25000"/>
                  </a:srgbClr>
                </a:solidFill>
                <a:latin typeface="Century Gothic" panose="020B0502020202020204" pitchFamily="34" charset="0"/>
              </a:rPr>
              <a:t>2</a:t>
            </a:r>
          </a:p>
          <a:p>
            <a:pPr lvl="0" algn="ctr"/>
            <a:r>
              <a:rPr lang="en-GB" sz="4800" b="1" dirty="0" smtClean="0">
                <a:solidFill>
                  <a:srgbClr val="33CC33"/>
                </a:solidFill>
                <a:latin typeface="Century Gothic" panose="020B0502020202020204" pitchFamily="34" charset="0"/>
              </a:rPr>
              <a:t>Look out for my green notes to help you.</a:t>
            </a:r>
            <a:endParaRPr lang="en-GB" sz="2000" b="1" dirty="0">
              <a:solidFill>
                <a:srgbClr val="33CC33"/>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89126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8">
            <a:extLst>
              <a:ext uri="{FF2B5EF4-FFF2-40B4-BE49-F238E27FC236}">
                <a16:creationId xmlns:a16="http://schemas.microsoft.com/office/drawing/2014/main" id="{DCFC89FA-C96C-4AD4-A619-AAE8C88B601D}"/>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endParaRPr lang="en-GB" sz="1600" b="1" dirty="0">
              <a:solidFill>
                <a:srgbClr val="E7E6E6">
                  <a:lumMod val="25000"/>
                </a:srgb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just"/>
            <a:r>
              <a:rPr lang="en-GB" sz="4000" b="1" dirty="0" smtClean="0">
                <a:solidFill>
                  <a:srgbClr val="E7E6E6">
                    <a:lumMod val="25000"/>
                  </a:srgbClr>
                </a:solidFill>
                <a:latin typeface="Century Gothic" panose="020B0502020202020204" pitchFamily="34" charset="0"/>
              </a:rPr>
              <a:t>Hello, Year 6! I hope you’ve had a lovely Easter. We are continuing with algebra today. Before we start, you might want to look at the work you did before the holidays. These lessons run in order – so finish those lessons before you start these. </a:t>
            </a:r>
            <a:endParaRPr lang="en-GB" sz="4000" b="1" dirty="0">
              <a:solidFill>
                <a:srgbClr val="33CC33"/>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53627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r>
              <a:rPr lang="en-GB" sz="2000" b="1" dirty="0" smtClean="0">
                <a:solidFill>
                  <a:srgbClr val="33CC33"/>
                </a:solidFill>
                <a:latin typeface="Century Gothic" panose="020B0502020202020204" pitchFamily="34" charset="0"/>
              </a:rPr>
              <a:t>Remember that 2x is a value followed by a letter with no gaps – so it means that you have to multiply ‘x’ by 2.</a:t>
            </a:r>
            <a:endParaRPr lang="en-GB" sz="2000" b="1" dirty="0">
              <a:solidFill>
                <a:srgbClr val="33CC33"/>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p>
          <a:p>
            <a:endParaRPr lang="en-GB" sz="23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agree because… </a:t>
            </a:r>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44411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agree because 26 – 4 = 22 and 22 ÷ 2 = 11, so </a:t>
            </a:r>
            <a:r>
              <a:rPr lang="en-GB" sz="2400" b="1" i="1" dirty="0">
                <a:solidFill>
                  <a:srgbClr val="FF0000"/>
                </a:solidFill>
                <a:latin typeface="Times New Roman" panose="02020603050405020304" pitchFamily="18" charset="0"/>
                <a:cs typeface="Times New Roman" panose="02020603050405020304" pitchFamily="18" charset="0"/>
              </a:rPr>
              <a:t>x</a:t>
            </a:r>
            <a:r>
              <a:rPr lang="en-GB" sz="2000" b="1" dirty="0">
                <a:solidFill>
                  <a:srgbClr val="FF0000"/>
                </a:solidFill>
                <a:latin typeface="Century Gothic" panose="020B0502020202020204" pitchFamily="34" charset="0"/>
              </a:rPr>
              <a:t> must equal 11</a:t>
            </a:r>
            <a:r>
              <a:rPr lang="en-GB" sz="2000" b="1" dirty="0" smtClean="0">
                <a:solidFill>
                  <a:srgbClr val="FF0000"/>
                </a:solidFill>
                <a:latin typeface="Century Gothic" panose="020B0502020202020204" pitchFamily="34" charset="0"/>
              </a:rPr>
              <a:t>.</a:t>
            </a:r>
          </a:p>
          <a:p>
            <a:r>
              <a:rPr lang="en-GB" sz="2000" b="1" dirty="0" smtClean="0">
                <a:solidFill>
                  <a:srgbClr val="33CC33"/>
                </a:solidFill>
                <a:latin typeface="Century Gothic" panose="020B0502020202020204" pitchFamily="34" charset="0"/>
              </a:rPr>
              <a:t>Remember that you use inverse operations to find unknown values.</a:t>
            </a:r>
            <a:r>
              <a:rPr lang="en-GB" sz="2000" b="1" dirty="0" smtClean="0">
                <a:solidFill>
                  <a:srgbClr val="33CC33"/>
                </a:solidFill>
                <a:latin typeface="Century Gothic" panose="020B0502020202020204" pitchFamily="34" charset="0"/>
              </a:rPr>
              <a:t> </a:t>
            </a:r>
            <a:endParaRPr lang="en-GB" sz="2400" b="1" dirty="0">
              <a:solidFill>
                <a:srgbClr val="33CC33"/>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77929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78139" y="27710"/>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pair of values does </a:t>
            </a:r>
            <a:r>
              <a:rPr lang="en-GB" sz="2000" b="1" u="sng" dirty="0">
                <a:solidFill>
                  <a:schemeClr val="tx1"/>
                </a:solidFill>
                <a:latin typeface="Century Gothic" panose="020B0502020202020204" pitchFamily="34" charset="0"/>
              </a:rPr>
              <a:t>not </a:t>
            </a:r>
            <a:r>
              <a:rPr lang="en-GB" sz="2000" b="1" dirty="0">
                <a:solidFill>
                  <a:schemeClr val="tx1"/>
                </a:solidFill>
                <a:latin typeface="Century Gothic" panose="020B0502020202020204" pitchFamily="34" charset="0"/>
              </a:rPr>
              <a:t>satisfy the equation</a:t>
            </a:r>
            <a:r>
              <a:rPr lang="en-GB" sz="2000" b="1" dirty="0" smtClean="0">
                <a:solidFill>
                  <a:schemeClr val="tx1"/>
                </a:solidFill>
                <a:latin typeface="Century Gothic" panose="020B0502020202020204" pitchFamily="34" charset="0"/>
              </a:rPr>
              <a:t>? </a:t>
            </a:r>
            <a:r>
              <a:rPr lang="en-GB" sz="2000" b="1" dirty="0" smtClean="0">
                <a:solidFill>
                  <a:srgbClr val="33CC33"/>
                </a:solidFill>
                <a:latin typeface="Century Gothic" panose="020B0502020202020204" pitchFamily="34" charset="0"/>
              </a:rPr>
              <a:t>In other words, which values make the equation false?</a:t>
            </a:r>
            <a:endParaRPr lang="en-GB" sz="2000" b="1" dirty="0">
              <a:solidFill>
                <a:srgbClr val="33CC33"/>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r</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s</a:t>
            </a:r>
            <a:r>
              <a:rPr lang="en-GB" sz="4400" b="1" dirty="0">
                <a:solidFill>
                  <a:schemeClr val="tx1"/>
                </a:solidFill>
                <a:latin typeface="Century Gothic" panose="020B0502020202020204" pitchFamily="34" charset="0"/>
              </a:rPr>
              <a:t> = 12</a:t>
            </a:r>
          </a:p>
        </p:txBody>
      </p:sp>
      <p:grpSp>
        <p:nvGrpSpPr>
          <p:cNvPr id="3" name="Group 2">
            <a:extLst>
              <a:ext uri="{FF2B5EF4-FFF2-40B4-BE49-F238E27FC236}">
                <a16:creationId xmlns:a16="http://schemas.microsoft.com/office/drawing/2014/main" id="{3F0BB72F-C65F-46AC-BE5E-08D8905083B8}"/>
              </a:ext>
            </a:extLst>
          </p:cNvPr>
          <p:cNvGrpSpPr/>
          <p:nvPr/>
        </p:nvGrpSpPr>
        <p:grpSpPr>
          <a:xfrm>
            <a:off x="1411390" y="3569628"/>
            <a:ext cx="6321220" cy="1428750"/>
            <a:chOff x="1581150" y="3912528"/>
            <a:chExt cx="6321220" cy="1428750"/>
          </a:xfrm>
        </p:grpSpPr>
        <p:sp>
          <p:nvSpPr>
            <p:cNvPr id="2" name="Rectangle: Rounded Corners 1">
              <a:extLst>
                <a:ext uri="{FF2B5EF4-FFF2-40B4-BE49-F238E27FC236}">
                  <a16:creationId xmlns:a16="http://schemas.microsoft.com/office/drawing/2014/main" id="{B5E17BE1-CFE6-4CF4-AA00-27E4EAC620A0}"/>
                </a:ext>
              </a:extLst>
            </p:cNvPr>
            <p:cNvSpPr/>
            <p:nvPr/>
          </p:nvSpPr>
          <p:spPr>
            <a:xfrm>
              <a:off x="1581150"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72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6</a:t>
              </a:r>
            </a:p>
          </p:txBody>
        </p:sp>
        <p:sp>
          <p:nvSpPr>
            <p:cNvPr id="11" name="Rectangle: Rounded Corners 10">
              <a:extLst>
                <a:ext uri="{FF2B5EF4-FFF2-40B4-BE49-F238E27FC236}">
                  <a16:creationId xmlns:a16="http://schemas.microsoft.com/office/drawing/2014/main" id="{7B918874-FF5B-4CEF-ACE2-02B87946859D}"/>
                </a:ext>
              </a:extLst>
            </p:cNvPr>
            <p:cNvSpPr/>
            <p:nvPr/>
          </p:nvSpPr>
          <p:spPr>
            <a:xfrm>
              <a:off x="3970235"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56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7</a:t>
              </a:r>
            </a:p>
          </p:txBody>
        </p:sp>
        <p:sp>
          <p:nvSpPr>
            <p:cNvPr id="12" name="Rectangle: Rounded Corners 11">
              <a:extLst>
                <a:ext uri="{FF2B5EF4-FFF2-40B4-BE49-F238E27FC236}">
                  <a16:creationId xmlns:a16="http://schemas.microsoft.com/office/drawing/2014/main" id="{8EC9F222-935F-45E5-8CC3-FEED76950EA8}"/>
                </a:ext>
              </a:extLst>
            </p:cNvPr>
            <p:cNvSpPr/>
            <p:nvPr/>
          </p:nvSpPr>
          <p:spPr>
            <a:xfrm>
              <a:off x="6359320"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108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9</a:t>
              </a:r>
            </a:p>
          </p:txBody>
        </p:sp>
      </p:grpSp>
    </p:spTree>
    <p:extLst>
      <p:ext uri="{BB962C8B-B14F-4D97-AF65-F5344CB8AC3E}">
        <p14:creationId xmlns:p14="http://schemas.microsoft.com/office/powerpoint/2010/main" val="2495124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pair of values does not satisfy the equation?</a:t>
            </a:r>
          </a:p>
          <a:p>
            <a:pPr algn="ctr"/>
            <a:r>
              <a:rPr lang="en-GB" sz="2000" b="1" dirty="0" smtClean="0">
                <a:solidFill>
                  <a:srgbClr val="33CC33"/>
                </a:solidFill>
                <a:latin typeface="Century Gothic" panose="020B0502020202020204" pitchFamily="34" charset="0"/>
              </a:rPr>
              <a:t>Because 56 ÷ 7 = 8</a:t>
            </a:r>
            <a:endParaRPr lang="en-GB" sz="2000" b="1" dirty="0">
              <a:solidFill>
                <a:srgbClr val="33CC33"/>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r</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s</a:t>
            </a:r>
            <a:r>
              <a:rPr lang="en-GB" sz="4400" b="1" dirty="0">
                <a:solidFill>
                  <a:schemeClr val="tx1"/>
                </a:solidFill>
                <a:latin typeface="Century Gothic" panose="020B0502020202020204" pitchFamily="34" charset="0"/>
              </a:rPr>
              <a:t> = 12</a:t>
            </a:r>
          </a:p>
        </p:txBody>
      </p:sp>
      <p:grpSp>
        <p:nvGrpSpPr>
          <p:cNvPr id="3" name="Group 2">
            <a:extLst>
              <a:ext uri="{FF2B5EF4-FFF2-40B4-BE49-F238E27FC236}">
                <a16:creationId xmlns:a16="http://schemas.microsoft.com/office/drawing/2014/main" id="{3F0BB72F-C65F-46AC-BE5E-08D8905083B8}"/>
              </a:ext>
            </a:extLst>
          </p:cNvPr>
          <p:cNvGrpSpPr/>
          <p:nvPr/>
        </p:nvGrpSpPr>
        <p:grpSpPr>
          <a:xfrm>
            <a:off x="1411390" y="3569628"/>
            <a:ext cx="6321220" cy="1428750"/>
            <a:chOff x="1581150" y="3912528"/>
            <a:chExt cx="6321220" cy="1428750"/>
          </a:xfrm>
        </p:grpSpPr>
        <p:sp>
          <p:nvSpPr>
            <p:cNvPr id="2" name="Rectangle: Rounded Corners 1">
              <a:extLst>
                <a:ext uri="{FF2B5EF4-FFF2-40B4-BE49-F238E27FC236}">
                  <a16:creationId xmlns:a16="http://schemas.microsoft.com/office/drawing/2014/main" id="{B5E17BE1-CFE6-4CF4-AA00-27E4EAC620A0}"/>
                </a:ext>
              </a:extLst>
            </p:cNvPr>
            <p:cNvSpPr/>
            <p:nvPr/>
          </p:nvSpPr>
          <p:spPr>
            <a:xfrm>
              <a:off x="1581150" y="3912528"/>
              <a:ext cx="1543050" cy="142875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r</a:t>
              </a:r>
              <a:r>
                <a:rPr lang="en-GB" sz="2400" b="1" dirty="0">
                  <a:solidFill>
                    <a:schemeClr val="bg1">
                      <a:lumMod val="50000"/>
                    </a:schemeClr>
                  </a:solidFill>
                  <a:latin typeface="Century Gothic" panose="020B0502020202020204" pitchFamily="34" charset="0"/>
                </a:rPr>
                <a:t> = 72 </a:t>
              </a:r>
            </a:p>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s</a:t>
              </a:r>
              <a:r>
                <a:rPr lang="en-GB" sz="2400" b="1" dirty="0">
                  <a:solidFill>
                    <a:schemeClr val="bg1">
                      <a:lumMod val="50000"/>
                    </a:schemeClr>
                  </a:solidFill>
                  <a:latin typeface="Century Gothic" panose="020B0502020202020204" pitchFamily="34" charset="0"/>
                </a:rPr>
                <a:t> = 6</a:t>
              </a:r>
            </a:p>
          </p:txBody>
        </p:sp>
        <p:sp>
          <p:nvSpPr>
            <p:cNvPr id="11" name="Rectangle: Rounded Corners 10">
              <a:extLst>
                <a:ext uri="{FF2B5EF4-FFF2-40B4-BE49-F238E27FC236}">
                  <a16:creationId xmlns:a16="http://schemas.microsoft.com/office/drawing/2014/main" id="{7B918874-FF5B-4CEF-ACE2-02B87946859D}"/>
                </a:ext>
              </a:extLst>
            </p:cNvPr>
            <p:cNvSpPr/>
            <p:nvPr/>
          </p:nvSpPr>
          <p:spPr>
            <a:xfrm>
              <a:off x="3970235" y="3912528"/>
              <a:ext cx="1543050" cy="142875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rgbClr val="FF0000"/>
                  </a:solidFill>
                  <a:latin typeface="Times New Roman" panose="02020603050405020304" pitchFamily="18" charset="0"/>
                  <a:cs typeface="Times New Roman" panose="02020603050405020304" pitchFamily="18" charset="0"/>
                </a:rPr>
                <a:t>r</a:t>
              </a:r>
              <a:r>
                <a:rPr lang="en-GB" sz="2400" b="1" dirty="0">
                  <a:solidFill>
                    <a:srgbClr val="FF0000"/>
                  </a:solidFill>
                  <a:latin typeface="Century Gothic" panose="020B0502020202020204" pitchFamily="34" charset="0"/>
                </a:rPr>
                <a:t> = 56 </a:t>
              </a:r>
            </a:p>
            <a:p>
              <a:pPr algn="ctr"/>
              <a:r>
                <a:rPr lang="en-GB" sz="2800" b="1" i="1" dirty="0">
                  <a:solidFill>
                    <a:srgbClr val="FF0000"/>
                  </a:solidFill>
                  <a:latin typeface="Times New Roman" panose="02020603050405020304" pitchFamily="18" charset="0"/>
                  <a:cs typeface="Times New Roman" panose="02020603050405020304" pitchFamily="18" charset="0"/>
                </a:rPr>
                <a:t>s</a:t>
              </a:r>
              <a:r>
                <a:rPr lang="en-GB" sz="2400" b="1" dirty="0">
                  <a:solidFill>
                    <a:srgbClr val="FF0000"/>
                  </a:solidFill>
                  <a:latin typeface="Century Gothic" panose="020B0502020202020204" pitchFamily="34" charset="0"/>
                </a:rPr>
                <a:t> = 7</a:t>
              </a:r>
            </a:p>
          </p:txBody>
        </p:sp>
        <p:sp>
          <p:nvSpPr>
            <p:cNvPr id="12" name="Rectangle: Rounded Corners 11">
              <a:extLst>
                <a:ext uri="{FF2B5EF4-FFF2-40B4-BE49-F238E27FC236}">
                  <a16:creationId xmlns:a16="http://schemas.microsoft.com/office/drawing/2014/main" id="{8EC9F222-935F-45E5-8CC3-FEED76950EA8}"/>
                </a:ext>
              </a:extLst>
            </p:cNvPr>
            <p:cNvSpPr/>
            <p:nvPr/>
          </p:nvSpPr>
          <p:spPr>
            <a:xfrm>
              <a:off x="6359320" y="3912528"/>
              <a:ext cx="1543050" cy="142875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r</a:t>
              </a:r>
              <a:r>
                <a:rPr lang="en-GB" sz="2400" b="1" dirty="0">
                  <a:solidFill>
                    <a:schemeClr val="bg1">
                      <a:lumMod val="50000"/>
                    </a:schemeClr>
                  </a:solidFill>
                  <a:latin typeface="Century Gothic" panose="020B0502020202020204" pitchFamily="34" charset="0"/>
                </a:rPr>
                <a:t> = 108 </a:t>
              </a:r>
            </a:p>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s</a:t>
              </a:r>
              <a:r>
                <a:rPr lang="en-GB" sz="2400" b="1" dirty="0">
                  <a:solidFill>
                    <a:schemeClr val="bg1">
                      <a:lumMod val="50000"/>
                    </a:schemeClr>
                  </a:solidFill>
                  <a:latin typeface="Century Gothic" panose="020B0502020202020204" pitchFamily="34" charset="0"/>
                </a:rPr>
                <a:t> = 9</a:t>
              </a:r>
            </a:p>
          </p:txBody>
        </p:sp>
      </p:grpSp>
    </p:spTree>
    <p:extLst>
      <p:ext uri="{BB962C8B-B14F-4D97-AF65-F5344CB8AC3E}">
        <p14:creationId xmlns:p14="http://schemas.microsoft.com/office/powerpoint/2010/main" val="310667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Use the numbers in the table to find all the possible </a:t>
            </a:r>
          </a:p>
          <a:p>
            <a:pPr lvl="0" algn="ctr" defTabSz="685800">
              <a:defRPr/>
            </a:pPr>
            <a:r>
              <a:rPr lang="en-GB" sz="2000" b="1" dirty="0">
                <a:solidFill>
                  <a:schemeClr val="tx1"/>
                </a:solidFill>
                <a:latin typeface="Century Gothic" panose="020B0502020202020204" pitchFamily="34" charset="0"/>
              </a:rPr>
              <a:t>combinations for the two variables below.</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4" name="Table 23">
            <a:extLst>
              <a:ext uri="{FF2B5EF4-FFF2-40B4-BE49-F238E27FC236}">
                <a16:creationId xmlns:a16="http://schemas.microsoft.com/office/drawing/2014/main" id="{A0DE61F6-B481-4C67-BA8D-20F4567F79BF}"/>
              </a:ext>
            </a:extLst>
          </p:cNvPr>
          <p:cNvGraphicFramePr>
            <a:graphicFrameLocks noGrp="1"/>
          </p:cNvGraphicFramePr>
          <p:nvPr/>
        </p:nvGraphicFramePr>
        <p:xfrm>
          <a:off x="1529332" y="3382326"/>
          <a:ext cx="6085336" cy="1389048"/>
        </p:xfrm>
        <a:graphic>
          <a:graphicData uri="http://schemas.openxmlformats.org/drawingml/2006/table">
            <a:tbl>
              <a:tblPr firstRow="1" bandRow="1">
                <a:tableStyleId>{5940675A-B579-460E-94D1-54222C63F5DA}</a:tableStyleId>
              </a:tblPr>
              <a:tblGrid>
                <a:gridCol w="1521334">
                  <a:extLst>
                    <a:ext uri="{9D8B030D-6E8A-4147-A177-3AD203B41FA5}">
                      <a16:colId xmlns:a16="http://schemas.microsoft.com/office/drawing/2014/main" val="613516886"/>
                    </a:ext>
                  </a:extLst>
                </a:gridCol>
                <a:gridCol w="1521334">
                  <a:extLst>
                    <a:ext uri="{9D8B030D-6E8A-4147-A177-3AD203B41FA5}">
                      <a16:colId xmlns:a16="http://schemas.microsoft.com/office/drawing/2014/main" val="1298061734"/>
                    </a:ext>
                  </a:extLst>
                </a:gridCol>
                <a:gridCol w="1521334">
                  <a:extLst>
                    <a:ext uri="{9D8B030D-6E8A-4147-A177-3AD203B41FA5}">
                      <a16:colId xmlns:a16="http://schemas.microsoft.com/office/drawing/2014/main" val="938825875"/>
                    </a:ext>
                  </a:extLst>
                </a:gridCol>
                <a:gridCol w="1521334">
                  <a:extLst>
                    <a:ext uri="{9D8B030D-6E8A-4147-A177-3AD203B41FA5}">
                      <a16:colId xmlns:a16="http://schemas.microsoft.com/office/drawing/2014/main" val="3213386236"/>
                    </a:ext>
                  </a:extLst>
                </a:gridCol>
              </a:tblGrid>
              <a:tr h="694524">
                <a:tc>
                  <a:txBody>
                    <a:bodyPr/>
                    <a:lstStyle/>
                    <a:p>
                      <a:pPr algn="ctr"/>
                      <a:r>
                        <a:rPr lang="en-GB" sz="2500" b="1" dirty="0">
                          <a:latin typeface="Century Gothic" panose="020B0502020202020204" pitchFamily="34" charset="0"/>
                        </a:rPr>
                        <a:t>61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59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47538"/>
                  </a:ext>
                </a:extLst>
              </a:tr>
              <a:tr h="694524">
                <a:tc>
                  <a:txBody>
                    <a:bodyPr/>
                    <a:lstStyle/>
                    <a:p>
                      <a:pPr algn="ctr"/>
                      <a:r>
                        <a:rPr lang="en-GB" sz="2500" b="1" dirty="0">
                          <a:latin typeface="Century Gothic" panose="020B0502020202020204" pitchFamily="34" charset="0"/>
                        </a:rPr>
                        <a:t>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16</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220501"/>
                  </a:ext>
                </a:extLst>
              </a:tr>
            </a:tbl>
          </a:graphicData>
        </a:graphic>
      </p:graphicFrame>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x</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y</a:t>
            </a:r>
            <a:r>
              <a:rPr lang="en-GB" sz="4400" b="1" dirty="0">
                <a:solidFill>
                  <a:schemeClr val="tx1"/>
                </a:solidFill>
                <a:latin typeface="Century Gothic" panose="020B0502020202020204" pitchFamily="34" charset="0"/>
              </a:rPr>
              <a:t> = 45</a:t>
            </a:r>
          </a:p>
        </p:txBody>
      </p:sp>
    </p:spTree>
    <p:extLst>
      <p:ext uri="{BB962C8B-B14F-4D97-AF65-F5344CB8AC3E}">
        <p14:creationId xmlns:p14="http://schemas.microsoft.com/office/powerpoint/2010/main" val="284684787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5c7a0828-c5e4-45f8-a074-18a8fdc88ec6"/>
    <ds:schemaRef ds:uri="http://www.w3.org/XML/1998/namespace"/>
    <ds:schemaRef ds:uri="http://purl.org/dc/dcmitype/"/>
  </ds:schemaRefs>
</ds:datastoreItem>
</file>

<file path=customXml/itemProps2.xml><?xml version="1.0" encoding="utf-8"?>
<ds:datastoreItem xmlns:ds="http://schemas.openxmlformats.org/officeDocument/2006/customXml" ds:itemID="{2FBED953-94D8-4115-9990-20765D7E8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2445</TotalTime>
  <Words>774</Words>
  <Application>Microsoft Office PowerPoint</Application>
  <PresentationFormat>On-screen Show (4:3)</PresentationFormat>
  <Paragraphs>195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try the Varied Fluency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Rea Hamilton</cp:lastModifiedBy>
  <cp:revision>55</cp:revision>
  <dcterms:created xsi:type="dcterms:W3CDTF">2018-03-17T10:08:43Z</dcterms:created>
  <dcterms:modified xsi:type="dcterms:W3CDTF">2020-04-20T07:41:09Z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