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83" r:id="rId1"/>
  </p:sldMasterIdLst>
  <p:sldIdLst>
    <p:sldId id="256" r:id="rId2"/>
  </p:sldIdLst>
  <p:sldSz cx="12192000" cy="6858000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935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952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1547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155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marL="0" algn="ctr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kumimoji="0" lang="en-US" sz="7200" b="1" i="0" u="none" strike="noStrike" kern="1200" cap="all" spc="0" normalizeH="0" baseline="0" dirty="0">
                <a:ln w="15875">
                  <a:solidFill>
                    <a:sysClr val="window" lastClr="FFFFFF"/>
                  </a:solidFill>
                </a:ln>
                <a:solidFill>
                  <a:srgbClr val="DF5327"/>
                </a:solidFill>
                <a:effectLst>
                  <a:outerShdw dist="38100" dir="2700000" algn="tl" rotWithShape="0">
                    <a:srgbClr val="DF5327"/>
                  </a:outerShdw>
                </a:effectLst>
                <a:uLnTx/>
                <a:uFillTx/>
                <a:latin typeface="Corbel" pitchFamily="34" charset="0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3996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764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6116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63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34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481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230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596EE657-3AE8-412A-85ED-390EF407091A}" type="datetimeFigureOut">
              <a:rPr lang="en-GB" smtClean="0"/>
              <a:t>01/03/2022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3B8D7702-079E-4A8C-9819-1832E4412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6584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84" r:id="rId1"/>
    <p:sldLayoutId id="2147484185" r:id="rId2"/>
    <p:sldLayoutId id="2147484186" r:id="rId3"/>
    <p:sldLayoutId id="2147484187" r:id="rId4"/>
    <p:sldLayoutId id="2147484188" r:id="rId5"/>
    <p:sldLayoutId id="2147484189" r:id="rId6"/>
    <p:sldLayoutId id="2147484190" r:id="rId7"/>
    <p:sldLayoutId id="2147484191" r:id="rId8"/>
    <p:sldLayoutId id="2147484192" r:id="rId9"/>
    <p:sldLayoutId id="2147484193" r:id="rId10"/>
    <p:sldLayoutId id="21474841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62999" y="1563483"/>
            <a:ext cx="608819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1600" b="1" dirty="0">
              <a:latin typeface="Letterjoin-Air40" panose="02000805000000020003" pitchFamily="50" charset="0"/>
            </a:endParaRPr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63000" y="5435014"/>
            <a:ext cx="11769928" cy="119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207097" y="5129071"/>
            <a:ext cx="17597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sp>
        <p:nvSpPr>
          <p:cNvPr id="18" name="TextBox 17"/>
          <p:cNvSpPr txBox="1"/>
          <p:nvPr/>
        </p:nvSpPr>
        <p:spPr>
          <a:xfrm>
            <a:off x="4966887" y="1238913"/>
            <a:ext cx="6966041" cy="381642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solidFill>
                  <a:srgbClr val="00B050"/>
                </a:solidFill>
                <a:latin typeface="Letterjoin-Air40" panose="02000805000000020003" pitchFamily="50" charset="0"/>
              </a:rPr>
              <a:t>Key Vocabulary</a:t>
            </a:r>
          </a:p>
          <a:p>
            <a:r>
              <a:rPr lang="en-GB" sz="1400" b="1" dirty="0">
                <a:solidFill>
                  <a:srgbClr val="00B050"/>
                </a:solidFill>
                <a:latin typeface="Letterjoin-Air40" panose="02000805000000020003" pitchFamily="50" charset="0"/>
              </a:rPr>
              <a:t>Roots</a:t>
            </a:r>
            <a:r>
              <a:rPr lang="en-GB" sz="1400" b="1" dirty="0">
                <a:latin typeface="Letterjoin-Air40" panose="02000805000000020003" pitchFamily="50" charset="0"/>
              </a:rPr>
              <a:t>-</a:t>
            </a:r>
            <a:r>
              <a:rPr lang="en-GB" sz="1400" dirty="0">
                <a:latin typeface="Letterjoin-Air40" panose="02000805000000020003" pitchFamily="50" charset="0"/>
              </a:rPr>
              <a:t> These anchor the plant into the ground and absorb water and nutrients from the soil.</a:t>
            </a:r>
          </a:p>
          <a:p>
            <a:endParaRPr lang="en-GB" sz="1400" dirty="0">
              <a:latin typeface="Letterjoin-Air40" panose="02000805000000020003" pitchFamily="50" charset="0"/>
            </a:endParaRPr>
          </a:p>
          <a:p>
            <a:r>
              <a:rPr lang="en-GB" sz="1400" b="1" dirty="0">
                <a:solidFill>
                  <a:srgbClr val="00B050"/>
                </a:solidFill>
                <a:latin typeface="Letterjoin-Air40" panose="02000805000000020003" pitchFamily="50" charset="0"/>
              </a:rPr>
              <a:t>Stem-</a:t>
            </a:r>
            <a:r>
              <a:rPr lang="en-GB" sz="1400" dirty="0">
                <a:latin typeface="Letterjoin-Air40" panose="02000805000000020003" pitchFamily="50" charset="0"/>
              </a:rPr>
              <a:t> This holds the plant up and carries water and nutrients from the soil to the leaves. A trunk is the stem of a tree.</a:t>
            </a:r>
          </a:p>
          <a:p>
            <a:endParaRPr lang="en-GB" sz="1400" dirty="0">
              <a:latin typeface="Letterjoin-Air40" panose="02000805000000020003" pitchFamily="50" charset="0"/>
            </a:endParaRPr>
          </a:p>
          <a:p>
            <a:r>
              <a:rPr lang="en-GB" sz="1400" b="1" dirty="0">
                <a:solidFill>
                  <a:srgbClr val="00B050"/>
                </a:solidFill>
                <a:latin typeface="Letterjoin-Air40" panose="02000805000000020003" pitchFamily="50" charset="0"/>
              </a:rPr>
              <a:t>Leaves-</a:t>
            </a:r>
            <a:r>
              <a:rPr lang="en-GB" sz="1400" dirty="0">
                <a:latin typeface="Letterjoin-Air40" panose="02000805000000020003" pitchFamily="50" charset="0"/>
              </a:rPr>
              <a:t> These make food for the plant using sunlight and carbon dioxide from the air.</a:t>
            </a:r>
          </a:p>
          <a:p>
            <a:endParaRPr lang="en-GB" sz="1400" dirty="0">
              <a:latin typeface="Letterjoin-Air40" panose="02000805000000020003" pitchFamily="50" charset="0"/>
            </a:endParaRPr>
          </a:p>
          <a:p>
            <a:r>
              <a:rPr lang="en-GB" sz="1400" b="1" dirty="0">
                <a:solidFill>
                  <a:srgbClr val="00B050"/>
                </a:solidFill>
                <a:latin typeface="Letterjoin-Air40" panose="02000805000000020003" pitchFamily="50" charset="0"/>
              </a:rPr>
              <a:t>Flowers-</a:t>
            </a:r>
            <a:r>
              <a:rPr lang="en-GB" sz="1400" dirty="0">
                <a:latin typeface="Letterjoin-Air40" panose="02000805000000020003" pitchFamily="50" charset="0"/>
              </a:rPr>
              <a:t> These make seeds grow into new plants. Their petals attract pollinators to the plant.</a:t>
            </a:r>
          </a:p>
          <a:p>
            <a:endParaRPr lang="en-GB" sz="1400" dirty="0">
              <a:latin typeface="Letterjoin-Air40" panose="02000805000000020003" pitchFamily="50" charset="0"/>
            </a:endParaRPr>
          </a:p>
          <a:p>
            <a:r>
              <a:rPr lang="en-GB" sz="1400" b="1" dirty="0">
                <a:solidFill>
                  <a:srgbClr val="00B050"/>
                </a:solidFill>
                <a:latin typeface="Letterjoin-Air40" panose="02000805000000020003" pitchFamily="50" charset="0"/>
              </a:rPr>
              <a:t>Nutrients-</a:t>
            </a:r>
            <a:r>
              <a:rPr lang="en-GB" sz="1400" dirty="0">
                <a:latin typeface="Letterjoin-Air40" panose="02000805000000020003" pitchFamily="50" charset="0"/>
              </a:rPr>
              <a:t> </a:t>
            </a:r>
            <a:r>
              <a:rPr lang="en-GB" sz="1200" dirty="0">
                <a:latin typeface="Letterjoin-Air40" panose="02000805000000020003" pitchFamily="50" charset="0"/>
              </a:rPr>
              <a:t>Important ingredients in food that help living things to grow and be healthy. Plants get nutrients  from the soil and also make their own food in their leaves</a:t>
            </a:r>
            <a:r>
              <a:rPr lang="en-GB" sz="1400" dirty="0">
                <a:latin typeface="Letterjoin-Air40" panose="02000805000000020003" pitchFamily="50" charset="0"/>
              </a:rPr>
              <a:t>.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13941" y="246910"/>
            <a:ext cx="12078059" cy="923330"/>
          </a:xfrm>
          <a:prstGeom prst="rect">
            <a:avLst/>
          </a:prstGeom>
          <a:solidFill>
            <a:srgbClr val="00B05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endParaRPr lang="en-US" sz="52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tterjoin-Air40" panose="02000805000000020003" pitchFamily="50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3941" y="260652"/>
            <a:ext cx="119651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Letterjoin-Air40" panose="02000805000000020003" pitchFamily="50" charset="0"/>
              </a:rPr>
              <a:t>What does a seed need?</a:t>
            </a:r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651" y="5041649"/>
            <a:ext cx="5203791" cy="1563423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214" y="1170240"/>
            <a:ext cx="4784672" cy="54556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334458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DF5327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63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446C221D-F63F-4DD8-B509-CFE168687BF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516</TotalTime>
  <Words>116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Corbel</vt:lpstr>
      <vt:lpstr>Letterjoin-Air40</vt:lpstr>
      <vt:lpstr>Basis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Janine Bishop</dc:creator>
  <cp:lastModifiedBy>Rea Hamilton</cp:lastModifiedBy>
  <cp:revision>35</cp:revision>
  <dcterms:created xsi:type="dcterms:W3CDTF">2021-10-22T12:33:32Z</dcterms:created>
  <dcterms:modified xsi:type="dcterms:W3CDTF">2022-03-01T16:17:26Z</dcterms:modified>
</cp:coreProperties>
</file>