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5" r:id="rId2"/>
    <p:sldId id="278" r:id="rId3"/>
    <p:sldId id="290" r:id="rId4"/>
    <p:sldId id="279" r:id="rId5"/>
    <p:sldId id="289" r:id="rId6"/>
    <p:sldId id="282" r:id="rId7"/>
  </p:sldIdLst>
  <p:sldSz cx="9144000" cy="6858000" type="screen4x3"/>
  <p:notesSz cx="6858000" cy="9144000"/>
  <p:embeddedFontLst>
    <p:embeddedFont>
      <p:font typeface="Sassoon Infant Rg" panose="02000503030000020003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Kalam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8AC"/>
    <a:srgbClr val="CDB5D7"/>
    <a:srgbClr val="9B9BCD"/>
    <a:srgbClr val="653B8F"/>
    <a:srgbClr val="87BD31"/>
    <a:srgbClr val="0079C3"/>
    <a:srgbClr val="FFE76D"/>
    <a:srgbClr val="072F54"/>
    <a:srgbClr val="003464"/>
    <a:srgbClr val="004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618" y="-270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Solve comparison, sum and difference problems using information presented in bar charts, pictograms, tables and other graphs.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274" y="966652"/>
            <a:ext cx="64791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Today we are going to be looking at the same charts as we did on Tuesday and Wednesday but we will be thinking about solving some different problems.</a:t>
            </a:r>
          </a:p>
          <a:p>
            <a:endParaRPr lang="en-GB" dirty="0"/>
          </a:p>
          <a:p>
            <a:r>
              <a:rPr lang="en-GB" u="sng" dirty="0" smtClean="0"/>
              <a:t>Remember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R</a:t>
            </a:r>
            <a:r>
              <a:rPr lang="en-GB" b="1" dirty="0" smtClean="0"/>
              <a:t> – read the question carefully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U</a:t>
            </a:r>
            <a:r>
              <a:rPr lang="en-GB" b="1" dirty="0" smtClean="0"/>
              <a:t> – understand the question. </a:t>
            </a:r>
            <a:r>
              <a:rPr lang="en-GB" dirty="0" smtClean="0"/>
              <a:t>What is it asking you to do?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C </a:t>
            </a:r>
            <a:r>
              <a:rPr lang="en-GB" b="1" dirty="0" smtClean="0"/>
              <a:t>– choose how you are going to work it out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S</a:t>
            </a:r>
            <a:r>
              <a:rPr lang="en-GB" b="1" dirty="0" smtClean="0"/>
              <a:t> – solve the problem making sure to follow any steps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b="1" dirty="0" smtClean="0"/>
              <a:t> – answer the question. </a:t>
            </a:r>
            <a:r>
              <a:rPr lang="en-GB" dirty="0" smtClean="0"/>
              <a:t>Do you need to write it in a specific way or in a specific box?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b="1" dirty="0" smtClean="0"/>
              <a:t> – check your answer. </a:t>
            </a:r>
            <a:r>
              <a:rPr lang="en-GB" dirty="0" smtClean="0"/>
              <a:t>Could you use the inverse operation to check? Or just re-read the question and check your calculations.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8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88410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343852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Comparison, Sum and Difference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87336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5650" y="3826945"/>
            <a:ext cx="7632700" cy="495108"/>
          </a:xfrm>
          <a:prstGeom prst="rect">
            <a:avLst/>
          </a:prstGeom>
          <a:solidFill>
            <a:srgbClr val="CDB5D7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How much longer did Edward VII rule than Edward VIII?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" y="4361507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8 years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03513"/>
              </p:ext>
            </p:extLst>
          </p:nvPr>
        </p:nvGraphicFramePr>
        <p:xfrm>
          <a:off x="1193542" y="1305560"/>
          <a:ext cx="4588138" cy="23100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4069">
                  <a:extLst>
                    <a:ext uri="{9D8B030D-6E8A-4147-A177-3AD203B41FA5}">
                      <a16:colId xmlns:a16="http://schemas.microsoft.com/office/drawing/2014/main" val="707553313"/>
                    </a:ext>
                  </a:extLst>
                </a:gridCol>
                <a:gridCol w="2294069">
                  <a:extLst>
                    <a:ext uri="{9D8B030D-6E8A-4147-A177-3AD203B41FA5}">
                      <a16:colId xmlns:a16="http://schemas.microsoft.com/office/drawing/2014/main" val="483853756"/>
                    </a:ext>
                  </a:extLst>
                </a:gridCol>
              </a:tblGrid>
              <a:tr h="69634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King or Queen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68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Length of Reign to Nearest Whole Year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6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23053"/>
                  </a:ext>
                </a:extLst>
              </a:tr>
              <a:tr h="4034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Edward</a:t>
                      </a:r>
                      <a:r>
                        <a:rPr lang="en-GB" baseline="0" dirty="0"/>
                        <a:t> VII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8188"/>
                  </a:ext>
                </a:extLst>
              </a:tr>
              <a:tr h="4034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George V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09179"/>
                  </a:ext>
                </a:extLst>
              </a:tr>
              <a:tr h="4034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Edward VIII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67559"/>
                  </a:ext>
                </a:extLst>
              </a:tr>
              <a:tr h="4034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George VI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8536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5650" y="5008548"/>
            <a:ext cx="7632700" cy="495108"/>
          </a:xfrm>
          <a:prstGeom prst="rect">
            <a:avLst/>
          </a:prstGeom>
          <a:solidFill>
            <a:srgbClr val="CDB5D7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What is the sum of the length of reigns by kings named George?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5545463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41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58" y="1557430"/>
            <a:ext cx="2498236" cy="22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88410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343852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Comparison, Sum and Difference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87336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5650" y="3809933"/>
            <a:ext cx="7632700" cy="772107"/>
          </a:xfrm>
          <a:prstGeom prst="rect">
            <a:avLst/>
          </a:prstGeom>
          <a:solidFill>
            <a:srgbClr val="CDB5D7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Edmund I ruled for half the time of </a:t>
            </a:r>
            <a:r>
              <a:rPr lang="en-GB" dirty="0" err="1"/>
              <a:t>Aethelstan</a:t>
            </a:r>
            <a:r>
              <a:rPr lang="en-GB" dirty="0"/>
              <a:t>. How would we show this on the pictogram?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14441"/>
              </p:ext>
            </p:extLst>
          </p:nvPr>
        </p:nvGraphicFramePr>
        <p:xfrm>
          <a:off x="1193542" y="1305560"/>
          <a:ext cx="6817944" cy="23100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4069">
                  <a:extLst>
                    <a:ext uri="{9D8B030D-6E8A-4147-A177-3AD203B41FA5}">
                      <a16:colId xmlns:a16="http://schemas.microsoft.com/office/drawing/2014/main" val="707553313"/>
                    </a:ext>
                  </a:extLst>
                </a:gridCol>
                <a:gridCol w="4523875">
                  <a:extLst>
                    <a:ext uri="{9D8B030D-6E8A-4147-A177-3AD203B41FA5}">
                      <a16:colId xmlns:a16="http://schemas.microsoft.com/office/drawing/2014/main" val="483853756"/>
                    </a:ext>
                  </a:extLst>
                </a:gridCol>
              </a:tblGrid>
              <a:tr h="69634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King or Queen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68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Length of reign</a:t>
                      </a:r>
                    </a:p>
                    <a:p>
                      <a:pPr algn="ctr"/>
                      <a:r>
                        <a:rPr lang="en-GB" dirty="0"/>
                        <a:t>     = 2 years</a:t>
                      </a:r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6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23053"/>
                  </a:ext>
                </a:extLst>
              </a:tr>
              <a:tr h="403437">
                <a:tc>
                  <a:txBody>
                    <a:bodyPr/>
                    <a:lstStyle/>
                    <a:p>
                      <a:r>
                        <a:rPr lang="en-GB" dirty="0" err="1"/>
                        <a:t>Aethelstan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8188"/>
                  </a:ext>
                </a:extLst>
              </a:tr>
              <a:tr h="403437">
                <a:tc>
                  <a:txBody>
                    <a:bodyPr/>
                    <a:lstStyle/>
                    <a:p>
                      <a:r>
                        <a:rPr lang="en-GB" dirty="0"/>
                        <a:t>Edmund</a:t>
                      </a:r>
                      <a:r>
                        <a:rPr lang="en-GB" baseline="0" dirty="0"/>
                        <a:t> I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09179"/>
                  </a:ext>
                </a:extLst>
              </a:tr>
              <a:tr h="403437">
                <a:tc>
                  <a:txBody>
                    <a:bodyPr/>
                    <a:lstStyle/>
                    <a:p>
                      <a:r>
                        <a:rPr lang="en-GB" dirty="0" err="1"/>
                        <a:t>Eadred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67559"/>
                  </a:ext>
                </a:extLst>
              </a:tr>
              <a:tr h="403437">
                <a:tc>
                  <a:txBody>
                    <a:bodyPr/>
                    <a:lstStyle/>
                    <a:p>
                      <a:r>
                        <a:rPr lang="en-GB" dirty="0" err="1"/>
                        <a:t>Eadwig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7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8536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5650" y="4650296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What is the difference between the longest and shortest reign shown?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5153217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10 years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77" y="1620176"/>
            <a:ext cx="299284" cy="327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24" y="2030277"/>
            <a:ext cx="299284" cy="327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03" y="2030277"/>
            <a:ext cx="299284" cy="327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82" y="2030277"/>
            <a:ext cx="299284" cy="3273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61" y="2030277"/>
            <a:ext cx="299284" cy="3273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40" y="2030277"/>
            <a:ext cx="299284" cy="3273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19" y="2030277"/>
            <a:ext cx="299284" cy="3273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98" y="2030277"/>
            <a:ext cx="299284" cy="3273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24" y="2441386"/>
            <a:ext cx="299284" cy="3273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03" y="2441386"/>
            <a:ext cx="299284" cy="3273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82" y="2441386"/>
            <a:ext cx="299284" cy="3273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9"/>
          <a:stretch/>
        </p:blipFill>
        <p:spPr>
          <a:xfrm>
            <a:off x="4551661" y="2441386"/>
            <a:ext cx="148927" cy="3273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54" y="2843124"/>
            <a:ext cx="299284" cy="3273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33" y="2843124"/>
            <a:ext cx="299284" cy="3273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12" y="2843124"/>
            <a:ext cx="299284" cy="3273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91" y="2843124"/>
            <a:ext cx="299284" cy="3273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9"/>
          <a:stretch/>
        </p:blipFill>
        <p:spPr>
          <a:xfrm>
            <a:off x="4898570" y="2843124"/>
            <a:ext cx="148927" cy="3273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54" y="3243105"/>
            <a:ext cx="299284" cy="3273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33" y="3243105"/>
            <a:ext cx="299284" cy="3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886200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5574" y="702863"/>
            <a:ext cx="344062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Comparison, Sum and Difference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388620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C9D8706-FA85-4460-A99E-71D12A957EB8}"/>
              </a:ext>
            </a:extLst>
          </p:cNvPr>
          <p:cNvGrpSpPr/>
          <p:nvPr/>
        </p:nvGrpSpPr>
        <p:grpSpPr>
          <a:xfrm>
            <a:off x="1120171" y="1084133"/>
            <a:ext cx="6761085" cy="3988169"/>
            <a:chOff x="781857" y="2046453"/>
            <a:chExt cx="7272685" cy="42492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3D9CB-7376-42E1-9DFA-F2910CB452F7}"/>
                </a:ext>
              </a:extLst>
            </p:cNvPr>
            <p:cNvSpPr/>
            <p:nvPr/>
          </p:nvSpPr>
          <p:spPr>
            <a:xfrm>
              <a:off x="1585618" y="2046453"/>
              <a:ext cx="6436335" cy="637849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altLang="en-US" sz="1600" b="1" u="sng" dirty="0">
                  <a:cs typeface="Kalam" panose="02000000000000000000" pitchFamily="2" charset="0"/>
                  <a:sym typeface="Sassoon Infant Rg" pitchFamily="2" charset="0"/>
                </a:rPr>
                <a:t>A Bar Chart to Show How Many Years Significant</a:t>
              </a:r>
              <a:br>
                <a:rPr lang="en-GB" altLang="en-US" sz="1600" b="1" u="sng" dirty="0">
                  <a:cs typeface="Kalam" panose="02000000000000000000" pitchFamily="2" charset="0"/>
                  <a:sym typeface="Sassoon Infant Rg" pitchFamily="2" charset="0"/>
                </a:rPr>
              </a:br>
              <a:r>
                <a:rPr lang="en-GB" altLang="en-US" sz="1600" b="1" u="sng" dirty="0">
                  <a:cs typeface="Kalam" panose="02000000000000000000" pitchFamily="2" charset="0"/>
                  <a:sym typeface="Sassoon Infant Rg" pitchFamily="2" charset="0"/>
                </a:rPr>
                <a:t>Kings and Queens of England Reigned For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659460-25D8-465C-BDBA-4318D7A8E95F}"/>
                </a:ext>
              </a:extLst>
            </p:cNvPr>
            <p:cNvSpPr/>
            <p:nvPr/>
          </p:nvSpPr>
          <p:spPr>
            <a:xfrm rot="16200000">
              <a:off x="265426" y="3981605"/>
              <a:ext cx="1431079" cy="39821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altLang="en-US" sz="1600" b="1" dirty="0">
                  <a:cs typeface="Kalam" panose="02000000000000000000" pitchFamily="2" charset="0"/>
                  <a:sym typeface="Sassoon Infant Rg" pitchFamily="2" charset="0"/>
                </a:rPr>
                <a:t>Years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29BC4D-578A-4B14-A557-17AF2C5A9CDC}"/>
                </a:ext>
              </a:extLst>
            </p:cNvPr>
            <p:cNvSpPr/>
            <p:nvPr/>
          </p:nvSpPr>
          <p:spPr>
            <a:xfrm>
              <a:off x="3659030" y="5904116"/>
              <a:ext cx="1803229" cy="39162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altLang="en-US" sz="1600" b="1" dirty="0">
                  <a:cs typeface="Kalam" panose="02000000000000000000" pitchFamily="2" charset="0"/>
                  <a:sym typeface="Sassoon Infant Rg" pitchFamily="2" charset="0"/>
                </a:rPr>
                <a:t>King or Queen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7A57EF-7F2A-47B4-99E4-F513656C8838}"/>
                </a:ext>
              </a:extLst>
            </p:cNvPr>
            <p:cNvCxnSpPr>
              <a:cxnSpLocks/>
            </p:cNvCxnSpPr>
            <p:nvPr/>
          </p:nvCxnSpPr>
          <p:spPr>
            <a:xfrm>
              <a:off x="1591086" y="2676226"/>
              <a:ext cx="0" cy="28050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34FBE87-F2A9-47C8-B29C-8B312A3562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8612" y="5244432"/>
              <a:ext cx="66814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D4F9D4-6EAD-4185-9B5F-16382A0912A4}"/>
                </a:ext>
              </a:extLst>
            </p:cNvPr>
            <p:cNvSpPr/>
            <p:nvPr/>
          </p:nvSpPr>
          <p:spPr>
            <a:xfrm>
              <a:off x="1102201" y="2700243"/>
              <a:ext cx="396874" cy="39162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60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26ECB8-A2D0-41DB-95C2-6DB3B335F96D}"/>
                </a:ext>
              </a:extLst>
            </p:cNvPr>
            <p:cNvSpPr/>
            <p:nvPr/>
          </p:nvSpPr>
          <p:spPr>
            <a:xfrm>
              <a:off x="1102201" y="3482829"/>
              <a:ext cx="396874" cy="39162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40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3FA23E-B1EA-4B4E-8496-D47B7DEFAE25}"/>
                </a:ext>
              </a:extLst>
            </p:cNvPr>
            <p:cNvSpPr/>
            <p:nvPr/>
          </p:nvSpPr>
          <p:spPr>
            <a:xfrm>
              <a:off x="1102201" y="4656710"/>
              <a:ext cx="396874" cy="39162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10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91745F-0A47-4807-9878-0D6A2422ABB3}"/>
                </a:ext>
              </a:extLst>
            </p:cNvPr>
            <p:cNvSpPr/>
            <p:nvPr/>
          </p:nvSpPr>
          <p:spPr>
            <a:xfrm>
              <a:off x="1296920" y="5163981"/>
              <a:ext cx="396874" cy="39162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0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B4B198-3D7E-4F1F-8494-C93155441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7926" y="4463743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BE28F0-F8C4-4D82-BCEE-90595AC2B8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7926" y="2909519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BBE9484-6BE5-495C-B907-474E0D8E512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300912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BAF6112-BD3E-477F-8291-C43C75B74E9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679198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7E020B2-AAD4-47CC-979B-18DA9D00C02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57484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1745BA-507C-4BF3-B85F-1CB26914FB1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435770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DE206F0-DFB7-45B0-8454-00FFF1DDDD8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814056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38F76-9CF2-45C8-99DA-5D7A833000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7926" y="407518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BD5BF-E98F-4B94-ACD8-25A23B3B2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7926" y="329807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7F58E8-DCF3-4855-9E18-6357FF6C73DF}"/>
                </a:ext>
              </a:extLst>
            </p:cNvPr>
            <p:cNvSpPr/>
            <p:nvPr/>
          </p:nvSpPr>
          <p:spPr>
            <a:xfrm>
              <a:off x="1102201" y="4265415"/>
              <a:ext cx="396874" cy="39162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04BBE0-7016-4CAC-B2F2-A03DE3BD7F3A}"/>
                </a:ext>
              </a:extLst>
            </p:cNvPr>
            <p:cNvSpPr/>
            <p:nvPr/>
          </p:nvSpPr>
          <p:spPr>
            <a:xfrm>
              <a:off x="1102201" y="3874122"/>
              <a:ext cx="396874" cy="39162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30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3E4643B-515C-4D41-94FA-598C8B32CE45}"/>
                </a:ext>
              </a:extLst>
            </p:cNvPr>
            <p:cNvSpPr/>
            <p:nvPr/>
          </p:nvSpPr>
          <p:spPr>
            <a:xfrm>
              <a:off x="1102201" y="3091536"/>
              <a:ext cx="396874" cy="39162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50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C8F1D5-443E-47F8-BEA1-6BB65B968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7926" y="3686631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F88190-09C6-4102-8B61-05053B58950F}"/>
                </a:ext>
              </a:extLst>
            </p:cNvPr>
            <p:cNvSpPr/>
            <p:nvPr/>
          </p:nvSpPr>
          <p:spPr>
            <a:xfrm rot="4500000">
              <a:off x="1774672" y="5042556"/>
              <a:ext cx="524685" cy="1321889"/>
            </a:xfrm>
            <a:prstGeom prst="rect">
              <a:avLst/>
            </a:prstGeom>
          </p:spPr>
          <p:txBody>
            <a:bodyPr vert="vert270" wrap="square" lIns="0" tIns="72000" rIns="0" bIns="72000">
              <a:spAutoFit/>
            </a:bodyPr>
            <a:lstStyle/>
            <a:p>
              <a:pPr algn="ct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William the Conqueror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4E7A51A-B4E2-4D8D-AF73-029B19A57FF5}"/>
                </a:ext>
              </a:extLst>
            </p:cNvPr>
            <p:cNvSpPr/>
            <p:nvPr/>
          </p:nvSpPr>
          <p:spPr>
            <a:xfrm rot="4500000">
              <a:off x="2777496" y="5007242"/>
              <a:ext cx="247992" cy="1154866"/>
            </a:xfrm>
            <a:prstGeom prst="rect">
              <a:avLst/>
            </a:prstGeom>
          </p:spPr>
          <p:txBody>
            <a:bodyPr vert="vert270" wrap="square" lIns="0" tIns="72000" rIns="0" bIns="72000">
              <a:spAutoFit/>
            </a:bodyPr>
            <a:lstStyle/>
            <a:p>
              <a:pPr algn="ct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John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A9D3BF-BD09-4650-83F3-26F71D98924C}"/>
                </a:ext>
              </a:extLst>
            </p:cNvPr>
            <p:cNvSpPr/>
            <p:nvPr/>
          </p:nvSpPr>
          <p:spPr>
            <a:xfrm rot="4500000">
              <a:off x="3535034" y="5003488"/>
              <a:ext cx="247992" cy="1164994"/>
            </a:xfrm>
            <a:prstGeom prst="rect">
              <a:avLst/>
            </a:prstGeom>
          </p:spPr>
          <p:txBody>
            <a:bodyPr vert="vert270" wrap="square" lIns="0" tIns="72000" rIns="0" bIns="72000">
              <a:spAutoFit/>
            </a:bodyPr>
            <a:lstStyle/>
            <a:p>
              <a:pPr algn="ct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Edward I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F4AF4EA-474E-4982-9819-105E07F1F37D}"/>
                </a:ext>
              </a:extLst>
            </p:cNvPr>
            <p:cNvSpPr/>
            <p:nvPr/>
          </p:nvSpPr>
          <p:spPr>
            <a:xfrm rot="4500000">
              <a:off x="4297638" y="5003488"/>
              <a:ext cx="247992" cy="1164994"/>
            </a:xfrm>
            <a:prstGeom prst="rect">
              <a:avLst/>
            </a:prstGeom>
          </p:spPr>
          <p:txBody>
            <a:bodyPr vert="vert270" wrap="square" lIns="0" tIns="72000" rIns="0" bIns="72000">
              <a:spAutoFit/>
            </a:bodyPr>
            <a:lstStyle/>
            <a:p>
              <a:pPr algn="ct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Henry V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3FE514-DD52-44DA-B820-1860574C32F6}"/>
                </a:ext>
              </a:extLst>
            </p:cNvPr>
            <p:cNvSpPr/>
            <p:nvPr/>
          </p:nvSpPr>
          <p:spPr>
            <a:xfrm rot="4500000">
              <a:off x="5060241" y="5003488"/>
              <a:ext cx="247992" cy="1164994"/>
            </a:xfrm>
            <a:prstGeom prst="rect">
              <a:avLst/>
            </a:prstGeom>
          </p:spPr>
          <p:txBody>
            <a:bodyPr vert="vert270" wrap="square" lIns="0" tIns="72000" rIns="0" bIns="72000">
              <a:spAutoFit/>
            </a:bodyPr>
            <a:lstStyle/>
            <a:p>
              <a:pPr algn="ct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Henry VIII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20E0BC-CF6F-4D46-AA64-90BA1D52DD3A}"/>
                </a:ext>
              </a:extLst>
            </p:cNvPr>
            <p:cNvSpPr/>
            <p:nvPr/>
          </p:nvSpPr>
          <p:spPr>
            <a:xfrm rot="4500000">
              <a:off x="5822843" y="5003488"/>
              <a:ext cx="247992" cy="1164994"/>
            </a:xfrm>
            <a:prstGeom prst="rect">
              <a:avLst/>
            </a:prstGeom>
          </p:spPr>
          <p:txBody>
            <a:bodyPr vert="vert270" wrap="square" lIns="0" tIns="72000" rIns="0" bIns="72000">
              <a:spAutoFit/>
            </a:bodyPr>
            <a:lstStyle/>
            <a:p>
              <a:pPr algn="ct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Elizabeth I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89CCC01-27E8-4C37-BDAD-337DE4C4AAD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218630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527EB70-6301-4286-A365-5253C8A984B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596916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982E32-CB53-40FF-81A6-39BBB30B11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7926" y="485229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0C4B40B-1A4C-435A-99CB-67D790908A1A}"/>
                </a:ext>
              </a:extLst>
            </p:cNvPr>
            <p:cNvSpPr/>
            <p:nvPr/>
          </p:nvSpPr>
          <p:spPr>
            <a:xfrm rot="4500000">
              <a:off x="6585447" y="5003488"/>
              <a:ext cx="247992" cy="1164994"/>
            </a:xfrm>
            <a:prstGeom prst="rect">
              <a:avLst/>
            </a:prstGeom>
          </p:spPr>
          <p:txBody>
            <a:bodyPr vert="vert270" wrap="square" lIns="0" tIns="72000" rIns="0" bIns="72000">
              <a:spAutoFit/>
            </a:bodyPr>
            <a:lstStyle/>
            <a:p>
              <a:pPr algn="ct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James I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AF659E9-8E6B-41D5-82A4-DF2490A45AD0}"/>
                </a:ext>
              </a:extLst>
            </p:cNvPr>
            <p:cNvSpPr/>
            <p:nvPr/>
          </p:nvSpPr>
          <p:spPr>
            <a:xfrm rot="4500000">
              <a:off x="7348049" y="5003488"/>
              <a:ext cx="247992" cy="1164994"/>
            </a:xfrm>
            <a:prstGeom prst="rect">
              <a:avLst/>
            </a:prstGeom>
          </p:spPr>
          <p:txBody>
            <a:bodyPr vert="vert270" wrap="square" lIns="0" tIns="72000" rIns="0" bIns="72000">
              <a:spAutoFit/>
            </a:bodyPr>
            <a:lstStyle/>
            <a:p>
              <a:pPr algn="ctr"/>
              <a:r>
                <a:rPr lang="en-GB" altLang="en-US" sz="1600" dirty="0">
                  <a:cs typeface="Kalam" panose="02000000000000000000" pitchFamily="2" charset="0"/>
                  <a:sym typeface="Sassoon Infant Rg" pitchFamily="2" charset="0"/>
                </a:rPr>
                <a:t>Victoria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C61617-C1B4-4B7E-9A1B-F151F28B5D5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2626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3165F5C-AEA8-4A47-8339-FF598CDCAF6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975209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1B921BD-12A3-48FC-8D84-0A923776A28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462058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5504F9-3A3B-4C29-ADFF-46031C4AD16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840344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AFFBAA5-0774-4528-9760-177BA5E38DB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705486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95B268E-6638-4421-8E46-3201BE33A9E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083772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3F4B4FC-9AFB-452F-98AE-A454277C062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948914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6D0054-BEB3-4557-9630-1DD62AFA7AF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327200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AFA94BC-B060-431A-B2B8-1B0E927114F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192342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7B046D-21E7-4C6F-A075-2F0B48B1263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570628" y="528951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143DC3E-ED8C-478A-A94A-54C16EEF75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5165003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0843EAC-669B-4480-88D6-FF3145060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5087229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FF4D055-A98D-4EDC-AEB2-B371375FAD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5009455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6906D7-C1B7-4C96-8F6B-A5A05301C2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931681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86FE2A-E622-4629-A92E-5087907B3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853907"/>
              <a:ext cx="643633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C3F19B5-8046-4582-8806-78CF34BA2F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776133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144C1E-F376-4E15-BC72-3EAFB1AC4E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698359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591EDFC-3F1D-4AD2-8EA9-15540A423F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620585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900FBD2-2B72-47D9-8725-18494D326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542811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939E288-E0A2-49DA-A176-E6C7927F0A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465037"/>
              <a:ext cx="643633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19DB825-34D6-457C-9C5D-81839DA5F1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387263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40C75FF-8DFF-49C2-99AB-A9AE4934F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309489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61EEB59-2A4B-495D-8430-08F4AA382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231715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DC8D5FB-762F-4971-B5DF-801DC1270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153941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5ED673A-581C-4543-B223-2446D77314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4076167"/>
              <a:ext cx="643633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0F0239-5DE6-4F8B-B127-CE6C16A80B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998393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33D0F5D-2D44-45C1-B0F6-3761CC3DE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920619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A2DDF75-8A50-4FF1-800B-875FBA3F85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842845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67EE156-DF5A-428F-9359-091225B1C7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765071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B6D40F-696C-4276-8341-032CDB816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687297"/>
              <a:ext cx="643633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AB6357D-E19F-47DB-8CCB-6CE29FF29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609523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92368D-AA95-4375-B215-1C5375DB06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531749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2EDC42B-6D72-4542-913B-2A46B37310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453975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798547E-11C6-46A3-95CD-38C2A86E59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376201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FC850D-6A23-47E7-955A-D651D99EE3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298427"/>
              <a:ext cx="643633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A73322B-1CCB-48BC-84E6-BAAC7D0A55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220653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B55A876-1FA7-4395-8AC5-C7F3023A3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142879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4AC606F-D60B-4A41-991E-B070D8F415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3065105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A2A2177-1E70-4731-BD8F-A01ADBF9E9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2987331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1F66FEA-0589-4284-82D8-B0AE001A3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2909557"/>
              <a:ext cx="643633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69DA9B3-5069-4E80-AACB-67D162E2A1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2831783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1FF233C-88E6-4157-8E25-329D2614B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2754009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059E2EA-97FD-4814-B165-6320792C2A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999" y="2676235"/>
              <a:ext cx="64363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F0037E6-8EF6-48E8-8B9F-B3940BD32023}"/>
                </a:ext>
              </a:extLst>
            </p:cNvPr>
            <p:cNvCxnSpPr>
              <a:cxnSpLocks/>
            </p:cNvCxnSpPr>
            <p:nvPr/>
          </p:nvCxnSpPr>
          <p:spPr>
            <a:xfrm>
              <a:off x="19692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424A0F-374B-455C-8E9D-2E376774F2FB}"/>
                </a:ext>
              </a:extLst>
            </p:cNvPr>
            <p:cNvCxnSpPr>
              <a:cxnSpLocks/>
            </p:cNvCxnSpPr>
            <p:nvPr/>
          </p:nvCxnSpPr>
          <p:spPr>
            <a:xfrm>
              <a:off x="23474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BCD2E2F-9E58-4187-B56D-68A2DE03F567}"/>
                </a:ext>
              </a:extLst>
            </p:cNvPr>
            <p:cNvCxnSpPr>
              <a:cxnSpLocks/>
            </p:cNvCxnSpPr>
            <p:nvPr/>
          </p:nvCxnSpPr>
          <p:spPr>
            <a:xfrm>
              <a:off x="27256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E041968-FE25-4596-BB59-1999FF1D3A35}"/>
                </a:ext>
              </a:extLst>
            </p:cNvPr>
            <p:cNvCxnSpPr>
              <a:cxnSpLocks/>
            </p:cNvCxnSpPr>
            <p:nvPr/>
          </p:nvCxnSpPr>
          <p:spPr>
            <a:xfrm>
              <a:off x="31038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805909-B5E5-461E-83CA-1FBE67C260C8}"/>
                </a:ext>
              </a:extLst>
            </p:cNvPr>
            <p:cNvCxnSpPr>
              <a:cxnSpLocks/>
            </p:cNvCxnSpPr>
            <p:nvPr/>
          </p:nvCxnSpPr>
          <p:spPr>
            <a:xfrm>
              <a:off x="34820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9CC88BA-0518-42DA-A61F-BD454CB1D226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1AFD1CE-7FC7-4A2A-8ABF-63CEBF98F5C5}"/>
                </a:ext>
              </a:extLst>
            </p:cNvPr>
            <p:cNvCxnSpPr>
              <a:cxnSpLocks/>
            </p:cNvCxnSpPr>
            <p:nvPr/>
          </p:nvCxnSpPr>
          <p:spPr>
            <a:xfrm>
              <a:off x="42384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91C8001-A30F-430A-87AC-BD52BED3CB1B}"/>
                </a:ext>
              </a:extLst>
            </p:cNvPr>
            <p:cNvCxnSpPr>
              <a:cxnSpLocks/>
            </p:cNvCxnSpPr>
            <p:nvPr/>
          </p:nvCxnSpPr>
          <p:spPr>
            <a:xfrm>
              <a:off x="46166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14F19D6-85BD-407D-AE47-B369D1486D1B}"/>
                </a:ext>
              </a:extLst>
            </p:cNvPr>
            <p:cNvCxnSpPr>
              <a:cxnSpLocks/>
            </p:cNvCxnSpPr>
            <p:nvPr/>
          </p:nvCxnSpPr>
          <p:spPr>
            <a:xfrm>
              <a:off x="49948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ADB3F0B-D66D-4877-8FF7-996D53B73A41}"/>
                </a:ext>
              </a:extLst>
            </p:cNvPr>
            <p:cNvCxnSpPr>
              <a:cxnSpLocks/>
            </p:cNvCxnSpPr>
            <p:nvPr/>
          </p:nvCxnSpPr>
          <p:spPr>
            <a:xfrm>
              <a:off x="53730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EDDCA3D-71CA-49D9-9287-050F60FC5C66}"/>
                </a:ext>
              </a:extLst>
            </p:cNvPr>
            <p:cNvCxnSpPr>
              <a:cxnSpLocks/>
            </p:cNvCxnSpPr>
            <p:nvPr/>
          </p:nvCxnSpPr>
          <p:spPr>
            <a:xfrm>
              <a:off x="57512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4B35396-0786-4600-89AD-F70D516A8723}"/>
                </a:ext>
              </a:extLst>
            </p:cNvPr>
            <p:cNvCxnSpPr>
              <a:cxnSpLocks/>
            </p:cNvCxnSpPr>
            <p:nvPr/>
          </p:nvCxnSpPr>
          <p:spPr>
            <a:xfrm>
              <a:off x="61294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B86A5D4-77C4-49A5-B0F3-DAC427318B77}"/>
                </a:ext>
              </a:extLst>
            </p:cNvPr>
            <p:cNvCxnSpPr>
              <a:cxnSpLocks/>
            </p:cNvCxnSpPr>
            <p:nvPr/>
          </p:nvCxnSpPr>
          <p:spPr>
            <a:xfrm>
              <a:off x="65076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444793C-37DB-4E32-8857-B8C6D2FD5DEF}"/>
                </a:ext>
              </a:extLst>
            </p:cNvPr>
            <p:cNvCxnSpPr>
              <a:cxnSpLocks/>
            </p:cNvCxnSpPr>
            <p:nvPr/>
          </p:nvCxnSpPr>
          <p:spPr>
            <a:xfrm>
              <a:off x="68858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1C9E942-8DF7-468B-9867-F70F87B01172}"/>
                </a:ext>
              </a:extLst>
            </p:cNvPr>
            <p:cNvCxnSpPr>
              <a:cxnSpLocks/>
            </p:cNvCxnSpPr>
            <p:nvPr/>
          </p:nvCxnSpPr>
          <p:spPr>
            <a:xfrm>
              <a:off x="72640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74A764F-D2D8-47DC-951A-1BA77A64F305}"/>
                </a:ext>
              </a:extLst>
            </p:cNvPr>
            <p:cNvCxnSpPr>
              <a:cxnSpLocks/>
            </p:cNvCxnSpPr>
            <p:nvPr/>
          </p:nvCxnSpPr>
          <p:spPr>
            <a:xfrm>
              <a:off x="7642286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7CFADD6-3124-404B-AC3E-27F6DC1B869D}"/>
                </a:ext>
              </a:extLst>
            </p:cNvPr>
            <p:cNvCxnSpPr>
              <a:cxnSpLocks/>
            </p:cNvCxnSpPr>
            <p:nvPr/>
          </p:nvCxnSpPr>
          <p:spPr>
            <a:xfrm>
              <a:off x="8020493" y="2676226"/>
              <a:ext cx="0" cy="25665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A70F48E-9C77-4876-BDBD-8B92072F6859}"/>
                </a:ext>
              </a:extLst>
            </p:cNvPr>
            <p:cNvSpPr/>
            <p:nvPr/>
          </p:nvSpPr>
          <p:spPr>
            <a:xfrm>
              <a:off x="2726023" y="4584357"/>
              <a:ext cx="378009" cy="6600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D0A4112-A1F9-4E38-A6FE-D38C853C973F}"/>
                </a:ext>
              </a:extLst>
            </p:cNvPr>
            <p:cNvSpPr/>
            <p:nvPr/>
          </p:nvSpPr>
          <p:spPr>
            <a:xfrm>
              <a:off x="3480810" y="3914721"/>
              <a:ext cx="378009" cy="13297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9B40C32-5FA9-4983-A7F4-2D6DFF89A0E8}"/>
                </a:ext>
              </a:extLst>
            </p:cNvPr>
            <p:cNvSpPr/>
            <p:nvPr/>
          </p:nvSpPr>
          <p:spPr>
            <a:xfrm>
              <a:off x="4237791" y="4890495"/>
              <a:ext cx="378009" cy="35393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402BE70-4D10-488A-879B-553A03AD10AC}"/>
                </a:ext>
              </a:extLst>
            </p:cNvPr>
            <p:cNvSpPr/>
            <p:nvPr/>
          </p:nvSpPr>
          <p:spPr>
            <a:xfrm>
              <a:off x="4995012" y="3801659"/>
              <a:ext cx="378009" cy="14427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52617C4-23F4-4397-8C9A-2079DAF1AEE6}"/>
                </a:ext>
              </a:extLst>
            </p:cNvPr>
            <p:cNvSpPr/>
            <p:nvPr/>
          </p:nvSpPr>
          <p:spPr>
            <a:xfrm>
              <a:off x="5750704" y="3525851"/>
              <a:ext cx="378009" cy="17185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0985316-98C3-40A3-AFFC-54BC2EE0A509}"/>
                </a:ext>
              </a:extLst>
            </p:cNvPr>
            <p:cNvSpPr/>
            <p:nvPr/>
          </p:nvSpPr>
          <p:spPr>
            <a:xfrm>
              <a:off x="6509725" y="4381365"/>
              <a:ext cx="378009" cy="8630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4D298CE-A7F5-40B3-80E9-BDF4E554CD73}"/>
                </a:ext>
              </a:extLst>
            </p:cNvPr>
            <p:cNvSpPr/>
            <p:nvPr/>
          </p:nvSpPr>
          <p:spPr>
            <a:xfrm>
              <a:off x="7263547" y="2794289"/>
              <a:ext cx="378009" cy="24501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C7632E9-8FC5-4CFE-BA14-726E8660F123}"/>
                </a:ext>
              </a:extLst>
            </p:cNvPr>
            <p:cNvSpPr/>
            <p:nvPr/>
          </p:nvSpPr>
          <p:spPr>
            <a:xfrm>
              <a:off x="1969830" y="4459139"/>
              <a:ext cx="378009" cy="7852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755650" y="5136442"/>
            <a:ext cx="7632700" cy="495108"/>
          </a:xfrm>
          <a:prstGeom prst="rect">
            <a:avLst/>
          </a:prstGeom>
          <a:solidFill>
            <a:srgbClr val="CDB5D7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/>
              <a:t>True or False? </a:t>
            </a:r>
            <a:r>
              <a:rPr lang="en-GB" dirty="0"/>
              <a:t>Victoria ruled for more than twice as long as Henry VIII.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55650" y="5692126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1D09E44C-160B-41EF-96E6-5B5067D54444}" vid="{05084B61-F16E-40F7-9B98-4A8B0F7C2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265</TotalTime>
  <Words>227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Sassoon Infant Rg</vt:lpstr>
      <vt:lpstr>Calibri</vt:lpstr>
      <vt:lpstr>Twinkl</vt:lpstr>
      <vt:lpstr>Kalam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Alice Bracher</cp:lastModifiedBy>
  <cp:revision>13</cp:revision>
  <dcterms:created xsi:type="dcterms:W3CDTF">2019-05-28T13:05:37Z</dcterms:created>
  <dcterms:modified xsi:type="dcterms:W3CDTF">2020-05-26T17:07:43Z</dcterms:modified>
</cp:coreProperties>
</file>