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94" r:id="rId3"/>
    <p:sldId id="295" r:id="rId4"/>
    <p:sldId id="307" r:id="rId5"/>
    <p:sldId id="308" r:id="rId6"/>
    <p:sldId id="309" r:id="rId7"/>
    <p:sldId id="306" r:id="rId8"/>
    <p:sldId id="297" r:id="rId9"/>
  </p:sldIdLst>
  <p:sldSz cx="9144000" cy="6858000" type="screen4x3"/>
  <p:notesSz cx="6858000" cy="9144000"/>
  <p:embeddedFontLst>
    <p:embeddedFont>
      <p:font typeface="Tuffy-TTF" panose="020B0603060100000000" charset="0"/>
      <p:regular r:id="rId12"/>
      <p:bold r:id="rId13"/>
      <p:italic r:id="rId14"/>
      <p:boldItalic r:id="rId15"/>
    </p:embeddedFont>
    <p:embeddedFont>
      <p:font typeface="Twinkl" panose="020B0604020202020204" charset="0"/>
      <p:regular r:id="rId16"/>
      <p:bold r:id="rId17"/>
    </p:embeddedFont>
    <p:embeddedFont>
      <p:font typeface="Twinkl SemiBold" charset="0"/>
      <p:bold r:id="rId1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C7A"/>
    <a:srgbClr val="22C895"/>
    <a:srgbClr val="69C99E"/>
    <a:srgbClr val="F8C4BE"/>
    <a:srgbClr val="FDCF81"/>
    <a:srgbClr val="F4BA94"/>
    <a:srgbClr val="FAB001"/>
    <a:srgbClr val="8D35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0" autoAdjust="0"/>
    <p:restoredTop sz="94660"/>
  </p:normalViewPr>
  <p:slideViewPr>
    <p:cSldViewPr showGuides="1">
      <p:cViewPr varScale="1">
        <p:scale>
          <a:sx n="72" d="100"/>
          <a:sy n="72" d="100"/>
        </p:scale>
        <p:origin x="114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545BE3-3366-44CF-95F8-4FEF22E513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id="{B401040F-DB53-4263-87D3-F0B2A6EBCA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4DA2587F-A78F-411C-B89A-1D866B74E94A}" type="datetimeFigureOut">
              <a:rPr lang="en-GB"/>
              <a:pPr>
                <a:defRPr/>
              </a:pPr>
              <a:t>14/04/2020</a:t>
            </a:fld>
            <a:endParaRPr lang="en-GB" dirty="0"/>
          </a:p>
        </p:txBody>
      </p:sp>
      <p:sp>
        <p:nvSpPr>
          <p:cNvPr id="4" name="Footer Placeholder 3">
            <a:extLst>
              <a:ext uri="{FF2B5EF4-FFF2-40B4-BE49-F238E27FC236}">
                <a16:creationId xmlns:a16="http://schemas.microsoft.com/office/drawing/2014/main" id="{327D00A7-95A5-442C-B222-EC084D3064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A75C8A15-8B35-4489-BB59-A4228AB56B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E3768D10-2CAA-4EEF-A0F0-7AD880689333}"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BC4642-4D08-4DE0-863A-287A95A8CE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id="{CC87D00D-670B-4B0B-BF87-88A318E6B1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5A90CFC3-9E70-4088-A4A1-6F3F2F827F42}" type="datetimeFigureOut">
              <a:rPr lang="en-GB"/>
              <a:pPr>
                <a:defRPr/>
              </a:pPr>
              <a:t>14/04/2020</a:t>
            </a:fld>
            <a:endParaRPr lang="en-GB" dirty="0"/>
          </a:p>
        </p:txBody>
      </p:sp>
      <p:sp>
        <p:nvSpPr>
          <p:cNvPr id="4" name="Slide Image Placeholder 3">
            <a:extLst>
              <a:ext uri="{FF2B5EF4-FFF2-40B4-BE49-F238E27FC236}">
                <a16:creationId xmlns:a16="http://schemas.microsoft.com/office/drawing/2014/main" id="{61656682-DF26-49E0-862B-853701CE10C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12B6386A-09BD-4E60-8F66-07553C0EDF9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a:extLst>
              <a:ext uri="{FF2B5EF4-FFF2-40B4-BE49-F238E27FC236}">
                <a16:creationId xmlns:a16="http://schemas.microsoft.com/office/drawing/2014/main" id="{403C459F-78A1-42C1-95C7-5BA74861A75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7F557534-E83B-4B9E-AB39-8F8A35BD8A0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0C8DD0F8-2DB2-4FA8-85F4-62C29B7C346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6362A8C-89AC-4720-956C-988B5F3A39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47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8DBF46E-D5C6-4E7A-9902-94973F7291C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68772177-F2AB-4AE6-AE98-5C7A6D76EB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4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6231DAA-2CA7-41C3-9455-E93742A86658}"/>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1177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2E474E16-625A-4297-A4CA-ACB4CCE781D3}"/>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E52ED8BB-F6EA-4BAB-8491-5EB63DE8E2A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D13FFFA0-AE1B-48EF-A8EA-E24327CAE3C5}"/>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1BF7316E-3674-4146-B752-9A67CAC973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2E5AD7D0-5019-4FF7-BABA-1B63D51B0E68}"/>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012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70D0E50-0859-4A98-A72C-8E026C2F3E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60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4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CA9081-2FCB-4C37-9B94-9CEC30E6D697}"/>
              </a:ext>
            </a:extLst>
          </p:cNvPr>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87143BA-ADB1-4F47-ABC8-7B6AB7626717}"/>
              </a:ext>
            </a:extLst>
          </p:cNvPr>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021DF3-FCA2-44B0-82B8-9A90436AB7DC}"/>
              </a:ext>
            </a:extLst>
          </p:cNvPr>
          <p:cNvSpPr/>
          <p:nvPr/>
        </p:nvSpPr>
        <p:spPr>
          <a:xfrm>
            <a:off x="1258888" y="2419350"/>
            <a:ext cx="5837237" cy="711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9242C2E9-9B00-4FE1-808A-FFA2EC4A110E}"/>
              </a:ext>
            </a:extLst>
          </p:cNvPr>
          <p:cNvSpPr/>
          <p:nvPr/>
        </p:nvSpPr>
        <p:spPr>
          <a:xfrm>
            <a:off x="1482725" y="1773238"/>
            <a:ext cx="5080000" cy="5873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Rectangle 3">
            <a:extLst>
              <a:ext uri="{FF2B5EF4-FFF2-40B4-BE49-F238E27FC236}">
                <a16:creationId xmlns:a16="http://schemas.microsoft.com/office/drawing/2014/main" id="{9E221DB5-891E-4FB1-B740-C0E22937CA3B}"/>
              </a:ext>
            </a:extLst>
          </p:cNvPr>
          <p:cNvSpPr>
            <a:spLocks noChangeArrowheads="1"/>
          </p:cNvSpPr>
          <p:nvPr/>
        </p:nvSpPr>
        <p:spPr bwMode="auto">
          <a:xfrm>
            <a:off x="2352675" y="1863725"/>
            <a:ext cx="335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a:solidFill>
                  <a:schemeClr val="bg1"/>
                </a:solidFill>
              </a:rPr>
              <a:t>Why do people borrow money?</a:t>
            </a:r>
          </a:p>
        </p:txBody>
      </p:sp>
      <p:sp>
        <p:nvSpPr>
          <p:cNvPr id="5" name="Rectangle 4">
            <a:extLst>
              <a:ext uri="{FF2B5EF4-FFF2-40B4-BE49-F238E27FC236}">
                <a16:creationId xmlns:a16="http://schemas.microsoft.com/office/drawing/2014/main" id="{C1BF9387-D1FA-4639-935A-4AA2AB1B2563}"/>
              </a:ext>
            </a:extLst>
          </p:cNvPr>
          <p:cNvSpPr>
            <a:spLocks noChangeArrowheads="1"/>
          </p:cNvSpPr>
          <p:nvPr/>
        </p:nvSpPr>
        <p:spPr bwMode="auto">
          <a:xfrm>
            <a:off x="2339975" y="2451100"/>
            <a:ext cx="345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bg1"/>
                </a:solidFill>
              </a:rPr>
              <a:t>What are the consequences of borrowing money?</a:t>
            </a:r>
          </a:p>
        </p:txBody>
      </p:sp>
      <p:pic>
        <p:nvPicPr>
          <p:cNvPr id="6" name="Picture 5">
            <a:extLst>
              <a:ext uri="{FF2B5EF4-FFF2-40B4-BE49-F238E27FC236}">
                <a16:creationId xmlns:a16="http://schemas.microsoft.com/office/drawing/2014/main" id="{EE595970-BD57-4D2D-94F1-ACAB5C42D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0" y="1000125"/>
            <a:ext cx="3048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C52539A-B927-4532-814C-A5C9D8E8E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000125"/>
            <a:ext cx="2605088"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nodeType="afterGroup">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B29B736-1E95-4244-8EF7-B858710C21EC}"/>
              </a:ext>
            </a:extLst>
          </p:cNvPr>
          <p:cNvSpPr>
            <a:spLocks noGrp="1" noChangeArrowheads="1"/>
          </p:cNvSpPr>
          <p:nvPr>
            <p:ph type="title"/>
          </p:nvPr>
        </p:nvSpPr>
        <p:spPr>
          <a:xfrm>
            <a:off x="457200" y="479425"/>
            <a:ext cx="8220075" cy="993775"/>
          </a:xfrm>
        </p:spPr>
        <p:txBody>
          <a:bodyPr/>
          <a:lstStyle/>
          <a:p>
            <a:pPr eaLnBrk="1" hangingPunct="1"/>
            <a:r>
              <a:rPr lang="en-GB" altLang="en-US"/>
              <a:t>Where Does the Money Go?</a:t>
            </a:r>
          </a:p>
        </p:txBody>
      </p:sp>
      <p:sp>
        <p:nvSpPr>
          <p:cNvPr id="3" name="Rectangle 2">
            <a:extLst>
              <a:ext uri="{FF2B5EF4-FFF2-40B4-BE49-F238E27FC236}">
                <a16:creationId xmlns:a16="http://schemas.microsoft.com/office/drawing/2014/main" id="{C63E03D2-6C66-479A-BDE8-2D3714EF18B0}"/>
              </a:ext>
            </a:extLst>
          </p:cNvPr>
          <p:cNvSpPr>
            <a:spLocks noChangeArrowheads="1"/>
          </p:cNvSpPr>
          <p:nvPr/>
        </p:nvSpPr>
        <p:spPr bwMode="auto">
          <a:xfrm>
            <a:off x="831850" y="1314450"/>
            <a:ext cx="6035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a:solidFill>
                  <a:schemeClr val="tx1"/>
                </a:solidFill>
              </a:rPr>
              <a:t>In our lessons we have been looking at </a:t>
            </a:r>
            <a:r>
              <a:rPr lang="en-GB" altLang="en-US" b="1">
                <a:solidFill>
                  <a:schemeClr val="tx1"/>
                </a:solidFill>
              </a:rPr>
              <a:t>where </a:t>
            </a:r>
            <a:r>
              <a:rPr lang="en-GB" altLang="en-US">
                <a:solidFill>
                  <a:schemeClr val="tx1"/>
                </a:solidFill>
              </a:rPr>
              <a:t>money comes from and </a:t>
            </a:r>
            <a:r>
              <a:rPr lang="en-GB" altLang="en-US" b="1">
                <a:solidFill>
                  <a:schemeClr val="tx1"/>
                </a:solidFill>
              </a:rPr>
              <a:t>why</a:t>
            </a:r>
            <a:r>
              <a:rPr lang="en-GB" altLang="en-US">
                <a:solidFill>
                  <a:schemeClr val="tx1"/>
                </a:solidFill>
              </a:rPr>
              <a:t> we need it.</a:t>
            </a:r>
          </a:p>
        </p:txBody>
      </p:sp>
      <p:sp>
        <p:nvSpPr>
          <p:cNvPr id="4" name="Rectangle 3">
            <a:extLst>
              <a:ext uri="{FF2B5EF4-FFF2-40B4-BE49-F238E27FC236}">
                <a16:creationId xmlns:a16="http://schemas.microsoft.com/office/drawing/2014/main" id="{B4536B8F-ABE8-4AA1-BD12-B6D6682E88EB}"/>
              </a:ext>
            </a:extLst>
          </p:cNvPr>
          <p:cNvSpPr>
            <a:spLocks noChangeArrowheads="1"/>
          </p:cNvSpPr>
          <p:nvPr/>
        </p:nvSpPr>
        <p:spPr bwMode="auto">
          <a:xfrm>
            <a:off x="831850" y="5662613"/>
            <a:ext cx="7470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a:solidFill>
                  <a:schemeClr val="tx1"/>
                </a:solidFill>
              </a:rPr>
              <a:t>But what happens if people can’t afford to pay for what they want or what they need?</a:t>
            </a:r>
          </a:p>
        </p:txBody>
      </p:sp>
      <p:pic>
        <p:nvPicPr>
          <p:cNvPr id="5" name="Picture 4">
            <a:extLst>
              <a:ext uri="{FF2B5EF4-FFF2-40B4-BE49-F238E27FC236}">
                <a16:creationId xmlns:a16="http://schemas.microsoft.com/office/drawing/2014/main" id="{45445843-94AE-4353-B1F2-37BC272E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2122488"/>
            <a:ext cx="7810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37A821C-D5C8-4DAD-9A56-492BF8950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187700"/>
            <a:ext cx="141128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977C7FE-DCC6-4854-BEE5-62EA64E22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2557463"/>
            <a:ext cx="2157413"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414A950-14F8-4208-99AB-934B2AB85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630613"/>
            <a:ext cx="10810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2822844-DDE7-47B7-8B7E-F227A691F7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4718050"/>
            <a:ext cx="1223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15B6FCD-BF2B-4BEA-A2A6-D709643AA1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091" r="5907" b="17995"/>
          <a:stretch>
            <a:fillRect/>
          </a:stretch>
        </p:blipFill>
        <p:spPr bwMode="auto">
          <a:xfrm>
            <a:off x="592138" y="2986088"/>
            <a:ext cx="146843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BEBCFC2-B1CB-444E-8B06-043190058B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325" y="4327525"/>
            <a:ext cx="18589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723A163-0CE5-41BA-BADB-F220D0F24B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9375" y="4552950"/>
            <a:ext cx="1411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88A84B-FC23-49CC-9DDA-C1932F7F55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9" t="53151" r="50990" b="7932"/>
          <a:stretch>
            <a:fillRect/>
          </a:stretch>
        </p:blipFill>
        <p:spPr bwMode="auto">
          <a:xfrm>
            <a:off x="6938963" y="3251200"/>
            <a:ext cx="160337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302FB35-1AE3-46EB-A49F-0B1568A1D8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1400" y="1890713"/>
            <a:ext cx="163353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15B6A240-6FB5-4F5F-BB2E-66E794BC9C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4200" y="2263775"/>
            <a:ext cx="141128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A0191119-4B69-4B2D-8844-0C062A554102}"/>
              </a:ext>
            </a:extLst>
          </p:cNvPr>
          <p:cNvCxnSpPr/>
          <p:nvPr/>
        </p:nvCxnSpPr>
        <p:spPr>
          <a:xfrm flipH="1" flipV="1">
            <a:off x="3276600" y="2932113"/>
            <a:ext cx="466725" cy="53975"/>
          </a:xfrm>
          <a:prstGeom prst="straightConnector1">
            <a:avLst/>
          </a:prstGeom>
          <a:ln w="12700">
            <a:solidFill>
              <a:srgbClr val="CA469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F2E64F-63E3-44CA-B35D-4B0B6A06C37A}"/>
              </a:ext>
            </a:extLst>
          </p:cNvPr>
          <p:cNvCxnSpPr>
            <a:cxnSpLocks/>
          </p:cNvCxnSpPr>
          <p:nvPr/>
        </p:nvCxnSpPr>
        <p:spPr>
          <a:xfrm flipH="1" flipV="1">
            <a:off x="2133600" y="3811588"/>
            <a:ext cx="950913" cy="34925"/>
          </a:xfrm>
          <a:prstGeom prst="straightConnector1">
            <a:avLst/>
          </a:prstGeom>
          <a:ln w="12700">
            <a:solidFill>
              <a:srgbClr val="CA469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F64911-7A99-4119-8153-30C5E26D5E45}"/>
              </a:ext>
            </a:extLst>
          </p:cNvPr>
          <p:cNvCxnSpPr>
            <a:cxnSpLocks/>
            <a:endCxn id="11" idx="3"/>
          </p:cNvCxnSpPr>
          <p:nvPr/>
        </p:nvCxnSpPr>
        <p:spPr>
          <a:xfrm flipH="1">
            <a:off x="2808288" y="4860925"/>
            <a:ext cx="487362" cy="112713"/>
          </a:xfrm>
          <a:prstGeom prst="straightConnector1">
            <a:avLst/>
          </a:prstGeom>
          <a:ln w="12700">
            <a:solidFill>
              <a:srgbClr val="CA469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B390D65-30CE-4895-838F-F73A7196BCAF}"/>
              </a:ext>
            </a:extLst>
          </p:cNvPr>
          <p:cNvCxnSpPr>
            <a:cxnSpLocks/>
          </p:cNvCxnSpPr>
          <p:nvPr/>
        </p:nvCxnSpPr>
        <p:spPr>
          <a:xfrm flipV="1">
            <a:off x="5456238" y="2730500"/>
            <a:ext cx="595312" cy="136525"/>
          </a:xfrm>
          <a:prstGeom prst="straightConnector1">
            <a:avLst/>
          </a:prstGeom>
          <a:ln w="12700">
            <a:solidFill>
              <a:srgbClr val="CA469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EB4FD6-80CF-4400-8DD7-C6BBA47270E3}"/>
              </a:ext>
            </a:extLst>
          </p:cNvPr>
          <p:cNvCxnSpPr>
            <a:cxnSpLocks/>
            <a:stCxn id="7" idx="3"/>
          </p:cNvCxnSpPr>
          <p:nvPr/>
        </p:nvCxnSpPr>
        <p:spPr>
          <a:xfrm flipV="1">
            <a:off x="5507038" y="3732213"/>
            <a:ext cx="433387" cy="79375"/>
          </a:xfrm>
          <a:prstGeom prst="straightConnector1">
            <a:avLst/>
          </a:prstGeom>
          <a:ln w="12700">
            <a:solidFill>
              <a:srgbClr val="CA469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09CD20-83C4-4FBD-8D20-8982A8A9D09C}"/>
              </a:ext>
            </a:extLst>
          </p:cNvPr>
          <p:cNvCxnSpPr>
            <a:cxnSpLocks/>
          </p:cNvCxnSpPr>
          <p:nvPr/>
        </p:nvCxnSpPr>
        <p:spPr>
          <a:xfrm>
            <a:off x="5580063" y="5000625"/>
            <a:ext cx="720725" cy="103188"/>
          </a:xfrm>
          <a:prstGeom prst="straightConnector1">
            <a:avLst/>
          </a:prstGeom>
          <a:ln w="12700">
            <a:solidFill>
              <a:srgbClr val="CA46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nodeType="afterGroup">
                            <p:stCondLst>
                              <p:cond delay="2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nodeType="after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nodeType="afterGroup">
                            <p:stCondLst>
                              <p:cond delay="40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nodeType="afterGroup">
                            <p:stCondLst>
                              <p:cond delay="4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nodeType="afterGroup">
                            <p:stCondLst>
                              <p:cond delay="50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nodeType="afterGroup">
                            <p:stCondLst>
                              <p:cond delay="5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nodeType="afterGroup">
                            <p:stCondLst>
                              <p:cond delay="6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nodeType="afterGroup">
                            <p:stCondLst>
                              <p:cond delay="6500"/>
                            </p:stCondLst>
                            <p:childTnLst>
                              <p:par>
                                <p:cTn id="68" presetID="1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nodeType="afterGroup">
                            <p:stCondLst>
                              <p:cond delay="7000"/>
                            </p:stCondLst>
                            <p:childTnLst>
                              <p:par>
                                <p:cTn id="72" presetID="10"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254DE-EA25-4E88-AF9D-C776F8A7056C}"/>
              </a:ext>
            </a:extLst>
          </p:cNvPr>
          <p:cNvSpPr/>
          <p:nvPr/>
        </p:nvSpPr>
        <p:spPr>
          <a:xfrm>
            <a:off x="3924300" y="4483100"/>
            <a:ext cx="4246563" cy="13938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a:extLst>
              <a:ext uri="{FF2B5EF4-FFF2-40B4-BE49-F238E27FC236}">
                <a16:creationId xmlns:a16="http://schemas.microsoft.com/office/drawing/2014/main" id="{2FAA0EE6-1C0E-4418-B132-80B66784756F}"/>
              </a:ext>
            </a:extLst>
          </p:cNvPr>
          <p:cNvSpPr/>
          <p:nvPr/>
        </p:nvSpPr>
        <p:spPr>
          <a:xfrm>
            <a:off x="827088" y="2030413"/>
            <a:ext cx="7343775" cy="5349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8" name="Title 1">
            <a:extLst>
              <a:ext uri="{FF2B5EF4-FFF2-40B4-BE49-F238E27FC236}">
                <a16:creationId xmlns:a16="http://schemas.microsoft.com/office/drawing/2014/main" id="{362F48F2-35F1-4C34-9F5B-545506D922FD}"/>
              </a:ext>
            </a:extLst>
          </p:cNvPr>
          <p:cNvSpPr>
            <a:spLocks noGrp="1" noChangeArrowheads="1"/>
          </p:cNvSpPr>
          <p:nvPr>
            <p:ph type="title"/>
          </p:nvPr>
        </p:nvSpPr>
        <p:spPr>
          <a:xfrm>
            <a:off x="457200" y="479425"/>
            <a:ext cx="8220075" cy="993775"/>
          </a:xfrm>
        </p:spPr>
        <p:txBody>
          <a:bodyPr/>
          <a:lstStyle/>
          <a:p>
            <a:pPr eaLnBrk="1" hangingPunct="1"/>
            <a:r>
              <a:rPr lang="en-GB" altLang="en-US"/>
              <a:t>Where Does the Money Go?</a:t>
            </a:r>
          </a:p>
        </p:txBody>
      </p:sp>
      <p:sp>
        <p:nvSpPr>
          <p:cNvPr id="3" name="Rectangle 2">
            <a:extLst>
              <a:ext uri="{FF2B5EF4-FFF2-40B4-BE49-F238E27FC236}">
                <a16:creationId xmlns:a16="http://schemas.microsoft.com/office/drawing/2014/main" id="{4B43FFF0-F6CB-4F0B-90C1-BF282C17CCFA}"/>
              </a:ext>
            </a:extLst>
          </p:cNvPr>
          <p:cNvSpPr>
            <a:spLocks noChangeArrowheads="1"/>
          </p:cNvSpPr>
          <p:nvPr/>
        </p:nvSpPr>
        <p:spPr bwMode="auto">
          <a:xfrm>
            <a:off x="754063" y="1303338"/>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a:solidFill>
                  <a:schemeClr val="tx1"/>
                </a:solidFill>
              </a:rPr>
              <a:t>If people can’t afford to buy what they need, they might have to borrow money.</a:t>
            </a:r>
          </a:p>
        </p:txBody>
      </p:sp>
      <p:sp>
        <p:nvSpPr>
          <p:cNvPr id="4" name="Rectangle 3">
            <a:extLst>
              <a:ext uri="{FF2B5EF4-FFF2-40B4-BE49-F238E27FC236}">
                <a16:creationId xmlns:a16="http://schemas.microsoft.com/office/drawing/2014/main" id="{F7D764AF-A67F-4A75-9AB5-B6C21FB993C4}"/>
              </a:ext>
            </a:extLst>
          </p:cNvPr>
          <p:cNvSpPr>
            <a:spLocks noChangeArrowheads="1"/>
          </p:cNvSpPr>
          <p:nvPr/>
        </p:nvSpPr>
        <p:spPr bwMode="auto">
          <a:xfrm>
            <a:off x="2197100" y="2112963"/>
            <a:ext cx="453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a:solidFill>
                  <a:schemeClr val="bg1"/>
                </a:solidFill>
              </a:rPr>
              <a:t>What does it mean to ‘borrow’ something?</a:t>
            </a:r>
          </a:p>
        </p:txBody>
      </p:sp>
      <p:sp>
        <p:nvSpPr>
          <p:cNvPr id="5" name="Rectangle 4">
            <a:extLst>
              <a:ext uri="{FF2B5EF4-FFF2-40B4-BE49-F238E27FC236}">
                <a16:creationId xmlns:a16="http://schemas.microsoft.com/office/drawing/2014/main" id="{F173EED9-9242-4BEF-9B1E-8D35EAD77E98}"/>
              </a:ext>
            </a:extLst>
          </p:cNvPr>
          <p:cNvSpPr>
            <a:spLocks noChangeArrowheads="1"/>
          </p:cNvSpPr>
          <p:nvPr/>
        </p:nvSpPr>
        <p:spPr bwMode="auto">
          <a:xfrm>
            <a:off x="750888" y="2589213"/>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a:solidFill>
                  <a:schemeClr val="tx1"/>
                </a:solidFill>
              </a:rPr>
              <a:t>When we </a:t>
            </a:r>
            <a:r>
              <a:rPr lang="en-GB" altLang="en-US" b="1">
                <a:solidFill>
                  <a:schemeClr val="tx1"/>
                </a:solidFill>
              </a:rPr>
              <a:t>borrow </a:t>
            </a:r>
            <a:r>
              <a:rPr lang="en-GB" altLang="en-US">
                <a:solidFill>
                  <a:schemeClr val="tx1"/>
                </a:solidFill>
              </a:rPr>
              <a:t>something we will need to give it back. We are only lending it temporarily. There are companies that lend people money and get the money back in repayments (a little at a time). These companies also charge </a:t>
            </a:r>
            <a:r>
              <a:rPr lang="en-GB" altLang="en-US" b="1">
                <a:solidFill>
                  <a:schemeClr val="tx1"/>
                </a:solidFill>
              </a:rPr>
              <a:t>interest </a:t>
            </a:r>
            <a:r>
              <a:rPr lang="en-GB" altLang="en-US">
                <a:solidFill>
                  <a:schemeClr val="tx1"/>
                </a:solidFill>
              </a:rPr>
              <a:t>for the time that it takes money to be paid back. </a:t>
            </a:r>
          </a:p>
        </p:txBody>
      </p:sp>
      <p:sp>
        <p:nvSpPr>
          <p:cNvPr id="6" name="Rectangle 5">
            <a:extLst>
              <a:ext uri="{FF2B5EF4-FFF2-40B4-BE49-F238E27FC236}">
                <a16:creationId xmlns:a16="http://schemas.microsoft.com/office/drawing/2014/main" id="{84E7C33A-D5EB-4A88-931D-C471FD62F024}"/>
              </a:ext>
            </a:extLst>
          </p:cNvPr>
          <p:cNvSpPr>
            <a:spLocks noChangeArrowheads="1"/>
          </p:cNvSpPr>
          <p:nvPr/>
        </p:nvSpPr>
        <p:spPr bwMode="auto">
          <a:xfrm>
            <a:off x="4733925" y="4579938"/>
            <a:ext cx="3240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a:solidFill>
                  <a:schemeClr val="bg1"/>
                </a:solidFill>
              </a:rPr>
              <a:t>Have you seen advertisements for any companies that can lend money to people who need to borrow it?</a:t>
            </a:r>
          </a:p>
        </p:txBody>
      </p:sp>
      <p:pic>
        <p:nvPicPr>
          <p:cNvPr id="8" name="Picture 7">
            <a:extLst>
              <a:ext uri="{FF2B5EF4-FFF2-40B4-BE49-F238E27FC236}">
                <a16:creationId xmlns:a16="http://schemas.microsoft.com/office/drawing/2014/main" id="{B468CAF3-6C3E-435C-9C3B-2E018E7F2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92" y="3870167"/>
            <a:ext cx="4093008" cy="2508938"/>
          </a:xfrm>
          <a:prstGeom prst="roundRect">
            <a:avLst>
              <a:gd name="adj" fmla="val 6560"/>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nodeType="afterGroup">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621846-A428-4CB0-9634-C2AFF1ADE477}"/>
              </a:ext>
            </a:extLst>
          </p:cNvPr>
          <p:cNvSpPr/>
          <p:nvPr/>
        </p:nvSpPr>
        <p:spPr>
          <a:xfrm>
            <a:off x="2270125" y="4838700"/>
            <a:ext cx="901700" cy="534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Rectangle 15">
            <a:extLst>
              <a:ext uri="{FF2B5EF4-FFF2-40B4-BE49-F238E27FC236}">
                <a16:creationId xmlns:a16="http://schemas.microsoft.com/office/drawing/2014/main" id="{64B6F493-AB9E-4DB1-8ED8-69BC55C61E78}"/>
              </a:ext>
            </a:extLst>
          </p:cNvPr>
          <p:cNvSpPr/>
          <p:nvPr/>
        </p:nvSpPr>
        <p:spPr>
          <a:xfrm>
            <a:off x="3243263" y="4838700"/>
            <a:ext cx="900112" cy="5349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13">
            <a:extLst>
              <a:ext uri="{FF2B5EF4-FFF2-40B4-BE49-F238E27FC236}">
                <a16:creationId xmlns:a16="http://schemas.microsoft.com/office/drawing/2014/main" id="{C2F5C6D8-D9CC-4344-8C3C-493618387E0B}"/>
              </a:ext>
            </a:extLst>
          </p:cNvPr>
          <p:cNvSpPr/>
          <p:nvPr/>
        </p:nvSpPr>
        <p:spPr>
          <a:xfrm>
            <a:off x="2589213" y="4237038"/>
            <a:ext cx="1155700" cy="5349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ectangle 14">
            <a:extLst>
              <a:ext uri="{FF2B5EF4-FFF2-40B4-BE49-F238E27FC236}">
                <a16:creationId xmlns:a16="http://schemas.microsoft.com/office/drawing/2014/main" id="{D4BA9E57-B4CD-4443-B8FA-7891008D2490}"/>
              </a:ext>
            </a:extLst>
          </p:cNvPr>
          <p:cNvSpPr/>
          <p:nvPr/>
        </p:nvSpPr>
        <p:spPr>
          <a:xfrm>
            <a:off x="3822700" y="4237038"/>
            <a:ext cx="1109663" cy="5349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10">
            <a:extLst>
              <a:ext uri="{FF2B5EF4-FFF2-40B4-BE49-F238E27FC236}">
                <a16:creationId xmlns:a16="http://schemas.microsoft.com/office/drawing/2014/main" id="{E74FD478-BD1B-4E63-AF15-2323D2FD70EF}"/>
              </a:ext>
            </a:extLst>
          </p:cNvPr>
          <p:cNvSpPr/>
          <p:nvPr/>
        </p:nvSpPr>
        <p:spPr>
          <a:xfrm>
            <a:off x="1285875" y="4237038"/>
            <a:ext cx="1236663" cy="5349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5" name="Title 1">
            <a:extLst>
              <a:ext uri="{FF2B5EF4-FFF2-40B4-BE49-F238E27FC236}">
                <a16:creationId xmlns:a16="http://schemas.microsoft.com/office/drawing/2014/main" id="{C5036500-405A-4B5E-825D-CC04949FE5EA}"/>
              </a:ext>
            </a:extLst>
          </p:cNvPr>
          <p:cNvSpPr>
            <a:spLocks noGrp="1" noChangeArrowheads="1"/>
          </p:cNvSpPr>
          <p:nvPr>
            <p:ph type="title"/>
          </p:nvPr>
        </p:nvSpPr>
        <p:spPr>
          <a:xfrm>
            <a:off x="457200" y="479425"/>
            <a:ext cx="8220075" cy="993775"/>
          </a:xfrm>
        </p:spPr>
        <p:txBody>
          <a:bodyPr/>
          <a:lstStyle/>
          <a:p>
            <a:pPr eaLnBrk="1" hangingPunct="1"/>
            <a:r>
              <a:rPr lang="en-GB" altLang="en-US" dirty="0"/>
              <a:t>What is Debt?</a:t>
            </a:r>
          </a:p>
        </p:txBody>
      </p:sp>
      <p:sp>
        <p:nvSpPr>
          <p:cNvPr id="3" name="Rectangle 2">
            <a:extLst>
              <a:ext uri="{FF2B5EF4-FFF2-40B4-BE49-F238E27FC236}">
                <a16:creationId xmlns:a16="http://schemas.microsoft.com/office/drawing/2014/main" id="{263DDAB2-508F-4AC6-B5F2-B9F9A04096A8}"/>
              </a:ext>
            </a:extLst>
          </p:cNvPr>
          <p:cNvSpPr>
            <a:spLocks noChangeArrowheads="1"/>
          </p:cNvSpPr>
          <p:nvPr/>
        </p:nvSpPr>
        <p:spPr bwMode="auto">
          <a:xfrm>
            <a:off x="1166813" y="1857375"/>
            <a:ext cx="419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Look at the following words. </a:t>
            </a:r>
          </a:p>
        </p:txBody>
      </p:sp>
      <p:sp>
        <p:nvSpPr>
          <p:cNvPr id="4" name="Rectangle 3">
            <a:extLst>
              <a:ext uri="{FF2B5EF4-FFF2-40B4-BE49-F238E27FC236}">
                <a16:creationId xmlns:a16="http://schemas.microsoft.com/office/drawing/2014/main" id="{5940BB16-7E54-4C2F-8670-53C8C4B810D7}"/>
              </a:ext>
            </a:extLst>
          </p:cNvPr>
          <p:cNvSpPr>
            <a:spLocks noChangeArrowheads="1"/>
          </p:cNvSpPr>
          <p:nvPr/>
        </p:nvSpPr>
        <p:spPr bwMode="auto">
          <a:xfrm>
            <a:off x="1187450" y="3009900"/>
            <a:ext cx="4176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Can you think of a definition for any of these words?</a:t>
            </a:r>
          </a:p>
        </p:txBody>
      </p:sp>
      <p:sp>
        <p:nvSpPr>
          <p:cNvPr id="6" name="Rectangle 5">
            <a:extLst>
              <a:ext uri="{FF2B5EF4-FFF2-40B4-BE49-F238E27FC236}">
                <a16:creationId xmlns:a16="http://schemas.microsoft.com/office/drawing/2014/main" id="{8F2C68CF-307D-4EC5-9105-E22811814273}"/>
              </a:ext>
            </a:extLst>
          </p:cNvPr>
          <p:cNvSpPr>
            <a:spLocks noChangeArrowheads="1"/>
          </p:cNvSpPr>
          <p:nvPr/>
        </p:nvSpPr>
        <p:spPr bwMode="auto">
          <a:xfrm>
            <a:off x="1584325" y="4319588"/>
            <a:ext cx="64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b="1">
                <a:solidFill>
                  <a:schemeClr val="bg1"/>
                </a:solidFill>
              </a:rPr>
              <a:t>debt</a:t>
            </a:r>
            <a:endParaRPr lang="en-GB" altLang="en-US">
              <a:solidFill>
                <a:schemeClr val="bg1"/>
              </a:solidFill>
            </a:endParaRPr>
          </a:p>
        </p:txBody>
      </p:sp>
      <p:sp>
        <p:nvSpPr>
          <p:cNvPr id="7" name="Rectangle 6">
            <a:extLst>
              <a:ext uri="{FF2B5EF4-FFF2-40B4-BE49-F238E27FC236}">
                <a16:creationId xmlns:a16="http://schemas.microsoft.com/office/drawing/2014/main" id="{43866163-64AC-4AF4-B5E0-49F37D644DF2}"/>
              </a:ext>
            </a:extLst>
          </p:cNvPr>
          <p:cNvSpPr>
            <a:spLocks noChangeArrowheads="1"/>
          </p:cNvSpPr>
          <p:nvPr/>
        </p:nvSpPr>
        <p:spPr bwMode="auto">
          <a:xfrm>
            <a:off x="2841625" y="4319588"/>
            <a:ext cx="64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b="1">
                <a:solidFill>
                  <a:schemeClr val="bg1"/>
                </a:solidFill>
              </a:rPr>
              <a:t>loan</a:t>
            </a:r>
            <a:endParaRPr lang="en-GB" altLang="en-US">
              <a:solidFill>
                <a:schemeClr val="bg1"/>
              </a:solidFill>
            </a:endParaRPr>
          </a:p>
        </p:txBody>
      </p:sp>
      <p:sp>
        <p:nvSpPr>
          <p:cNvPr id="8" name="Rectangle 7">
            <a:extLst>
              <a:ext uri="{FF2B5EF4-FFF2-40B4-BE49-F238E27FC236}">
                <a16:creationId xmlns:a16="http://schemas.microsoft.com/office/drawing/2014/main" id="{BB54C0BA-A272-4E41-AD9A-A869419DCC7F}"/>
              </a:ext>
            </a:extLst>
          </p:cNvPr>
          <p:cNvSpPr>
            <a:spLocks noChangeArrowheads="1"/>
          </p:cNvSpPr>
          <p:nvPr/>
        </p:nvSpPr>
        <p:spPr bwMode="auto">
          <a:xfrm>
            <a:off x="3889375" y="4319588"/>
            <a:ext cx="99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b="1">
                <a:solidFill>
                  <a:schemeClr val="bg1"/>
                </a:solidFill>
              </a:rPr>
              <a:t>interest</a:t>
            </a:r>
            <a:endParaRPr lang="en-GB" altLang="en-US">
              <a:solidFill>
                <a:schemeClr val="bg1"/>
              </a:solidFill>
            </a:endParaRPr>
          </a:p>
        </p:txBody>
      </p:sp>
      <p:sp>
        <p:nvSpPr>
          <p:cNvPr id="9" name="Rectangle 8">
            <a:extLst>
              <a:ext uri="{FF2B5EF4-FFF2-40B4-BE49-F238E27FC236}">
                <a16:creationId xmlns:a16="http://schemas.microsoft.com/office/drawing/2014/main" id="{5C5D50E6-C53C-4EF2-8E30-375FFE0B6679}"/>
              </a:ext>
            </a:extLst>
          </p:cNvPr>
          <p:cNvSpPr>
            <a:spLocks noChangeArrowheads="1"/>
          </p:cNvSpPr>
          <p:nvPr/>
        </p:nvSpPr>
        <p:spPr bwMode="auto">
          <a:xfrm>
            <a:off x="3430588" y="4921250"/>
            <a:ext cx="525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b="1">
                <a:solidFill>
                  <a:schemeClr val="bg1"/>
                </a:solidFill>
              </a:rPr>
              <a:t>tax</a:t>
            </a:r>
            <a:endParaRPr lang="en-GB" altLang="en-US">
              <a:solidFill>
                <a:schemeClr val="bg1"/>
              </a:solidFill>
            </a:endParaRPr>
          </a:p>
        </p:txBody>
      </p:sp>
      <p:sp>
        <p:nvSpPr>
          <p:cNvPr id="10" name="Rectangle 9">
            <a:extLst>
              <a:ext uri="{FF2B5EF4-FFF2-40B4-BE49-F238E27FC236}">
                <a16:creationId xmlns:a16="http://schemas.microsoft.com/office/drawing/2014/main" id="{D48131D6-5D2F-433B-A6A3-1FF6987A6AE5}"/>
              </a:ext>
            </a:extLst>
          </p:cNvPr>
          <p:cNvSpPr>
            <a:spLocks noChangeArrowheads="1"/>
          </p:cNvSpPr>
          <p:nvPr/>
        </p:nvSpPr>
        <p:spPr bwMode="auto">
          <a:xfrm>
            <a:off x="2411413" y="4921250"/>
            <a:ext cx="61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b="1">
                <a:solidFill>
                  <a:schemeClr val="bg1"/>
                </a:solidFill>
              </a:rPr>
              <a:t>VAT</a:t>
            </a:r>
            <a:endParaRPr lang="en-GB" altLang="en-US">
              <a:solidFill>
                <a:schemeClr val="bg1"/>
              </a:solidFill>
            </a:endParaRPr>
          </a:p>
        </p:txBody>
      </p:sp>
      <p:pic>
        <p:nvPicPr>
          <p:cNvPr id="13" name="Picture 12">
            <a:extLst>
              <a:ext uri="{FF2B5EF4-FFF2-40B4-BE49-F238E27FC236}">
                <a16:creationId xmlns:a16="http://schemas.microsoft.com/office/drawing/2014/main" id="{855434C7-90D2-434A-8751-90160C238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525588"/>
            <a:ext cx="2452688"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4" grpId="0" animBg="1"/>
      <p:bldP spid="15" grpId="0" animBg="1"/>
      <p:bldP spid="11" grpId="0" animBg="1"/>
      <p:bldP spid="3" grpId="0"/>
      <p:bldP spid="4"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05DF79-7480-47AC-9C41-874475ED4C29}"/>
              </a:ext>
            </a:extLst>
          </p:cNvPr>
          <p:cNvSpPr/>
          <p:nvPr/>
        </p:nvSpPr>
        <p:spPr>
          <a:xfrm>
            <a:off x="1568450" y="5822950"/>
            <a:ext cx="5997575" cy="4857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a:extLst>
              <a:ext uri="{FF2B5EF4-FFF2-40B4-BE49-F238E27FC236}">
                <a16:creationId xmlns:a16="http://schemas.microsoft.com/office/drawing/2014/main" id="{C2D3BC9E-0795-4C28-A944-91544AB207BB}"/>
              </a:ext>
            </a:extLst>
          </p:cNvPr>
          <p:cNvSpPr>
            <a:spLocks noGrp="1" noChangeArrowheads="1"/>
          </p:cNvSpPr>
          <p:nvPr>
            <p:ph type="title"/>
          </p:nvPr>
        </p:nvSpPr>
        <p:spPr>
          <a:xfrm>
            <a:off x="457200" y="479425"/>
            <a:ext cx="8220075" cy="993775"/>
          </a:xfrm>
        </p:spPr>
        <p:txBody>
          <a:bodyPr/>
          <a:lstStyle/>
          <a:p>
            <a:pPr eaLnBrk="1" hangingPunct="1"/>
            <a:r>
              <a:rPr lang="en-GB" altLang="en-US" dirty="0"/>
              <a:t>Definitions</a:t>
            </a:r>
          </a:p>
        </p:txBody>
      </p:sp>
      <p:sp>
        <p:nvSpPr>
          <p:cNvPr id="3" name="Rectangle 2">
            <a:extLst>
              <a:ext uri="{FF2B5EF4-FFF2-40B4-BE49-F238E27FC236}">
                <a16:creationId xmlns:a16="http://schemas.microsoft.com/office/drawing/2014/main" id="{E2615245-97D1-4E54-8830-D36A480C170C}"/>
              </a:ext>
            </a:extLst>
          </p:cNvPr>
          <p:cNvSpPr>
            <a:spLocks noChangeArrowheads="1"/>
          </p:cNvSpPr>
          <p:nvPr/>
        </p:nvSpPr>
        <p:spPr bwMode="auto">
          <a:xfrm>
            <a:off x="766763" y="1196975"/>
            <a:ext cx="27366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sz="1600" dirty="0">
                <a:solidFill>
                  <a:schemeClr val="tx1"/>
                </a:solidFill>
              </a:rPr>
              <a:t>Let’s share some definitions:</a:t>
            </a:r>
          </a:p>
        </p:txBody>
      </p:sp>
      <p:sp>
        <p:nvSpPr>
          <p:cNvPr id="4" name="Rectangle 3">
            <a:extLst>
              <a:ext uri="{FF2B5EF4-FFF2-40B4-BE49-F238E27FC236}">
                <a16:creationId xmlns:a16="http://schemas.microsoft.com/office/drawing/2014/main" id="{028DAFF8-382D-4FDE-8A96-10BD4B691863}"/>
              </a:ext>
            </a:extLst>
          </p:cNvPr>
          <p:cNvSpPr>
            <a:spLocks noChangeArrowheads="1"/>
          </p:cNvSpPr>
          <p:nvPr/>
        </p:nvSpPr>
        <p:spPr bwMode="auto">
          <a:xfrm>
            <a:off x="750888" y="1593850"/>
            <a:ext cx="7632700" cy="1077913"/>
          </a:xfrm>
          <a:prstGeom prst="rect">
            <a:avLst/>
          </a:prstGeom>
          <a:noFill/>
          <a:ln w="9525">
            <a:solidFill>
              <a:srgbClr val="3EAC7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sz="1600">
                <a:solidFill>
                  <a:schemeClr val="tx1"/>
                </a:solidFill>
              </a:rPr>
              <a:t>VAT – Value Added Tax. This is a charge added on to certain goods and services that we buy. Most food and drink bought in shops has no VAT added. However, food bought in restaurants or from takeaways has VAT added because it is providing a service.  </a:t>
            </a:r>
          </a:p>
        </p:txBody>
      </p:sp>
      <p:sp>
        <p:nvSpPr>
          <p:cNvPr id="5" name="Rectangle 4">
            <a:extLst>
              <a:ext uri="{FF2B5EF4-FFF2-40B4-BE49-F238E27FC236}">
                <a16:creationId xmlns:a16="http://schemas.microsoft.com/office/drawing/2014/main" id="{60554691-AC5A-4B0F-A725-A4A5A6235BD3}"/>
              </a:ext>
            </a:extLst>
          </p:cNvPr>
          <p:cNvSpPr>
            <a:spLocks noChangeArrowheads="1"/>
          </p:cNvSpPr>
          <p:nvPr/>
        </p:nvSpPr>
        <p:spPr bwMode="auto">
          <a:xfrm>
            <a:off x="750888" y="2730500"/>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sz="1600">
                <a:solidFill>
                  <a:schemeClr val="tx1"/>
                </a:solidFill>
              </a:rPr>
              <a:t>Interest – A fee charged by the lender when money is borrowed. </a:t>
            </a:r>
          </a:p>
          <a:p>
            <a:pPr eaLnBrk="1" hangingPunct="1">
              <a:lnSpc>
                <a:spcPct val="100000"/>
              </a:lnSpc>
              <a:spcBef>
                <a:spcPct val="0"/>
              </a:spcBef>
              <a:buFontTx/>
              <a:buNone/>
            </a:pPr>
            <a:r>
              <a:rPr lang="en-GB" altLang="en-US" sz="1600">
                <a:solidFill>
                  <a:schemeClr val="tx1"/>
                </a:solidFill>
              </a:rPr>
              <a:t>              A deposit (money) given to you by a bank when you save money in your 	bank account. </a:t>
            </a:r>
          </a:p>
        </p:txBody>
      </p:sp>
      <p:sp>
        <p:nvSpPr>
          <p:cNvPr id="6" name="Rectangle 5">
            <a:extLst>
              <a:ext uri="{FF2B5EF4-FFF2-40B4-BE49-F238E27FC236}">
                <a16:creationId xmlns:a16="http://schemas.microsoft.com/office/drawing/2014/main" id="{1B0A6EAC-2A6B-45DB-96D7-64D252D5C6CC}"/>
              </a:ext>
            </a:extLst>
          </p:cNvPr>
          <p:cNvSpPr>
            <a:spLocks noChangeArrowheads="1"/>
          </p:cNvSpPr>
          <p:nvPr/>
        </p:nvSpPr>
        <p:spPr bwMode="auto">
          <a:xfrm>
            <a:off x="750888" y="3560763"/>
            <a:ext cx="7632700" cy="585787"/>
          </a:xfrm>
          <a:prstGeom prst="rect">
            <a:avLst/>
          </a:prstGeom>
          <a:noFill/>
          <a:ln w="9525">
            <a:solidFill>
              <a:srgbClr val="3EAC7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sz="1600">
                <a:solidFill>
                  <a:schemeClr val="tx1"/>
                </a:solidFill>
              </a:rPr>
              <a:t>Loan – An amount of money you can borrow. It must be paid back and interest will be charged.</a:t>
            </a:r>
          </a:p>
        </p:txBody>
      </p:sp>
      <p:sp>
        <p:nvSpPr>
          <p:cNvPr id="7" name="Rectangle 6">
            <a:extLst>
              <a:ext uri="{FF2B5EF4-FFF2-40B4-BE49-F238E27FC236}">
                <a16:creationId xmlns:a16="http://schemas.microsoft.com/office/drawing/2014/main" id="{D51CC181-B4F3-46D7-B795-B85EA3F03269}"/>
              </a:ext>
            </a:extLst>
          </p:cNvPr>
          <p:cNvSpPr>
            <a:spLocks noChangeArrowheads="1"/>
          </p:cNvSpPr>
          <p:nvPr/>
        </p:nvSpPr>
        <p:spPr bwMode="auto">
          <a:xfrm>
            <a:off x="750888" y="4221163"/>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sz="1600">
                <a:solidFill>
                  <a:schemeClr val="tx1"/>
                </a:solidFill>
              </a:rPr>
              <a:t>Debt – When people owe lots of money and cannot afford to repay it.</a:t>
            </a:r>
          </a:p>
        </p:txBody>
      </p:sp>
      <p:sp>
        <p:nvSpPr>
          <p:cNvPr id="8" name="Rectangle 7">
            <a:extLst>
              <a:ext uri="{FF2B5EF4-FFF2-40B4-BE49-F238E27FC236}">
                <a16:creationId xmlns:a16="http://schemas.microsoft.com/office/drawing/2014/main" id="{95075568-56CB-4EE0-A8C5-62067B71C89A}"/>
              </a:ext>
            </a:extLst>
          </p:cNvPr>
          <p:cNvSpPr>
            <a:spLocks noChangeArrowheads="1"/>
          </p:cNvSpPr>
          <p:nvPr/>
        </p:nvSpPr>
        <p:spPr bwMode="auto">
          <a:xfrm>
            <a:off x="750888" y="4633913"/>
            <a:ext cx="7632700" cy="1077912"/>
          </a:xfrm>
          <a:prstGeom prst="rect">
            <a:avLst/>
          </a:prstGeom>
          <a:noFill/>
          <a:ln w="9525">
            <a:solidFill>
              <a:srgbClr val="3EAC7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sz="1600">
                <a:solidFill>
                  <a:schemeClr val="tx1"/>
                </a:solidFill>
              </a:rPr>
              <a:t>Tax – An amount of money you must pay charged by the government. When you earn money at work you pay income tax. You are also charged council tax on the home you live in. The government uses money from tax to pay for public services, like the police service and the fire brigade. </a:t>
            </a:r>
          </a:p>
        </p:txBody>
      </p:sp>
      <p:sp>
        <p:nvSpPr>
          <p:cNvPr id="9" name="Rectangle 8">
            <a:extLst>
              <a:ext uri="{FF2B5EF4-FFF2-40B4-BE49-F238E27FC236}">
                <a16:creationId xmlns:a16="http://schemas.microsoft.com/office/drawing/2014/main" id="{54D81417-2F5D-4469-9D61-AF3D5116430E}"/>
              </a:ext>
            </a:extLst>
          </p:cNvPr>
          <p:cNvSpPr>
            <a:spLocks noChangeArrowheads="1"/>
          </p:cNvSpPr>
          <p:nvPr/>
        </p:nvSpPr>
        <p:spPr bwMode="auto">
          <a:xfrm>
            <a:off x="1590675" y="5899150"/>
            <a:ext cx="595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sz="1600" dirty="0">
                <a:solidFill>
                  <a:schemeClr val="bg1"/>
                </a:solidFill>
              </a:rPr>
              <a:t>Can you remember what these were from your previous lesson?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animBg="1"/>
      <p:bldP spid="5" grpId="0"/>
      <p:bldP spid="6" grpId="0" animBg="1"/>
      <p:bldP spid="7"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1F8115-EB16-4887-98F7-D278D9BA1E36}"/>
              </a:ext>
            </a:extLst>
          </p:cNvPr>
          <p:cNvSpPr/>
          <p:nvPr/>
        </p:nvSpPr>
        <p:spPr>
          <a:xfrm>
            <a:off x="822324" y="1512627"/>
            <a:ext cx="7489825" cy="1320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1" name="Title 1">
            <a:extLst>
              <a:ext uri="{FF2B5EF4-FFF2-40B4-BE49-F238E27FC236}">
                <a16:creationId xmlns:a16="http://schemas.microsoft.com/office/drawing/2014/main" id="{AB7D0A62-69CD-4403-A065-594090D73314}"/>
              </a:ext>
            </a:extLst>
          </p:cNvPr>
          <p:cNvSpPr>
            <a:spLocks noGrp="1" noChangeArrowheads="1"/>
          </p:cNvSpPr>
          <p:nvPr>
            <p:ph type="title"/>
          </p:nvPr>
        </p:nvSpPr>
        <p:spPr>
          <a:xfrm>
            <a:off x="457200" y="479425"/>
            <a:ext cx="8220075" cy="993775"/>
          </a:xfrm>
        </p:spPr>
        <p:txBody>
          <a:bodyPr/>
          <a:lstStyle/>
          <a:p>
            <a:pPr eaLnBrk="1" hangingPunct="1"/>
            <a:r>
              <a:rPr lang="en-GB" altLang="en-US"/>
              <a:t>What’s Happening Here?</a:t>
            </a:r>
          </a:p>
        </p:txBody>
      </p:sp>
      <p:sp>
        <p:nvSpPr>
          <p:cNvPr id="10" name="Rectangle 9">
            <a:extLst>
              <a:ext uri="{FF2B5EF4-FFF2-40B4-BE49-F238E27FC236}">
                <a16:creationId xmlns:a16="http://schemas.microsoft.com/office/drawing/2014/main" id="{69277065-A633-4C8D-94CE-A27432B70264}"/>
              </a:ext>
            </a:extLst>
          </p:cNvPr>
          <p:cNvSpPr>
            <a:spLocks noChangeArrowheads="1"/>
          </p:cNvSpPr>
          <p:nvPr/>
        </p:nvSpPr>
        <p:spPr bwMode="auto">
          <a:xfrm>
            <a:off x="921543" y="1572952"/>
            <a:ext cx="7129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dirty="0">
                <a:solidFill>
                  <a:schemeClr val="bg1"/>
                </a:solidFill>
              </a:rPr>
              <a:t>People might feel they need to borrow money when they are unable to afford things they want or need. If they then cannot afford the repayments on the money that has been borrowed, this debt becomes unmanageable and can cause distress and worry. </a:t>
            </a:r>
          </a:p>
        </p:txBody>
      </p:sp>
      <p:sp>
        <p:nvSpPr>
          <p:cNvPr id="11" name="Rectangle 10">
            <a:extLst>
              <a:ext uri="{FF2B5EF4-FFF2-40B4-BE49-F238E27FC236}">
                <a16:creationId xmlns:a16="http://schemas.microsoft.com/office/drawing/2014/main" id="{778F288C-1142-4F67-8523-D9D4340735F3}"/>
              </a:ext>
            </a:extLst>
          </p:cNvPr>
          <p:cNvSpPr>
            <a:spLocks noChangeArrowheads="1"/>
          </p:cNvSpPr>
          <p:nvPr/>
        </p:nvSpPr>
        <p:spPr bwMode="auto">
          <a:xfrm>
            <a:off x="822324" y="3077356"/>
            <a:ext cx="74898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By saving money when people can afford to do so, they can try to avoid the need to borrow money by creating savings to use for more expensive items.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4C3CA8-A9B7-4F14-9912-D35D865894C4}"/>
              </a:ext>
            </a:extLst>
          </p:cNvPr>
          <p:cNvSpPr/>
          <p:nvPr/>
        </p:nvSpPr>
        <p:spPr>
          <a:xfrm>
            <a:off x="827088" y="3584575"/>
            <a:ext cx="4032250" cy="21494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 name="Rectangle 6">
            <a:extLst>
              <a:ext uri="{FF2B5EF4-FFF2-40B4-BE49-F238E27FC236}">
                <a16:creationId xmlns:a16="http://schemas.microsoft.com/office/drawing/2014/main" id="{9D67F254-5B2D-4FC7-A8BC-DEDADCA35E5A}"/>
              </a:ext>
            </a:extLst>
          </p:cNvPr>
          <p:cNvSpPr/>
          <p:nvPr/>
        </p:nvSpPr>
        <p:spPr>
          <a:xfrm>
            <a:off x="925416" y="3693460"/>
            <a:ext cx="3888502" cy="2031325"/>
          </a:xfrm>
          <a:prstGeom prst="rect">
            <a:avLst/>
          </a:prstGeom>
        </p:spPr>
        <p:txBody>
          <a:bodyPr numCol="2">
            <a:spAutoFit/>
          </a:bodyPr>
          <a:lstStyle/>
          <a:p>
            <a:pPr marL="285750" indent="-285750" eaLnBrk="1" fontAlgn="auto" hangingPunct="1">
              <a:spcBef>
                <a:spcPts val="0"/>
              </a:spcBef>
              <a:spcAft>
                <a:spcPts val="0"/>
              </a:spcAft>
              <a:buFont typeface="Arial" panose="020B0604020202020204" pitchFamily="34" charset="0"/>
              <a:buChar char="•"/>
              <a:defRPr/>
            </a:pPr>
            <a:r>
              <a:rPr lang="en-GB" dirty="0">
                <a:latin typeface="+mn-lt"/>
              </a:rPr>
              <a:t>money</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debt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VAT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interest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loan</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bank account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debt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owe</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borrow</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repay</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repayments</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credit card</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unmanageable</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savings</a:t>
            </a:r>
          </a:p>
        </p:txBody>
      </p:sp>
      <p:sp>
        <p:nvSpPr>
          <p:cNvPr id="8" name="Rectangle 7">
            <a:extLst>
              <a:ext uri="{FF2B5EF4-FFF2-40B4-BE49-F238E27FC236}">
                <a16:creationId xmlns:a16="http://schemas.microsoft.com/office/drawing/2014/main" id="{A4FF8BB0-F550-45FE-B4DF-DB8E4B899D31}"/>
              </a:ext>
            </a:extLst>
          </p:cNvPr>
          <p:cNvSpPr/>
          <p:nvPr/>
        </p:nvSpPr>
        <p:spPr>
          <a:xfrm>
            <a:off x="827088" y="3213100"/>
            <a:ext cx="4032250" cy="44291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4581" name="Title 1">
            <a:extLst>
              <a:ext uri="{FF2B5EF4-FFF2-40B4-BE49-F238E27FC236}">
                <a16:creationId xmlns:a16="http://schemas.microsoft.com/office/drawing/2014/main" id="{3727D09D-FCB9-43F4-88D1-B435988170BB}"/>
              </a:ext>
            </a:extLst>
          </p:cNvPr>
          <p:cNvSpPr>
            <a:spLocks noGrp="1" noChangeArrowheads="1"/>
          </p:cNvSpPr>
          <p:nvPr>
            <p:ph type="title"/>
          </p:nvPr>
        </p:nvSpPr>
        <p:spPr>
          <a:xfrm>
            <a:off x="457200" y="479425"/>
            <a:ext cx="8220075" cy="993775"/>
          </a:xfrm>
        </p:spPr>
        <p:txBody>
          <a:bodyPr/>
          <a:lstStyle/>
          <a:p>
            <a:pPr eaLnBrk="1" hangingPunct="1"/>
            <a:r>
              <a:rPr lang="en-GB" altLang="en-US"/>
              <a:t>Manage Your Money</a:t>
            </a:r>
          </a:p>
        </p:txBody>
      </p:sp>
      <p:sp>
        <p:nvSpPr>
          <p:cNvPr id="3" name="Rectangle 2">
            <a:extLst>
              <a:ext uri="{FF2B5EF4-FFF2-40B4-BE49-F238E27FC236}">
                <a16:creationId xmlns:a16="http://schemas.microsoft.com/office/drawing/2014/main" id="{AFC42BB9-6433-4004-8DB6-A690662A286A}"/>
              </a:ext>
            </a:extLst>
          </p:cNvPr>
          <p:cNvSpPr>
            <a:spLocks noChangeArrowheads="1"/>
          </p:cNvSpPr>
          <p:nvPr/>
        </p:nvSpPr>
        <p:spPr bwMode="auto">
          <a:xfrm>
            <a:off x="827088" y="1639509"/>
            <a:ext cx="38163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You are now going to make your own posters to advise people on how to manage their money to avoid getting into unmanageable debt. </a:t>
            </a:r>
          </a:p>
        </p:txBody>
      </p:sp>
      <p:sp>
        <p:nvSpPr>
          <p:cNvPr id="4" name="Rectangle 3">
            <a:extLst>
              <a:ext uri="{FF2B5EF4-FFF2-40B4-BE49-F238E27FC236}">
                <a16:creationId xmlns:a16="http://schemas.microsoft.com/office/drawing/2014/main" id="{E7DDED60-F88D-4F3A-915E-CA13AF0BAA8E}"/>
              </a:ext>
            </a:extLst>
          </p:cNvPr>
          <p:cNvSpPr>
            <a:spLocks noChangeArrowheads="1"/>
          </p:cNvSpPr>
          <p:nvPr/>
        </p:nvSpPr>
        <p:spPr bwMode="auto">
          <a:xfrm>
            <a:off x="925513" y="325120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b="1">
                <a:solidFill>
                  <a:schemeClr val="bg1"/>
                </a:solidFill>
              </a:rPr>
              <a:t>Word Bank</a:t>
            </a:r>
            <a:endParaRPr lang="en-GB" altLang="en-US">
              <a:solidFill>
                <a:schemeClr val="bg1"/>
              </a:solidFill>
            </a:endParaRPr>
          </a:p>
        </p:txBody>
      </p:sp>
      <p:pic>
        <p:nvPicPr>
          <p:cNvPr id="6" name="Picture 5">
            <a:extLst>
              <a:ext uri="{FF2B5EF4-FFF2-40B4-BE49-F238E27FC236}">
                <a16:creationId xmlns:a16="http://schemas.microsoft.com/office/drawing/2014/main" id="{9E2DC495-7247-44CA-9DC4-9BE58FE483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484313"/>
            <a:ext cx="3352800" cy="4740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5" name="Individual Work">
            <a:extLst>
              <a:ext uri="{FF2B5EF4-FFF2-40B4-BE49-F238E27FC236}">
                <a16:creationId xmlns:a16="http://schemas.microsoft.com/office/drawing/2014/main" id="{BB4081EF-FA83-4A3C-8A06-B6D85292A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45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3" grpId="0"/>
      <p:bldP spid="4" grpId="0"/>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131</TotalTime>
  <Words>518</Words>
  <Application>Microsoft Office PowerPoint</Application>
  <PresentationFormat>On-screen Show (4:3)</PresentationFormat>
  <Paragraphs>47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Tuffy-TTF</vt:lpstr>
      <vt:lpstr>Twinkl SemiBold</vt:lpstr>
      <vt:lpstr>Twinkl</vt:lpstr>
      <vt:lpstr>Arial</vt:lpstr>
      <vt:lpstr>Office Theme</vt:lpstr>
      <vt:lpstr>PowerPoint Presentation</vt:lpstr>
      <vt:lpstr>PowerPoint Presentation</vt:lpstr>
      <vt:lpstr>Where Does the Money Go?</vt:lpstr>
      <vt:lpstr>Where Does the Money Go?</vt:lpstr>
      <vt:lpstr>What is Debt?</vt:lpstr>
      <vt:lpstr>Definitions</vt:lpstr>
      <vt:lpstr>What’s Happening Here?</vt:lpstr>
      <vt:lpstr>Manage Your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Webb</dc:creator>
  <cp:lastModifiedBy>User</cp:lastModifiedBy>
  <cp:revision>14</cp:revision>
  <dcterms:created xsi:type="dcterms:W3CDTF">2018-09-05T11:34:47Z</dcterms:created>
  <dcterms:modified xsi:type="dcterms:W3CDTF">2020-04-14T16:23:34Z</dcterms:modified>
</cp:coreProperties>
</file>