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648" r:id="rId1"/>
    <p:sldMasterId id="2147483660" r:id="rId2"/>
  </p:sldMasterIdLst>
  <p:notesMasterIdLst>
    <p:notesMasterId r:id="rId21"/>
  </p:notesMasterIdLst>
  <p:sldIdLst>
    <p:sldId id="299" r:id="rId3"/>
    <p:sldId id="271" r:id="rId4"/>
    <p:sldId id="272" r:id="rId5"/>
    <p:sldId id="304" r:id="rId6"/>
    <p:sldId id="266" r:id="rId7"/>
    <p:sldId id="300" r:id="rId8"/>
    <p:sldId id="287" r:id="rId9"/>
    <p:sldId id="303" r:id="rId10"/>
    <p:sldId id="302" r:id="rId11"/>
    <p:sldId id="283" r:id="rId12"/>
    <p:sldId id="301" r:id="rId13"/>
    <p:sldId id="306" r:id="rId14"/>
    <p:sldId id="289" r:id="rId15"/>
    <p:sldId id="295" r:id="rId16"/>
    <p:sldId id="307" r:id="rId17"/>
    <p:sldId id="298" r:id="rId18"/>
    <p:sldId id="305" r:id="rId19"/>
    <p:sldId id="273"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Gill Sans MT" panose="020B0502020104020203" pitchFamily="34" charset="0"/>
      <p:regular r:id="rId28"/>
      <p:bold r:id="rId29"/>
      <p:italic r:id="rId30"/>
      <p:boldItalic r:id="rId31"/>
    </p:embeddedFont>
    <p:embeddedFont>
      <p:font typeface="Lato" panose="020B0604020202020204" charset="0"/>
      <p:regular r:id="rId32"/>
      <p:bold r:id="rId33"/>
      <p:italic r:id="rId34"/>
      <p:boldItalic r:id="rId35"/>
    </p:embeddedFont>
    <p:embeddedFont>
      <p:font typeface="Lato Light" panose="020B0604020202020204" charset="0"/>
      <p:regular r:id="rId36"/>
      <p:italic r:id="rId37"/>
    </p:embeddedFont>
    <p:embeddedFont>
      <p:font typeface="League Spartan" panose="020B0604020202020204" charset="0"/>
      <p:bold r:id="rId38"/>
    </p:embeddedFont>
    <p:embeddedFont>
      <p:font typeface="Open Sans Light" panose="020B0604020202020204" charset="0"/>
      <p:regular r:id="rId39"/>
      <p: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artin" initials="SM" lastIdx="72" clrIdx="0"/>
  <p:cmAuthor id="2" name="Karen" initials="KS" lastIdx="20" clrIdx="1"/>
  <p:cmAuthor id="3" name="Jenny Barksfield" initials="JB" lastIdx="19" clrIdx="2"/>
  <p:cmAuthor id="4" name="Jenny Fox" initials="JF" lastIdx="17"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95519E"/>
    <a:srgbClr val="747679"/>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058" autoAdjust="0"/>
  </p:normalViewPr>
  <p:slideViewPr>
    <p:cSldViewPr snapToGrid="0">
      <p:cViewPr varScale="1">
        <p:scale>
          <a:sx n="53" d="100"/>
          <a:sy n="53" d="100"/>
        </p:scale>
        <p:origin x="1176" y="2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9" Type="http://schemas.openxmlformats.org/officeDocument/2006/relationships/font" Target="fonts/font18.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187F6F-9843-49C6-B98B-30FABCBEA948}" type="datetimeFigureOut">
              <a:rPr lang="en-GB" smtClean="0"/>
              <a:t>18/04/2020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7DB251-18AC-41D5-959F-F289AB917537}" type="slidenum">
              <a:rPr lang="en-GB" smtClean="0"/>
              <a:t>‹#›</a:t>
            </a:fld>
            <a:endParaRPr lang="en-GB" dirty="0"/>
          </a:p>
        </p:txBody>
      </p:sp>
    </p:spTree>
    <p:extLst>
      <p:ext uri="{BB962C8B-B14F-4D97-AF65-F5344CB8AC3E}">
        <p14:creationId xmlns:p14="http://schemas.microsoft.com/office/powerpoint/2010/main" val="1868364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4615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p>
        </p:txBody>
      </p:sp>
      <p:sp>
        <p:nvSpPr>
          <p:cNvPr id="4" name="Slide Number Placeholder 3"/>
          <p:cNvSpPr>
            <a:spLocks noGrp="1"/>
          </p:cNvSpPr>
          <p:nvPr>
            <p:ph type="sldNum" sz="quarter" idx="10"/>
          </p:nvPr>
        </p:nvSpPr>
        <p:spPr/>
        <p:txBody>
          <a:bodyPr/>
          <a:lstStyle/>
          <a:p>
            <a:fld id="{567DB251-18AC-41D5-959F-F289AB917537}" type="slidenum">
              <a:rPr lang="en-GB" smtClean="0"/>
              <a:t>11</a:t>
            </a:fld>
            <a:endParaRPr lang="en-GB" dirty="0"/>
          </a:p>
        </p:txBody>
      </p:sp>
    </p:spTree>
    <p:extLst>
      <p:ext uri="{BB962C8B-B14F-4D97-AF65-F5344CB8AC3E}">
        <p14:creationId xmlns:p14="http://schemas.microsoft.com/office/powerpoint/2010/main" val="1013566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i="0" baseline="0" dirty="0"/>
          </a:p>
        </p:txBody>
      </p:sp>
      <p:sp>
        <p:nvSpPr>
          <p:cNvPr id="4" name="Slide Number Placeholder 3"/>
          <p:cNvSpPr>
            <a:spLocks noGrp="1"/>
          </p:cNvSpPr>
          <p:nvPr>
            <p:ph type="sldNum" sz="quarter" idx="10"/>
          </p:nvPr>
        </p:nvSpPr>
        <p:spPr/>
        <p:txBody>
          <a:bodyPr/>
          <a:lstStyle/>
          <a:p>
            <a:fld id="{567DB251-18AC-41D5-959F-F289AB917537}" type="slidenum">
              <a:rPr lang="en-GB" smtClean="0"/>
              <a:t>13</a:t>
            </a:fld>
            <a:endParaRPr lang="en-GB" dirty="0"/>
          </a:p>
        </p:txBody>
      </p:sp>
    </p:spTree>
    <p:extLst>
      <p:ext uri="{BB962C8B-B14F-4D97-AF65-F5344CB8AC3E}">
        <p14:creationId xmlns:p14="http://schemas.microsoft.com/office/powerpoint/2010/main" val="1131487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14</a:t>
            </a:fld>
            <a:endParaRPr lang="en-GB"/>
          </a:p>
        </p:txBody>
      </p:sp>
    </p:spTree>
    <p:extLst>
      <p:ext uri="{BB962C8B-B14F-4D97-AF65-F5344CB8AC3E}">
        <p14:creationId xmlns:p14="http://schemas.microsoft.com/office/powerpoint/2010/main" val="3337624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15</a:t>
            </a:fld>
            <a:endParaRPr lang="en-GB"/>
          </a:p>
        </p:txBody>
      </p:sp>
    </p:spTree>
    <p:extLst>
      <p:ext uri="{BB962C8B-B14F-4D97-AF65-F5344CB8AC3E}">
        <p14:creationId xmlns:p14="http://schemas.microsoft.com/office/powerpoint/2010/main" val="1427208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15000"/>
              </a:lnSpc>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0"/>
              </a:spcAft>
            </a:pPr>
            <a:endParaRPr lang="en-GB" sz="12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16</a:t>
            </a:fld>
            <a:endParaRPr lang="en-GB"/>
          </a:p>
        </p:txBody>
      </p:sp>
    </p:spTree>
    <p:extLst>
      <p:ext uri="{BB962C8B-B14F-4D97-AF65-F5344CB8AC3E}">
        <p14:creationId xmlns:p14="http://schemas.microsoft.com/office/powerpoint/2010/main" val="361518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3459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baseline="0" dirty="0"/>
          </a:p>
        </p:txBody>
      </p:sp>
      <p:sp>
        <p:nvSpPr>
          <p:cNvPr id="4" name="Slide Number Placeholder 3"/>
          <p:cNvSpPr>
            <a:spLocks noGrp="1"/>
          </p:cNvSpPr>
          <p:nvPr>
            <p:ph type="sldNum" sz="quarter" idx="10"/>
          </p:nvPr>
        </p:nvSpPr>
        <p:spPr/>
        <p:txBody>
          <a:bodyPr/>
          <a:lstStyle/>
          <a:p>
            <a:fld id="{567DB251-18AC-41D5-959F-F289AB917537}" type="slidenum">
              <a:rPr lang="en-GB" smtClean="0"/>
              <a:t>18</a:t>
            </a:fld>
            <a:endParaRPr lang="en-GB" dirty="0"/>
          </a:p>
        </p:txBody>
      </p:sp>
    </p:spTree>
    <p:extLst>
      <p:ext uri="{BB962C8B-B14F-4D97-AF65-F5344CB8AC3E}">
        <p14:creationId xmlns:p14="http://schemas.microsoft.com/office/powerpoint/2010/main" val="4048124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0" dirty="0"/>
          </a:p>
          <a:p>
            <a:endParaRPr lang="en-GB" b="0" i="0" dirty="0"/>
          </a:p>
          <a:p>
            <a:endParaRPr lang="en-GB" b="0" i="1" dirty="0"/>
          </a:p>
        </p:txBody>
      </p:sp>
      <p:sp>
        <p:nvSpPr>
          <p:cNvPr id="4" name="Slide Number Placeholder 3"/>
          <p:cNvSpPr>
            <a:spLocks noGrp="1"/>
          </p:cNvSpPr>
          <p:nvPr>
            <p:ph type="sldNum" sz="quarter" idx="10"/>
          </p:nvPr>
        </p:nvSpPr>
        <p:spPr/>
        <p:txBody>
          <a:bodyPr/>
          <a:lstStyle/>
          <a:p>
            <a:fld id="{567DB251-18AC-41D5-959F-F289AB917537}" type="slidenum">
              <a:rPr lang="en-GB" smtClean="0"/>
              <a:t>2</a:t>
            </a:fld>
            <a:endParaRPr lang="en-GB" dirty="0"/>
          </a:p>
        </p:txBody>
      </p:sp>
    </p:spTree>
    <p:extLst>
      <p:ext uri="{BB962C8B-B14F-4D97-AF65-F5344CB8AC3E}">
        <p14:creationId xmlns:p14="http://schemas.microsoft.com/office/powerpoint/2010/main" val="1519674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3</a:t>
            </a:fld>
            <a:endParaRPr lang="en-GB" dirty="0"/>
          </a:p>
        </p:txBody>
      </p:sp>
    </p:spTree>
    <p:extLst>
      <p:ext uri="{BB962C8B-B14F-4D97-AF65-F5344CB8AC3E}">
        <p14:creationId xmlns:p14="http://schemas.microsoft.com/office/powerpoint/2010/main" val="3037151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7DB251-18AC-41D5-959F-F289AB91753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6944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baseline="0" dirty="0"/>
          </a:p>
          <a:p>
            <a:endParaRPr lang="en-US" b="0" dirty="0"/>
          </a:p>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5</a:t>
            </a:fld>
            <a:endParaRPr lang="en-GB" dirty="0"/>
          </a:p>
        </p:txBody>
      </p:sp>
    </p:spTree>
    <p:extLst>
      <p:ext uri="{BB962C8B-B14F-4D97-AF65-F5344CB8AC3E}">
        <p14:creationId xmlns:p14="http://schemas.microsoft.com/office/powerpoint/2010/main" val="2058209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baseline="0" dirty="0"/>
          </a:p>
          <a:p>
            <a:endParaRPr lang="en-US" b="0" dirty="0"/>
          </a:p>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7</a:t>
            </a:fld>
            <a:endParaRPr lang="en-GB" dirty="0"/>
          </a:p>
        </p:txBody>
      </p:sp>
    </p:spTree>
    <p:extLst>
      <p:ext uri="{BB962C8B-B14F-4D97-AF65-F5344CB8AC3E}">
        <p14:creationId xmlns:p14="http://schemas.microsoft.com/office/powerpoint/2010/main" val="2058209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p>
        </p:txBody>
      </p:sp>
      <p:sp>
        <p:nvSpPr>
          <p:cNvPr id="4" name="Slide Number Placeholder 3"/>
          <p:cNvSpPr>
            <a:spLocks noGrp="1"/>
          </p:cNvSpPr>
          <p:nvPr>
            <p:ph type="sldNum" sz="quarter" idx="10"/>
          </p:nvPr>
        </p:nvSpPr>
        <p:spPr/>
        <p:txBody>
          <a:bodyPr/>
          <a:lstStyle/>
          <a:p>
            <a:fld id="{567DB251-18AC-41D5-959F-F289AB917537}" type="slidenum">
              <a:rPr lang="en-GB" smtClean="0"/>
              <a:t>8</a:t>
            </a:fld>
            <a:endParaRPr lang="en-GB" dirty="0"/>
          </a:p>
        </p:txBody>
      </p:sp>
    </p:spTree>
    <p:extLst>
      <p:ext uri="{BB962C8B-B14F-4D97-AF65-F5344CB8AC3E}">
        <p14:creationId xmlns:p14="http://schemas.microsoft.com/office/powerpoint/2010/main" val="783065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p>
        </p:txBody>
      </p:sp>
      <p:sp>
        <p:nvSpPr>
          <p:cNvPr id="4" name="Slide Number Placeholder 3"/>
          <p:cNvSpPr>
            <a:spLocks noGrp="1"/>
          </p:cNvSpPr>
          <p:nvPr>
            <p:ph type="sldNum" sz="quarter" idx="10"/>
          </p:nvPr>
        </p:nvSpPr>
        <p:spPr/>
        <p:txBody>
          <a:bodyPr/>
          <a:lstStyle/>
          <a:p>
            <a:fld id="{567DB251-18AC-41D5-959F-F289AB917537}" type="slidenum">
              <a:rPr lang="en-GB" smtClean="0"/>
              <a:t>9</a:t>
            </a:fld>
            <a:endParaRPr lang="en-GB" dirty="0"/>
          </a:p>
        </p:txBody>
      </p:sp>
    </p:spTree>
    <p:extLst>
      <p:ext uri="{BB962C8B-B14F-4D97-AF65-F5344CB8AC3E}">
        <p14:creationId xmlns:p14="http://schemas.microsoft.com/office/powerpoint/2010/main" val="957319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p>
        </p:txBody>
      </p:sp>
      <p:sp>
        <p:nvSpPr>
          <p:cNvPr id="4" name="Slide Number Placeholder 3"/>
          <p:cNvSpPr>
            <a:spLocks noGrp="1"/>
          </p:cNvSpPr>
          <p:nvPr>
            <p:ph type="sldNum" sz="quarter" idx="10"/>
          </p:nvPr>
        </p:nvSpPr>
        <p:spPr/>
        <p:txBody>
          <a:bodyPr/>
          <a:lstStyle/>
          <a:p>
            <a:fld id="{567DB251-18AC-41D5-959F-F289AB917537}" type="slidenum">
              <a:rPr lang="en-GB" smtClean="0"/>
              <a:t>10</a:t>
            </a:fld>
            <a:endParaRPr lang="en-GB" dirty="0"/>
          </a:p>
        </p:txBody>
      </p:sp>
    </p:spTree>
    <p:extLst>
      <p:ext uri="{BB962C8B-B14F-4D97-AF65-F5344CB8AC3E}">
        <p14:creationId xmlns:p14="http://schemas.microsoft.com/office/powerpoint/2010/main" val="1819838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84470F4-175C-4A70-8ECA-46736DE131CE}" type="datetime1">
              <a:rPr lang="en-GB" smtClean="0"/>
              <a:t>18/04/2020</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4242684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4D82577-5986-4170-AE62-BB82E79D9AE7}" type="datetime1">
              <a:rPr lang="en-GB" smtClean="0"/>
              <a:t>18/04/2020</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141082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2DC40F6-1D2E-4892-9964-988432149B15}" type="datetime1">
              <a:rPr lang="en-GB" smtClean="0"/>
              <a:t>18/04/2020</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271142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4470F4-175C-4A70-8ECA-46736DE131CE}"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18/04/2020</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9505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391586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E2805F-DA71-4224-9B1D-7B332DC352DD}"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18/04/2020</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8485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36E0B-35A5-4DF2-ACE2-1A1E85DBD40F}"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18/04/2020</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1208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EDC1C9-F2F6-4A2B-B860-DDCD2DDDF51E}"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18/04/2020</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0857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AF0C7C-4974-4629-A2CD-C62706C669CA}"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18/04/2020</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1620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40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7" name="Slide Number Placeholder 5"/>
          <p:cNvSpPr>
            <a:spLocks noGrp="1"/>
          </p:cNvSpPr>
          <p:nvPr>
            <p:ph type="sldNum" sz="quarter" idx="12"/>
          </p:nvPr>
        </p:nvSpPr>
        <p:spPr>
          <a:xfrm>
            <a:off x="11769436" y="6567015"/>
            <a:ext cx="422564" cy="365125"/>
          </a:xfrm>
          <a:prstGeom prst="rect">
            <a:avLst/>
          </a:prstGeom>
        </p:spPr>
        <p:txBody>
          <a:bodyPr/>
          <a:lstStyle>
            <a:lvl1pPr>
              <a:defRPr lang="en-GB" sz="1400" kern="12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0062728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EDA5EB-EE76-45BE-8113-F2C30DAF07B6}"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18/04/2020</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3391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
        <p:nvSpPr>
          <p:cNvPr id="3" name="Picture Placeholder 2"/>
          <p:cNvSpPr>
            <a:spLocks noGrp="1"/>
          </p:cNvSpPr>
          <p:nvPr>
            <p:ph type="pic" sz="quarter" idx="13"/>
          </p:nvPr>
        </p:nvSpPr>
        <p:spPr>
          <a:xfrm>
            <a:off x="9448199" y="980303"/>
            <a:ext cx="1854200" cy="2833688"/>
          </a:xfrm>
          <a:prstGeom prst="rect">
            <a:avLst/>
          </a:prstGeom>
        </p:spPr>
        <p:txBody>
          <a:bodyPr/>
          <a:lstStyle/>
          <a:p>
            <a:endParaRPr lang="en-GB" dirty="0"/>
          </a:p>
        </p:txBody>
      </p:sp>
      <p:sp>
        <p:nvSpPr>
          <p:cNvPr id="5" name="Picture Placeholder 4"/>
          <p:cNvSpPr>
            <a:spLocks noGrp="1"/>
          </p:cNvSpPr>
          <p:nvPr>
            <p:ph type="pic" sz="quarter" idx="14"/>
          </p:nvPr>
        </p:nvSpPr>
        <p:spPr>
          <a:xfrm>
            <a:off x="2817813" y="1152525"/>
            <a:ext cx="1828800" cy="1828800"/>
          </a:xfrm>
          <a:prstGeom prst="rect">
            <a:avLst/>
          </a:prstGeom>
        </p:spPr>
        <p:txBody>
          <a:bodyPr/>
          <a:lstStyle/>
          <a:p>
            <a:endParaRPr lang="en-GB" dirty="0"/>
          </a:p>
        </p:txBody>
      </p:sp>
    </p:spTree>
    <p:extLst>
      <p:ext uri="{BB962C8B-B14F-4D97-AF65-F5344CB8AC3E}">
        <p14:creationId xmlns:p14="http://schemas.microsoft.com/office/powerpoint/2010/main" val="1654991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388F7C-F017-4C39-9FD0-28AEE7A64FB0}"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18/04/2020</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74282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4D82577-5986-4170-AE62-BB82E79D9AE7}"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18/04/2020</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63568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DC40F6-1D2E-4892-9964-988432149B15}"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18/04/2020</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7445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E2805F-DA71-4224-9B1D-7B332DC352DD}" type="datetime1">
              <a:rPr lang="en-GB" smtClean="0"/>
              <a:t>18/04/2020</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3603445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D636E0B-35A5-4DF2-ACE2-1A1E85DBD40F}" type="datetime1">
              <a:rPr lang="en-GB" smtClean="0"/>
              <a:t>18/04/2020</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203061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AEDC1C9-F2F6-4A2B-B860-DDCD2DDDF51E}" type="datetime1">
              <a:rPr lang="en-GB" smtClean="0"/>
              <a:t>18/04/2020</a:t>
            </a:fld>
            <a:endParaRPr lang="en-GB" dirty="0"/>
          </a:p>
        </p:txBody>
      </p:sp>
      <p:sp>
        <p:nvSpPr>
          <p:cNvPr id="8" name="Footer Placeholder 7"/>
          <p:cNvSpPr>
            <a:spLocks noGrp="1"/>
          </p:cNvSpPr>
          <p:nvPr>
            <p:ph type="ftr" sz="quarter" idx="11"/>
          </p:nvPr>
        </p:nvSpPr>
        <p:spPr/>
        <p:txBody>
          <a:bodyPr/>
          <a:lstStyle/>
          <a:p>
            <a:r>
              <a:rPr lang="en-GB" dirty="0"/>
              <a:t>© PSHE Association 2018   </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209992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3AF0C7C-4974-4629-A2CD-C62706C669CA}" type="datetime1">
              <a:rPr lang="en-GB" smtClean="0"/>
              <a:t>18/04/2020</a:t>
            </a:fld>
            <a:endParaRPr lang="en-GB" dirty="0"/>
          </a:p>
        </p:txBody>
      </p:sp>
      <p:sp>
        <p:nvSpPr>
          <p:cNvPr id="4" name="Footer Placeholder 3"/>
          <p:cNvSpPr>
            <a:spLocks noGrp="1"/>
          </p:cNvSpPr>
          <p:nvPr>
            <p:ph type="ftr" sz="quarter" idx="11"/>
          </p:nvPr>
        </p:nvSpPr>
        <p:spPr/>
        <p:txBody>
          <a:bodyPr/>
          <a:lstStyle/>
          <a:p>
            <a:r>
              <a:rPr lang="en-GB" dirty="0"/>
              <a:t>© PSHE Association 2018   </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361415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400">
                <a:solidFill>
                  <a:schemeClr val="tx1"/>
                </a:solidFill>
              </a:defRPr>
            </a:lvl1pPr>
          </a:lstStyle>
          <a:p>
            <a:r>
              <a:rPr lang="en-GB" dirty="0"/>
              <a:t>© PSHE Association 2018   </a:t>
            </a:r>
          </a:p>
        </p:txBody>
      </p:sp>
      <p:sp>
        <p:nvSpPr>
          <p:cNvPr id="7" name="Slide Number Placeholder 5"/>
          <p:cNvSpPr>
            <a:spLocks noGrp="1"/>
          </p:cNvSpPr>
          <p:nvPr>
            <p:ph type="sldNum" sz="quarter" idx="12"/>
          </p:nvPr>
        </p:nvSpPr>
        <p:spPr>
          <a:xfrm>
            <a:off x="11769436" y="6567015"/>
            <a:ext cx="422564" cy="365125"/>
          </a:xfrm>
          <a:prstGeom prst="rect">
            <a:avLst/>
          </a:prstGeom>
        </p:spPr>
        <p:txBody>
          <a:bodyPr/>
          <a:lstStyle>
            <a:lvl1pPr>
              <a:defRPr lang="en-GB" sz="1400" kern="12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389767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2EDA5EB-EE76-45BE-8113-F2C30DAF07B6}" type="datetime1">
              <a:rPr lang="en-GB" smtClean="0"/>
              <a:t>18/04/2020</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61399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7388F7C-F017-4C39-9FD0-28AEE7A64FB0}" type="datetime1">
              <a:rPr lang="en-GB" smtClean="0"/>
              <a:t>18/04/2020</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136530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581516"/>
            <a:ext cx="12192000" cy="365125"/>
          </a:xfrm>
          <a:prstGeom prst="rect">
            <a:avLst/>
          </a:prstGeom>
          <a:noFill/>
        </p:spPr>
        <p:txBody>
          <a:bodyPr vert="horz" lIns="91440" tIns="45720" rIns="91440" bIns="45720" rtlCol="0" anchor="ctr"/>
          <a:lstStyle>
            <a:lvl1pPr algn="ct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dirty="0"/>
              <a:t>© PSHE Association 2018   </a:t>
            </a:r>
          </a:p>
        </p:txBody>
      </p:sp>
    </p:spTree>
    <p:extLst>
      <p:ext uri="{BB962C8B-B14F-4D97-AF65-F5344CB8AC3E}">
        <p14:creationId xmlns:p14="http://schemas.microsoft.com/office/powerpoint/2010/main" val="3181161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581516"/>
            <a:ext cx="12192000" cy="365125"/>
          </a:xfrm>
          <a:prstGeom prst="rect">
            <a:avLst/>
          </a:prstGeom>
          <a:noFill/>
        </p:spPr>
        <p:txBody>
          <a:bodyPr vert="horz" lIns="91440" tIns="45720" rIns="91440" bIns="45720" rtlCol="0" anchor="ctr"/>
          <a:lstStyle>
            <a:lvl1pPr algn="ct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Tree>
    <p:extLst>
      <p:ext uri="{BB962C8B-B14F-4D97-AF65-F5344CB8AC3E}">
        <p14:creationId xmlns:p14="http://schemas.microsoft.com/office/powerpoint/2010/main" val="21989742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she-association.org.uk/guide-parents-and-carers-educating-children-home"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childline.org.uk/"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98502" y="3927044"/>
            <a:ext cx="861803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400" dirty="0">
                <a:solidFill>
                  <a:prstClr val="white"/>
                </a:solidFill>
                <a:latin typeface="League Spartan" panose="00000800000000000000" pitchFamily="50" charset="0"/>
                <a:ea typeface="Open Sans Extrabold" panose="020B0906030804020204" pitchFamily="34" charset="0"/>
                <a:cs typeface="Open Sans Extrabold" panose="020B0906030804020204" pitchFamily="34" charset="0"/>
              </a:rPr>
              <a:t>Home learning lesson: </a:t>
            </a:r>
          </a:p>
          <a:p>
            <a:pPr marL="0" marR="0" lvl="0" indent="0" algn="ctr" defTabSz="914400" rtl="0" eaLnBrk="1" fontAlgn="auto" latinLnBrk="0" hangingPunct="1">
              <a:lnSpc>
                <a:spcPct val="100000"/>
              </a:lnSpc>
              <a:spcBef>
                <a:spcPts val="0"/>
              </a:spcBef>
              <a:spcAft>
                <a:spcPts val="0"/>
              </a:spcAft>
              <a:buClrTx/>
              <a:buSzTx/>
              <a:buFontTx/>
              <a:buNone/>
              <a:tabLst/>
              <a:defRPr/>
            </a:pPr>
            <a:r>
              <a:rPr lang="pt-BR" sz="2400" dirty="0">
                <a:solidFill>
                  <a:prstClr val="white"/>
                </a:solidFill>
                <a:latin typeface="League Spartan" panose="00000800000000000000" pitchFamily="50" charset="0"/>
                <a:ea typeface="Open Sans Extrabold" panose="020B0906030804020204" pitchFamily="34" charset="0"/>
                <a:cs typeface="Open Sans Extrabold" panose="020B0906030804020204" pitchFamily="34" charset="0"/>
              </a:rPr>
              <a:t>Mental health: keeping well and managing feelings</a:t>
            </a:r>
            <a:endParaRPr kumimoji="0" lang="en-GB" sz="2400" b="0" i="0" u="none" strike="noStrike" kern="1200" cap="none" spc="0" normalizeH="0" baseline="0" noProof="0" dirty="0">
              <a:ln>
                <a:noFill/>
              </a:ln>
              <a:solidFill>
                <a:prstClr val="white"/>
              </a:solidFill>
              <a:effectLst/>
              <a:uLnTx/>
              <a:uFillTx/>
              <a:latin typeface="League Spartan" panose="00000800000000000000" pitchFamily="50" charset="0"/>
              <a:ea typeface="Open Sans Extrabold" panose="020B0906030804020204" pitchFamily="34" charset="0"/>
              <a:cs typeface="Open Sans Extrabold" panose="020B0906030804020204" pitchFamily="34" charset="0"/>
            </a:endParaRPr>
          </a:p>
        </p:txBody>
      </p:sp>
      <p:sp>
        <p:nvSpPr>
          <p:cNvPr id="10" name="Rectangle 9"/>
          <p:cNvSpPr/>
          <p:nvPr/>
        </p:nvSpPr>
        <p:spPr>
          <a:xfrm>
            <a:off x="331325" y="590433"/>
            <a:ext cx="1250731" cy="1034540"/>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759018" y="2934658"/>
            <a:ext cx="6747641" cy="830997"/>
          </a:xfrm>
          <a:prstGeom prst="rect">
            <a:avLst/>
          </a:prstGeom>
          <a:solidFill>
            <a:srgbClr val="95519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League Spartan" panose="00000800000000000000" pitchFamily="50" charset="0"/>
                <a:ea typeface="Open Sans Extrabold" panose="020B0906030804020204" pitchFamily="34" charset="0"/>
                <a:cs typeface="Open Sans Extrabold" panose="020B0906030804020204" pitchFamily="34" charset="0"/>
              </a:rPr>
              <a:t>Mental health and emotional wellbeing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League Spartan" panose="00000800000000000000" pitchFamily="50" charset="0"/>
                <a:ea typeface="Open Sans Extrabold" panose="020B0906030804020204" pitchFamily="34" charset="0"/>
                <a:cs typeface="Open Sans Extrabold" panose="020B0906030804020204" pitchFamily="34" charset="0"/>
              </a:rPr>
              <a:t>KS2 (Y5-6)</a:t>
            </a: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Footer Placeholder 1"/>
          <p:cNvSpPr>
            <a:spLocks noGrp="1"/>
          </p:cNvSpPr>
          <p:nvPr>
            <p:ph type="ftr" sz="quarter" idx="4294967295"/>
          </p:nvPr>
        </p:nvSpPr>
        <p:spPr>
          <a:xfrm>
            <a:off x="0" y="6558386"/>
            <a:ext cx="12192000" cy="30797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a:t>
            </a:r>
          </a:p>
        </p:txBody>
      </p:sp>
      <p:sp>
        <p:nvSpPr>
          <p:cNvPr id="7" name="Cloud Callout 6"/>
          <p:cNvSpPr/>
          <p:nvPr/>
        </p:nvSpPr>
        <p:spPr>
          <a:xfrm>
            <a:off x="5301516" y="363207"/>
            <a:ext cx="3773892" cy="2062802"/>
          </a:xfrm>
          <a:prstGeom prst="cloudCallout">
            <a:avLst>
              <a:gd name="adj1" fmla="val 60190"/>
              <a:gd name="adj2" fmla="val 51331"/>
            </a:avLst>
          </a:prstGeom>
          <a:solidFill>
            <a:schemeClr val="bg1"/>
          </a:solidFill>
          <a:ln>
            <a:noFill/>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League Spartan" panose="00000800000000000000" pitchFamily="50" charset="0"/>
                <a:ea typeface="Lato" panose="020F0502020204030203" pitchFamily="34" charset="0"/>
                <a:cs typeface="Lato" panose="020F0502020204030203" pitchFamily="34" charset="0"/>
              </a:rPr>
              <a:t>Parents: read our helpful guidance before you start</a:t>
            </a: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393" y="363207"/>
            <a:ext cx="1814538" cy="1024390"/>
          </a:xfrm>
          <a:prstGeom prst="rect">
            <a:avLst/>
          </a:prstGeom>
        </p:spPr>
      </p:pic>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22811" y="685315"/>
            <a:ext cx="2020057" cy="1879315"/>
          </a:xfrm>
          <a:prstGeom prst="rect">
            <a:avLst/>
          </a:prstGeom>
        </p:spPr>
      </p:pic>
      <p:sp>
        <p:nvSpPr>
          <p:cNvPr id="16" name="TextBox 15">
            <a:extLst>
              <a:ext uri="{FF2B5EF4-FFF2-40B4-BE49-F238E27FC236}">
                <a16:creationId xmlns:a16="http://schemas.microsoft.com/office/drawing/2014/main" id="{55760D00-5BB6-47E6-93A5-8C19966AB71C}"/>
              </a:ext>
            </a:extLst>
          </p:cNvPr>
          <p:cNvSpPr txBox="1"/>
          <p:nvPr/>
        </p:nvSpPr>
        <p:spPr>
          <a:xfrm>
            <a:off x="9234057" y="195939"/>
            <a:ext cx="2746662" cy="1077218"/>
          </a:xfrm>
          <a:prstGeom prst="rect">
            <a:avLst/>
          </a:prstGeom>
          <a:solidFill>
            <a:srgbClr val="95519E"/>
          </a:solidFill>
          <a:ln>
            <a:solidFill>
              <a:schemeClr val="bg1"/>
            </a:solidFill>
            <a:prstDash val="dash"/>
          </a:ln>
        </p:spPr>
        <p:txBody>
          <a:bodyPr wrap="square"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League Spartan" panose="00000800000000000000" pitchFamily="50" charset="0"/>
                <a:ea typeface="Open Sans Extrabold" panose="020B0906030804020204" pitchFamily="34" charset="0"/>
                <a:cs typeface="Open Sans Extrabold" panose="020B0906030804020204" pitchFamily="34" charset="0"/>
              </a:rPr>
              <a:t>Before you start</a:t>
            </a:r>
          </a:p>
        </p:txBody>
      </p:sp>
      <p:sp>
        <p:nvSpPr>
          <p:cNvPr id="12" name="TextBox 11">
            <a:extLst>
              <a:ext uri="{FF2B5EF4-FFF2-40B4-BE49-F238E27FC236}">
                <a16:creationId xmlns:a16="http://schemas.microsoft.com/office/drawing/2014/main" id="{049118AF-AF42-410A-8E06-F3E9BD6B8691}"/>
              </a:ext>
            </a:extLst>
          </p:cNvPr>
          <p:cNvSpPr txBox="1"/>
          <p:nvPr/>
        </p:nvSpPr>
        <p:spPr>
          <a:xfrm>
            <a:off x="-44712" y="4885142"/>
            <a:ext cx="692874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To start, play this slideshow from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the beginning</a:t>
            </a:r>
            <a:endParaRPr kumimoji="0" lang="en-GB" sz="2800" b="0" i="0" u="none" strike="noStrike" kern="1200" cap="none" spc="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endParaRPr>
          </a:p>
        </p:txBody>
      </p:sp>
      <p:pic>
        <p:nvPicPr>
          <p:cNvPr id="13" name="Picture 12">
            <a:extLst>
              <a:ext uri="{FF2B5EF4-FFF2-40B4-BE49-F238E27FC236}">
                <a16:creationId xmlns:a16="http://schemas.microsoft.com/office/drawing/2014/main" id="{753BCC5A-C8FE-4BA2-A56D-6111B9314AE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8621" t="-1" r="2490" b="822"/>
          <a:stretch/>
        </p:blipFill>
        <p:spPr>
          <a:xfrm>
            <a:off x="4868998" y="5489296"/>
            <a:ext cx="736600" cy="954107"/>
          </a:xfrm>
          <a:prstGeom prst="rect">
            <a:avLst/>
          </a:prstGeom>
          <a:effectLst>
            <a:outerShdw blurRad="50800" dist="38100" dir="8100000" algn="tr" rotWithShape="0">
              <a:prstClr val="black">
                <a:alpha val="40000"/>
              </a:prstClr>
            </a:outerShdw>
          </a:effectLst>
        </p:spPr>
      </p:pic>
      <p:pic>
        <p:nvPicPr>
          <p:cNvPr id="14" name="Picture 13">
            <a:extLst>
              <a:ext uri="{FF2B5EF4-FFF2-40B4-BE49-F238E27FC236}">
                <a16:creationId xmlns:a16="http://schemas.microsoft.com/office/drawing/2014/main" id="{60EDF2ED-C77A-4E4B-8F6C-EDC78964FFF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b="-1589"/>
          <a:stretch/>
        </p:blipFill>
        <p:spPr>
          <a:xfrm rot="20700138">
            <a:off x="5727928" y="5489216"/>
            <a:ext cx="796930" cy="828395"/>
          </a:xfrm>
          <a:prstGeom prst="rect">
            <a:avLst/>
          </a:prstGeom>
        </p:spPr>
      </p:pic>
      <p:pic>
        <p:nvPicPr>
          <p:cNvPr id="18" name="Picture 17">
            <a:hlinkClick r:id="rId7"/>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519532" y="2794943"/>
            <a:ext cx="3383256" cy="2264202"/>
          </a:xfrm>
          <a:prstGeom prst="rect">
            <a:avLst/>
          </a:prstGeom>
        </p:spPr>
      </p:pic>
    </p:spTree>
    <p:extLst>
      <p:ext uri="{BB962C8B-B14F-4D97-AF65-F5344CB8AC3E}">
        <p14:creationId xmlns:p14="http://schemas.microsoft.com/office/powerpoint/2010/main" val="996029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5491" y="375215"/>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What did we find out?</a:t>
            </a:r>
          </a:p>
        </p:txBody>
      </p:sp>
      <p:sp>
        <p:nvSpPr>
          <p:cNvPr id="5" name="Footer Placeholder 4"/>
          <p:cNvSpPr>
            <a:spLocks noGrp="1"/>
          </p:cNvSpPr>
          <p:nvPr>
            <p:ph type="ftr" sz="quarter" idx="11"/>
          </p:nvPr>
        </p:nvSpPr>
        <p:spPr>
          <a:xfrm>
            <a:off x="0" y="6416534"/>
            <a:ext cx="12192000" cy="365125"/>
          </a:xfrm>
        </p:spPr>
        <p:txBody>
          <a:bodyPr/>
          <a:lstStyle/>
          <a:p>
            <a:r>
              <a:rPr lang="en-GB" sz="1050" dirty="0"/>
              <a:t>© PSHE Association 2020</a:t>
            </a:r>
            <a:r>
              <a:rPr lang="en-GB" dirty="0"/>
              <a:t>	 </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10</a:t>
            </a:fld>
            <a:endParaRPr lang="en-GB" dirty="0"/>
          </a:p>
        </p:txBody>
      </p:sp>
      <p:sp>
        <p:nvSpPr>
          <p:cNvPr id="4" name="TextBox 3"/>
          <p:cNvSpPr txBox="1"/>
          <p:nvPr/>
        </p:nvSpPr>
        <p:spPr>
          <a:xfrm>
            <a:off x="771896" y="1146312"/>
            <a:ext cx="10251704" cy="523220"/>
          </a:xfrm>
          <a:prstGeom prst="rect">
            <a:avLst/>
          </a:prstGeom>
          <a:noFill/>
        </p:spPr>
        <p:txBody>
          <a:bodyPr wrap="square" rtlCol="0">
            <a:spAutoFit/>
          </a:bodyPr>
          <a:lstStyle/>
          <a:p>
            <a:pPr lvl="0"/>
            <a:r>
              <a:rPr lang="en-US" sz="2800" dirty="0">
                <a:solidFill>
                  <a:prstClr val="black"/>
                </a:solidFill>
                <a:latin typeface="Lato" panose="020F0502020204030203" pitchFamily="34" charset="0"/>
                <a:ea typeface="Lato" panose="020F0502020204030203" pitchFamily="34" charset="0"/>
                <a:cs typeface="Lato" panose="020F0502020204030203" pitchFamily="34" charset="0"/>
              </a:rPr>
              <a:t>Answer the next two questions: </a:t>
            </a:r>
            <a:endParaRPr lang="en-US" sz="2400" dirty="0">
              <a:solidFill>
                <a:prstClr val="black"/>
              </a:solidFill>
              <a:latin typeface="Lato" panose="020F0502020204030203" pitchFamily="34" charset="0"/>
              <a:ea typeface="Lato" panose="020F0502020204030203" pitchFamily="34" charset="0"/>
              <a:cs typeface="Lato" panose="020F0502020204030203" pitchFamily="34" charset="0"/>
            </a:endParaRPr>
          </a:p>
        </p:txBody>
      </p:sp>
      <p:sp>
        <p:nvSpPr>
          <p:cNvPr id="7" name="TextBox 6"/>
          <p:cNvSpPr txBox="1"/>
          <p:nvPr/>
        </p:nvSpPr>
        <p:spPr>
          <a:xfrm>
            <a:off x="5334268" y="2349434"/>
            <a:ext cx="6112405" cy="1815882"/>
          </a:xfrm>
          <a:prstGeom prst="rect">
            <a:avLst/>
          </a:prstGeom>
          <a:noFill/>
        </p:spPr>
        <p:txBody>
          <a:bodyPr wrap="square" rtlCol="0">
            <a:spAutoFit/>
          </a:bodyPr>
          <a:lstStyle/>
          <a:p>
            <a:pPr marL="457200" indent="-457200">
              <a:buFont typeface="Arial" panose="020B0604020202020204" pitchFamily="34" charset="0"/>
              <a:buChar char="•"/>
            </a:pPr>
            <a:r>
              <a:rPr lang="en-GB" sz="2800" dirty="0">
                <a:solidFill>
                  <a:srgbClr val="00B050"/>
                </a:solidFill>
                <a:latin typeface="Lato" panose="020B0604020202020204" charset="0"/>
                <a:ea typeface="Lato" panose="020B0604020202020204" charset="0"/>
                <a:cs typeface="Lato" panose="020B0604020202020204" charset="0"/>
              </a:rPr>
              <a:t>There are lots of things we can do to help support mental health. </a:t>
            </a:r>
          </a:p>
          <a:p>
            <a:pPr marL="457200" indent="-457200">
              <a:buFont typeface="Arial" panose="020B0604020202020204" pitchFamily="34" charset="0"/>
              <a:buChar char="•"/>
            </a:pPr>
            <a:r>
              <a:rPr lang="en-GB" sz="2800" dirty="0">
                <a:solidFill>
                  <a:srgbClr val="00B050"/>
                </a:solidFill>
                <a:latin typeface="Lato" panose="020B0604020202020204" charset="0"/>
                <a:ea typeface="Lato" panose="020B0604020202020204" charset="0"/>
                <a:cs typeface="Lato" panose="020B0604020202020204" charset="0"/>
              </a:rPr>
              <a:t>The things that help physical health also help mental health. </a:t>
            </a:r>
          </a:p>
        </p:txBody>
      </p:sp>
      <p:sp>
        <p:nvSpPr>
          <p:cNvPr id="11" name="TextBox 10"/>
          <p:cNvSpPr txBox="1"/>
          <p:nvPr/>
        </p:nvSpPr>
        <p:spPr>
          <a:xfrm>
            <a:off x="385311" y="2743396"/>
            <a:ext cx="5042464" cy="3477875"/>
          </a:xfrm>
          <a:prstGeom prst="rect">
            <a:avLst/>
          </a:prstGeom>
          <a:noFill/>
        </p:spPr>
        <p:txBody>
          <a:bodyPr wrap="square" rtlCol="0">
            <a:spAutoFit/>
          </a:bodyPr>
          <a:lstStyle/>
          <a:p>
            <a:pPr marL="514350" indent="-514350">
              <a:buFont typeface="+mj-lt"/>
              <a:buAutoNum type="arabicPeriod"/>
            </a:pPr>
            <a:r>
              <a:rPr lang="en-US" sz="2400" dirty="0">
                <a:solidFill>
                  <a:prstClr val="black"/>
                </a:solidFill>
                <a:latin typeface="Lato" panose="020F0502020204030203" pitchFamily="34" charset="0"/>
                <a:ea typeface="Lato" panose="020F0502020204030203" pitchFamily="34" charset="0"/>
                <a:cs typeface="Lato" panose="020F0502020204030203" pitchFamily="34" charset="0"/>
              </a:rPr>
              <a:t>What do you notice about the lists?</a:t>
            </a:r>
          </a:p>
          <a:p>
            <a:pPr marL="514350" indent="-514350">
              <a:buFont typeface="+mj-lt"/>
              <a:buAutoNum type="arabicPeriod"/>
            </a:pPr>
            <a:endParaRPr lang="en-US" sz="2400" dirty="0">
              <a:solidFill>
                <a:prstClr val="black"/>
              </a:solidFill>
              <a:latin typeface="Lato" panose="020F0502020204030203" pitchFamily="34" charset="0"/>
              <a:ea typeface="Lato" panose="020F0502020204030203" pitchFamily="34" charset="0"/>
              <a:cs typeface="Lato" panose="020F0502020204030203" pitchFamily="34" charset="0"/>
            </a:endParaRPr>
          </a:p>
          <a:p>
            <a:pPr marL="514350" indent="-514350">
              <a:buFont typeface="+mj-lt"/>
              <a:buAutoNum type="arabicPeriod"/>
            </a:pPr>
            <a:endParaRPr lang="en-US" sz="2400" dirty="0">
              <a:solidFill>
                <a:prstClr val="black"/>
              </a:solidFill>
              <a:latin typeface="Lato" panose="020F0502020204030203" pitchFamily="34" charset="0"/>
              <a:ea typeface="Lato" panose="020F0502020204030203" pitchFamily="34" charset="0"/>
              <a:cs typeface="Lato" panose="020F0502020204030203" pitchFamily="34" charset="0"/>
            </a:endParaRPr>
          </a:p>
          <a:p>
            <a:pPr marL="514350" indent="-514350">
              <a:buFont typeface="+mj-lt"/>
              <a:buAutoNum type="arabicPeriod"/>
            </a:pPr>
            <a:endParaRPr lang="en-US" sz="2400" dirty="0">
              <a:solidFill>
                <a:prstClr val="black"/>
              </a:solidFill>
              <a:latin typeface="Lato" panose="020F0502020204030203" pitchFamily="34" charset="0"/>
              <a:ea typeface="Lato" panose="020F0502020204030203" pitchFamily="34" charset="0"/>
              <a:cs typeface="Lato" panose="020F0502020204030203" pitchFamily="34" charset="0"/>
            </a:endParaRPr>
          </a:p>
          <a:p>
            <a:pPr marL="514350" lvl="0" indent="-514350">
              <a:buFont typeface="+mj-lt"/>
              <a:buAutoNum type="arabicPeriod"/>
            </a:pPr>
            <a:r>
              <a:rPr lang="en-US" sz="2400" dirty="0">
                <a:solidFill>
                  <a:prstClr val="black"/>
                </a:solidFill>
                <a:latin typeface="Lato" panose="020F0502020204030203" pitchFamily="34" charset="0"/>
                <a:ea typeface="Lato" panose="020F0502020204030203" pitchFamily="34" charset="0"/>
                <a:cs typeface="Lato" panose="020F0502020204030203" pitchFamily="34" charset="0"/>
              </a:rPr>
              <a:t>Were there any things that did not help mental or physical health very much or at all? </a:t>
            </a:r>
            <a:endParaRPr lang="en-US" sz="2000" dirty="0">
              <a:solidFill>
                <a:prstClr val="black"/>
              </a:solidFill>
              <a:latin typeface="Lato" panose="020F0502020204030203" pitchFamily="34" charset="0"/>
              <a:ea typeface="Lato" panose="020F0502020204030203" pitchFamily="34" charset="0"/>
              <a:cs typeface="Lato" panose="020F0502020204030203" pitchFamily="34" charset="0"/>
            </a:endParaRPr>
          </a:p>
          <a:p>
            <a:endParaRPr lang="en-GB" sz="2800" dirty="0"/>
          </a:p>
        </p:txBody>
      </p:sp>
      <p:sp>
        <p:nvSpPr>
          <p:cNvPr id="14" name="TextBox 13"/>
          <p:cNvSpPr txBox="1"/>
          <p:nvPr/>
        </p:nvSpPr>
        <p:spPr>
          <a:xfrm>
            <a:off x="5427775" y="4520914"/>
            <a:ext cx="6112405" cy="1384995"/>
          </a:xfrm>
          <a:prstGeom prst="rect">
            <a:avLst/>
          </a:prstGeom>
          <a:noFill/>
        </p:spPr>
        <p:txBody>
          <a:bodyPr wrap="square" rtlCol="0">
            <a:spAutoFit/>
          </a:bodyPr>
          <a:lstStyle/>
          <a:p>
            <a:r>
              <a:rPr lang="en-GB" sz="2800" dirty="0">
                <a:solidFill>
                  <a:srgbClr val="FF0000"/>
                </a:solidFill>
                <a:latin typeface="Lato" panose="020B0604020202020204" charset="0"/>
                <a:ea typeface="Lato" panose="020B0604020202020204" charset="0"/>
                <a:cs typeface="Lato" panose="020B0604020202020204" charset="0"/>
              </a:rPr>
              <a:t>Some things, such as eating lots of sweets, are not so good for mental or physical health.</a:t>
            </a: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06150" y="-77468"/>
            <a:ext cx="1085850" cy="1085850"/>
          </a:xfrm>
          <a:prstGeom prst="rect">
            <a:avLst/>
          </a:prstGeom>
        </p:spPr>
      </p:pic>
      <p:sp>
        <p:nvSpPr>
          <p:cNvPr id="6" name="Rectangle 5"/>
          <p:cNvSpPr/>
          <p:nvPr/>
        </p:nvSpPr>
        <p:spPr>
          <a:xfrm>
            <a:off x="5975209" y="2815673"/>
            <a:ext cx="5130942" cy="523220"/>
          </a:xfrm>
          <a:prstGeom prst="rect">
            <a:avLst/>
          </a:prstGeom>
        </p:spPr>
        <p:txBody>
          <a:bodyPr wrap="square">
            <a:spAutoFit/>
          </a:bodyPr>
          <a:lstStyle/>
          <a:p>
            <a:endParaRPr lang="en-GB" sz="2800" b="1" dirty="0">
              <a:solidFill>
                <a:schemeClr val="bg1"/>
              </a:solidFill>
            </a:endParaRPr>
          </a:p>
        </p:txBody>
      </p:sp>
      <p:sp>
        <p:nvSpPr>
          <p:cNvPr id="10" name="TextBox 9"/>
          <p:cNvSpPr txBox="1"/>
          <p:nvPr/>
        </p:nvSpPr>
        <p:spPr>
          <a:xfrm>
            <a:off x="5334267" y="2380212"/>
            <a:ext cx="6112405" cy="1754326"/>
          </a:xfrm>
          <a:prstGeom prst="rect">
            <a:avLst/>
          </a:prstGeom>
          <a:solidFill>
            <a:srgbClr val="CC66FF"/>
          </a:solidFill>
        </p:spPr>
        <p:txBody>
          <a:bodyPr wrap="square" rtlCol="0" anchor="ctr">
            <a:spAutoFit/>
          </a:bodyPr>
          <a:lstStyle/>
          <a:p>
            <a:pPr algn="ctr"/>
            <a:r>
              <a:rPr lang="en-US" sz="3600" b="1" dirty="0">
                <a:solidFill>
                  <a:schemeClr val="bg1"/>
                </a:solidFill>
                <a:latin typeface="Lato" panose="020F0502020204030203" pitchFamily="34" charset="0"/>
                <a:ea typeface="Lato" panose="020F0502020204030203" pitchFamily="34" charset="0"/>
                <a:cs typeface="Lato" panose="020F0502020204030203" pitchFamily="34" charset="0"/>
              </a:rPr>
              <a:t>Click here to reveal some things to think about</a:t>
            </a:r>
          </a:p>
          <a:p>
            <a:pPr algn="ctr"/>
            <a:endParaRPr lang="en-GB" sz="3600" dirty="0"/>
          </a:p>
        </p:txBody>
      </p:sp>
      <p:sp>
        <p:nvSpPr>
          <p:cNvPr id="18" name="TextBox 17"/>
          <p:cNvSpPr txBox="1"/>
          <p:nvPr/>
        </p:nvSpPr>
        <p:spPr>
          <a:xfrm>
            <a:off x="5334267" y="4405789"/>
            <a:ext cx="6112405" cy="1754326"/>
          </a:xfrm>
          <a:prstGeom prst="rect">
            <a:avLst/>
          </a:prstGeom>
          <a:solidFill>
            <a:srgbClr val="CC66FF"/>
          </a:solidFill>
        </p:spPr>
        <p:txBody>
          <a:bodyPr wrap="square" rtlCol="0" anchor="ctr">
            <a:spAutoFit/>
          </a:bodyPr>
          <a:lstStyle/>
          <a:p>
            <a:pPr algn="ctr"/>
            <a:r>
              <a:rPr lang="en-US" sz="3600" b="1" dirty="0">
                <a:solidFill>
                  <a:schemeClr val="bg1"/>
                </a:solidFill>
                <a:latin typeface="Lato" panose="020F0502020204030203" pitchFamily="34" charset="0"/>
                <a:ea typeface="Lato" panose="020F0502020204030203" pitchFamily="34" charset="0"/>
                <a:cs typeface="Lato" panose="020F0502020204030203" pitchFamily="34" charset="0"/>
              </a:rPr>
              <a:t>Click here to reveal some things to think about</a:t>
            </a:r>
          </a:p>
          <a:p>
            <a:pPr algn="ctr"/>
            <a:endParaRPr lang="en-GB" sz="3600" dirty="0"/>
          </a:p>
        </p:txBody>
      </p:sp>
    </p:spTree>
    <p:extLst>
      <p:ext uri="{BB962C8B-B14F-4D97-AF65-F5344CB8AC3E}">
        <p14:creationId xmlns:p14="http://schemas.microsoft.com/office/powerpoint/2010/main" val="257133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0"/>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8" restart="whenNotActive" fill="hold" evtFilter="cancelBubble" nodeType="interactiveSeq">
                <p:stCondLst>
                  <p:cond evt="onClick" delay="0">
                    <p:tgtEl>
                      <p:spTgt spid="18"/>
                    </p:tgtEl>
                  </p:cond>
                </p:stCondLst>
                <p:endSync evt="end" delay="0">
                  <p:rtn val="all"/>
                </p:endSync>
                <p:childTnLst>
                  <p:par>
                    <p:cTn id="19" fill="hold">
                      <p:stCondLst>
                        <p:cond delay="0"/>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5" grpId="0"/>
      <p:bldP spid="2" grpId="0"/>
      <p:bldP spid="10"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5491" y="375215"/>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Looking after ourselves</a:t>
            </a:r>
          </a:p>
        </p:txBody>
      </p:sp>
      <p:sp>
        <p:nvSpPr>
          <p:cNvPr id="8" name="TextBox 7"/>
          <p:cNvSpPr txBox="1"/>
          <p:nvPr/>
        </p:nvSpPr>
        <p:spPr>
          <a:xfrm>
            <a:off x="724244" y="1323545"/>
            <a:ext cx="8894769" cy="4955203"/>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Go back to the list or the </a:t>
            </a:r>
            <a:r>
              <a:rPr lang="en-US" sz="2800" b="1" dirty="0">
                <a:latin typeface="Lato" panose="020F0502020204030203" pitchFamily="34" charset="0"/>
                <a:ea typeface="Lato" panose="020F0502020204030203" pitchFamily="34" charset="0"/>
                <a:cs typeface="Lato" panose="020F0502020204030203" pitchFamily="34" charset="0"/>
              </a:rPr>
              <a:t>Activities for health </a:t>
            </a:r>
            <a:r>
              <a:rPr lang="en-US" sz="2800" dirty="0">
                <a:latin typeface="Lato" panose="020F0502020204030203" pitchFamily="34" charset="0"/>
                <a:ea typeface="Lato" panose="020F0502020204030203" pitchFamily="34" charset="0"/>
                <a:cs typeface="Lato" panose="020F0502020204030203" pitchFamily="34" charset="0"/>
              </a:rPr>
              <a:t>cards (</a:t>
            </a:r>
            <a:r>
              <a:rPr lang="en-US" sz="2800" b="1" dirty="0">
                <a:latin typeface="Lato" panose="020F0502020204030203" pitchFamily="34" charset="0"/>
                <a:ea typeface="Lato" panose="020F0502020204030203" pitchFamily="34" charset="0"/>
                <a:cs typeface="Lato" panose="020F0502020204030203" pitchFamily="34" charset="0"/>
              </a:rPr>
              <a:t>Resource 1</a:t>
            </a:r>
            <a:r>
              <a:rPr lang="en-US" sz="2800" dirty="0">
                <a:latin typeface="Lato" panose="020F0502020204030203" pitchFamily="34" charset="0"/>
                <a:ea typeface="Lato" panose="020F0502020204030203" pitchFamily="34" charset="0"/>
                <a:cs typeface="Lato" panose="020F0502020204030203" pitchFamily="34" charset="0"/>
              </a:rPr>
              <a:t>). </a:t>
            </a:r>
          </a:p>
          <a:p>
            <a:pPr marL="457200" indent="-457200">
              <a:spcAft>
                <a:spcPts val="600"/>
              </a:spcAft>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This time, </a:t>
            </a:r>
            <a:r>
              <a:rPr lang="en-US" sz="2800" dirty="0" err="1">
                <a:latin typeface="Lato" panose="020F0502020204030203" pitchFamily="34" charset="0"/>
                <a:ea typeface="Lato" panose="020F0502020204030203" pitchFamily="34" charset="0"/>
                <a:cs typeface="Lato" panose="020F0502020204030203" pitchFamily="34" charset="0"/>
              </a:rPr>
              <a:t>organise</a:t>
            </a:r>
            <a:r>
              <a:rPr lang="en-US" sz="2800" dirty="0">
                <a:latin typeface="Lato" panose="020F0502020204030203" pitchFamily="34" charset="0"/>
                <a:ea typeface="Lato" panose="020F0502020204030203" pitchFamily="34" charset="0"/>
                <a:cs typeface="Lato" panose="020F0502020204030203" pitchFamily="34" charset="0"/>
              </a:rPr>
              <a:t> them into four groups.  </a:t>
            </a:r>
          </a:p>
          <a:p>
            <a:pPr marL="457200" indent="-457200">
              <a:spcAft>
                <a:spcPts val="600"/>
              </a:spcAft>
              <a:buFont typeface="Arial" panose="020B0604020202020204" pitchFamily="34" charset="0"/>
              <a:buChar char="•"/>
            </a:pPr>
            <a:r>
              <a:rPr lang="en-US" sz="2800" dirty="0">
                <a:latin typeface="Lato" panose="020F0502020204030203" pitchFamily="34" charset="0"/>
                <a:ea typeface="Lato" panose="020F0502020204030203" pitchFamily="34" charset="0"/>
                <a:cs typeface="Lato" panose="020F0502020204030203" pitchFamily="34" charset="0"/>
              </a:rPr>
              <a:t>You could </a:t>
            </a:r>
            <a:r>
              <a:rPr lang="en-US" sz="2800" dirty="0" err="1">
                <a:latin typeface="Lato" panose="020F0502020204030203" pitchFamily="34" charset="0"/>
                <a:ea typeface="Lato" panose="020F0502020204030203" pitchFamily="34" charset="0"/>
                <a:cs typeface="Lato" panose="020F0502020204030203" pitchFamily="34" charset="0"/>
              </a:rPr>
              <a:t>colour</a:t>
            </a:r>
            <a:r>
              <a:rPr lang="en-US" sz="2800" dirty="0">
                <a:latin typeface="Lato" panose="020F0502020204030203" pitchFamily="34" charset="0"/>
                <a:ea typeface="Lato" panose="020F0502020204030203" pitchFamily="34" charset="0"/>
                <a:cs typeface="Lato" panose="020F0502020204030203" pitchFamily="34" charset="0"/>
              </a:rPr>
              <a:t>-code them, write them in lists</a:t>
            </a:r>
          </a:p>
          <a:p>
            <a:pPr lvl="1">
              <a:spcAft>
                <a:spcPts val="600"/>
              </a:spcAft>
            </a:pPr>
            <a:r>
              <a:rPr lang="en-US" sz="2800" dirty="0">
                <a:latin typeface="Lato" panose="020F0502020204030203" pitchFamily="34" charset="0"/>
                <a:ea typeface="Lato" panose="020F0502020204030203" pitchFamily="34" charset="0"/>
                <a:cs typeface="Lato" panose="020F0502020204030203" pitchFamily="34" charset="0"/>
              </a:rPr>
              <a:t>or make a mind-map.</a:t>
            </a:r>
          </a:p>
          <a:p>
            <a:pPr lvl="1"/>
            <a:endParaRPr lang="en-US" sz="1400" dirty="0">
              <a:latin typeface="Lato" panose="020F0502020204030203" pitchFamily="34" charset="0"/>
              <a:ea typeface="Lato" panose="020F0502020204030203" pitchFamily="34" charset="0"/>
              <a:cs typeface="Lato" panose="020F0502020204030203" pitchFamily="34" charset="0"/>
            </a:endParaRPr>
          </a:p>
          <a:p>
            <a:pPr marL="514350" indent="-514350">
              <a:spcAft>
                <a:spcPts val="1200"/>
              </a:spcAft>
              <a:buAutoNum type="alphaUcPeriod"/>
            </a:pPr>
            <a:r>
              <a:rPr lang="en-US" sz="2800" dirty="0">
                <a:solidFill>
                  <a:srgbClr val="00B050"/>
                </a:solidFill>
                <a:latin typeface="Lato" panose="020F0502020204030203" pitchFamily="34" charset="0"/>
                <a:ea typeface="Lato" panose="020F0502020204030203" pitchFamily="34" charset="0"/>
                <a:cs typeface="Lato" panose="020F0502020204030203" pitchFamily="34" charset="0"/>
              </a:rPr>
              <a:t>Things someone could do everyday </a:t>
            </a:r>
          </a:p>
          <a:p>
            <a:pPr marL="457200" indent="-457200">
              <a:spcAft>
                <a:spcPts val="1200"/>
              </a:spcAft>
              <a:buAutoNum type="alphaUcPeriod" startAt="2"/>
            </a:pPr>
            <a:r>
              <a:rPr lang="en-US" sz="2800" dirty="0">
                <a:solidFill>
                  <a:srgbClr val="00B0F0"/>
                </a:solidFill>
                <a:latin typeface="Lato" panose="020F0502020204030203" pitchFamily="34" charset="0"/>
                <a:ea typeface="Lato" panose="020F0502020204030203" pitchFamily="34" charset="0"/>
                <a:cs typeface="Lato" panose="020F0502020204030203" pitchFamily="34" charset="0"/>
              </a:rPr>
              <a:t>Things someone might only do sometimes</a:t>
            </a:r>
            <a:r>
              <a:rPr lang="en-US" sz="2800" dirty="0">
                <a:latin typeface="Lato" panose="020F0502020204030203" pitchFamily="34" charset="0"/>
                <a:ea typeface="Lato" panose="020F0502020204030203" pitchFamily="34" charset="0"/>
                <a:cs typeface="Lato" panose="020F0502020204030203" pitchFamily="34" charset="0"/>
              </a:rPr>
              <a:t>. </a:t>
            </a:r>
          </a:p>
          <a:p>
            <a:pPr marL="457200" indent="-457200">
              <a:spcAft>
                <a:spcPts val="1200"/>
              </a:spcAft>
              <a:buAutoNum type="alphaUcPeriod" startAt="2"/>
            </a:pPr>
            <a:r>
              <a:rPr lang="en-US" sz="2800" dirty="0">
                <a:solidFill>
                  <a:srgbClr val="FFC000"/>
                </a:solidFill>
                <a:latin typeface="Lato" panose="020F0502020204030203" pitchFamily="34" charset="0"/>
                <a:ea typeface="Lato" panose="020F0502020204030203" pitchFamily="34" charset="0"/>
                <a:cs typeface="Lato" panose="020F0502020204030203" pitchFamily="34" charset="0"/>
              </a:rPr>
              <a:t>Things someone might do if there is a problem. </a:t>
            </a:r>
          </a:p>
          <a:p>
            <a:pPr marL="457200" indent="-457200">
              <a:spcAft>
                <a:spcPts val="1200"/>
              </a:spcAft>
              <a:buAutoNum type="alphaUcPeriod" startAt="2"/>
            </a:pPr>
            <a:r>
              <a:rPr lang="en-US" sz="2800" dirty="0">
                <a:solidFill>
                  <a:srgbClr val="95519E"/>
                </a:solidFill>
                <a:latin typeface="Lato" panose="020F0502020204030203" pitchFamily="34" charset="0"/>
                <a:ea typeface="Lato" panose="020F0502020204030203" pitchFamily="34" charset="0"/>
                <a:cs typeface="Lato" panose="020F0502020204030203" pitchFamily="34" charset="0"/>
              </a:rPr>
              <a:t>Things someone should do only rarely or not at all </a:t>
            </a:r>
          </a:p>
        </p:txBody>
      </p:sp>
      <p:sp>
        <p:nvSpPr>
          <p:cNvPr id="5" name="Footer Placeholder 4"/>
          <p:cNvSpPr>
            <a:spLocks noGrp="1"/>
          </p:cNvSpPr>
          <p:nvPr>
            <p:ph type="ftr" sz="quarter" idx="11"/>
          </p:nvPr>
        </p:nvSpPr>
        <p:spPr>
          <a:xfrm>
            <a:off x="0" y="6416534"/>
            <a:ext cx="12192000" cy="365125"/>
          </a:xfrm>
        </p:spPr>
        <p:txBody>
          <a:bodyPr/>
          <a:lstStyle/>
          <a:p>
            <a:r>
              <a:rPr lang="en-GB" sz="1050" dirty="0"/>
              <a:t>© PSHE Association 2020</a:t>
            </a:r>
            <a:r>
              <a:rPr lang="en-GB" dirty="0"/>
              <a:t>	 </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11</a:t>
            </a:fld>
            <a:endParaRPr lang="en-GB" dirty="0"/>
          </a:p>
        </p:txBody>
      </p:sp>
      <p:pic>
        <p:nvPicPr>
          <p:cNvPr id="1028" name="Picture 4" descr="Mindmap, Planning, Presentatio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452898" y="2137559"/>
            <a:ext cx="2199714" cy="24473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19673" y="196326"/>
            <a:ext cx="635184" cy="635184"/>
          </a:xfrm>
          <a:prstGeom prst="rect">
            <a:avLst/>
          </a:prstGeom>
        </p:spPr>
      </p:pic>
    </p:spTree>
    <p:extLst>
      <p:ext uri="{BB962C8B-B14F-4D97-AF65-F5344CB8AC3E}">
        <p14:creationId xmlns:p14="http://schemas.microsoft.com/office/powerpoint/2010/main" val="959162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95003" y="6492875"/>
            <a:ext cx="12192000" cy="365125"/>
          </a:xfrm>
        </p:spPr>
        <p:txBody>
          <a:bodyPr/>
          <a:lstStyle/>
          <a:p>
            <a:r>
              <a:rPr lang="en-GB" sz="1050" dirty="0"/>
              <a:t>© PSHE Association 2020   </a:t>
            </a:r>
          </a:p>
        </p:txBody>
      </p:sp>
      <p:sp>
        <p:nvSpPr>
          <p:cNvPr id="3" name="Slide Number Placeholder 2"/>
          <p:cNvSpPr>
            <a:spLocks noGrp="1"/>
          </p:cNvSpPr>
          <p:nvPr>
            <p:ph type="sldNum" sz="quarter" idx="12"/>
          </p:nvPr>
        </p:nvSpPr>
        <p:spPr/>
        <p:txBody>
          <a:bodyPr/>
          <a:lstStyle/>
          <a:p>
            <a:fld id="{2D651D86-383D-45DB-A701-76B5BFCFE28F}" type="slidenum">
              <a:rPr lang="en-GB" smtClean="0"/>
              <a:pPr/>
              <a:t>12</a:t>
            </a:fld>
            <a:endParaRPr lang="en-GB" dirty="0"/>
          </a:p>
        </p:txBody>
      </p:sp>
      <p:sp>
        <p:nvSpPr>
          <p:cNvPr id="4" name="TextBox 3"/>
          <p:cNvSpPr txBox="1"/>
          <p:nvPr/>
        </p:nvSpPr>
        <p:spPr>
          <a:xfrm>
            <a:off x="605491" y="375215"/>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Reflection time</a:t>
            </a:r>
          </a:p>
        </p:txBody>
      </p:sp>
      <p:sp>
        <p:nvSpPr>
          <p:cNvPr id="5" name="TextBox 4"/>
          <p:cNvSpPr txBox="1"/>
          <p:nvPr/>
        </p:nvSpPr>
        <p:spPr>
          <a:xfrm>
            <a:off x="700492" y="1418432"/>
            <a:ext cx="6923466" cy="2300823"/>
          </a:xfrm>
          <a:prstGeom prst="rect">
            <a:avLst/>
          </a:prstGeom>
          <a:noFill/>
        </p:spPr>
        <p:txBody>
          <a:bodyPr wrap="square" rtlCol="0">
            <a:spAutoFit/>
          </a:bodyPr>
          <a:lstStyle/>
          <a:p>
            <a:pPr>
              <a:lnSpc>
                <a:spcPts val="3500"/>
              </a:lnSpc>
            </a:pPr>
            <a:r>
              <a:rPr lang="en-GB" sz="2800" dirty="0">
                <a:latin typeface="Lato" panose="020B0604020202020204" charset="0"/>
                <a:ea typeface="Lato" panose="020B0604020202020204" charset="0"/>
                <a:cs typeface="Lato" panose="020B0604020202020204" charset="0"/>
              </a:rPr>
              <a:t>Look at the </a:t>
            </a:r>
            <a:r>
              <a:rPr lang="en-GB" sz="2800" b="1" dirty="0">
                <a:latin typeface="Lato" panose="020B0604020202020204" charset="0"/>
                <a:ea typeface="Lato" panose="020B0604020202020204" charset="0"/>
                <a:cs typeface="Lato" panose="020B0604020202020204" charset="0"/>
              </a:rPr>
              <a:t>Helpful for mental health list (Resource 2 </a:t>
            </a:r>
            <a:r>
              <a:rPr lang="en-GB" sz="2800" dirty="0">
                <a:latin typeface="Lato" panose="020B0604020202020204" charset="0"/>
                <a:ea typeface="Lato" panose="020B0604020202020204" charset="0"/>
                <a:cs typeface="Lato" panose="020B0604020202020204" charset="0"/>
              </a:rPr>
              <a:t>in your worksheet pack). Is there anything included that you could do to help take care of your mental health everyday?  What would you choose to do?</a:t>
            </a:r>
          </a:p>
        </p:txBody>
      </p:sp>
      <p:pic>
        <p:nvPicPr>
          <p:cNvPr id="6" name="Picture 2" descr="Children, Playing, Exercise, Pla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41978" y="3494003"/>
            <a:ext cx="6560033" cy="33639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8981" y="1393391"/>
            <a:ext cx="2974745" cy="2054432"/>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39666" y="202344"/>
            <a:ext cx="635184" cy="635184"/>
          </a:xfrm>
          <a:prstGeom prst="rect">
            <a:avLst/>
          </a:prstGeom>
        </p:spPr>
      </p:pic>
    </p:spTree>
    <p:extLst>
      <p:ext uri="{BB962C8B-B14F-4D97-AF65-F5344CB8AC3E}">
        <p14:creationId xmlns:p14="http://schemas.microsoft.com/office/powerpoint/2010/main" val="538323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3693" y="450434"/>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Changing feelings</a:t>
            </a:r>
          </a:p>
        </p:txBody>
      </p:sp>
      <p:sp>
        <p:nvSpPr>
          <p:cNvPr id="5" name="Footer Placeholder 4"/>
          <p:cNvSpPr>
            <a:spLocks noGrp="1"/>
          </p:cNvSpPr>
          <p:nvPr>
            <p:ph type="ftr" sz="quarter" idx="11"/>
          </p:nvPr>
        </p:nvSpPr>
        <p:spPr>
          <a:xfrm>
            <a:off x="0" y="6416534"/>
            <a:ext cx="12192000" cy="365125"/>
          </a:xfrm>
        </p:spPr>
        <p:txBody>
          <a:bodyPr/>
          <a:lstStyle/>
          <a:p>
            <a:r>
              <a:rPr lang="en-GB" sz="1050" dirty="0"/>
              <a:t>© PSHE Association 2020 </a:t>
            </a:r>
            <a:r>
              <a:rPr lang="en-GB" dirty="0"/>
              <a:t>	 </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13</a:t>
            </a:fld>
            <a:endParaRPr lang="en-GB" dirty="0"/>
          </a:p>
        </p:txBody>
      </p:sp>
      <p:sp>
        <p:nvSpPr>
          <p:cNvPr id="10" name="TextBox 9"/>
          <p:cNvSpPr txBox="1"/>
          <p:nvPr/>
        </p:nvSpPr>
        <p:spPr>
          <a:xfrm>
            <a:off x="6343650" y="3685857"/>
            <a:ext cx="5314950" cy="461665"/>
          </a:xfrm>
          <a:prstGeom prst="rect">
            <a:avLst/>
          </a:prstGeom>
          <a:solidFill>
            <a:schemeClr val="bg1"/>
          </a:solidFill>
          <a:ln>
            <a:noFill/>
          </a:ln>
        </p:spPr>
        <p:txBody>
          <a:bodyPr wrap="square" rtlCol="0">
            <a:spAutoFit/>
          </a:bodyPr>
          <a:lstStyle/>
          <a:p>
            <a:endParaRPr lang="en-GB" sz="2400" dirty="0">
              <a:solidFill>
                <a:srgbClr val="7030A0"/>
              </a:solidFill>
              <a:latin typeface="League Spartan" panose="00000800000000000000" charset="0"/>
              <a:ea typeface="Lato" panose="020F0502020204030203" pitchFamily="34" charset="0"/>
              <a:cs typeface="Lato" panose="020F0502020204030203" pitchFamily="34" charset="0"/>
            </a:endParaRPr>
          </a:p>
        </p:txBody>
      </p:sp>
      <p:pic>
        <p:nvPicPr>
          <p:cNvPr id="1026" name="Picture 2" descr="Emoji, Emoticon, Smilies, Icon, Fac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00850" y="1510132"/>
            <a:ext cx="4400550" cy="32385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41433" y="1608889"/>
            <a:ext cx="5396468" cy="1815882"/>
          </a:xfrm>
          <a:prstGeom prst="rect">
            <a:avLst/>
          </a:prstGeom>
          <a:noFill/>
        </p:spPr>
        <p:txBody>
          <a:bodyPr wrap="square" rtlCol="0">
            <a:spAutoFit/>
          </a:bodyPr>
          <a:lstStyle/>
          <a:p>
            <a:pPr lvl="0"/>
            <a:r>
              <a:rPr lang="en-GB" sz="2800" dirty="0">
                <a:solidFill>
                  <a:prstClr val="black"/>
                </a:solidFill>
                <a:latin typeface="Lato" panose="020B0604020202020204" charset="0"/>
                <a:ea typeface="Lato" panose="020B0604020202020204" charset="0"/>
                <a:cs typeface="Lato" panose="020B0604020202020204" charset="0"/>
              </a:rPr>
              <a:t>Emotions and feelings change throughout the day and over time. Taking care of our mental health helps us to manage. </a:t>
            </a:r>
          </a:p>
        </p:txBody>
      </p:sp>
      <p:sp>
        <p:nvSpPr>
          <p:cNvPr id="6" name="Rectangle 5"/>
          <p:cNvSpPr/>
          <p:nvPr/>
        </p:nvSpPr>
        <p:spPr>
          <a:xfrm>
            <a:off x="841433" y="3661246"/>
            <a:ext cx="6005805" cy="954107"/>
          </a:xfrm>
          <a:prstGeom prst="rect">
            <a:avLst/>
          </a:prstGeom>
        </p:spPr>
        <p:txBody>
          <a:bodyPr wrap="square">
            <a:spAutoFit/>
          </a:bodyPr>
          <a:lstStyle/>
          <a:p>
            <a:pPr lvl="0"/>
            <a:r>
              <a:rPr lang="en-GB" sz="2800" dirty="0">
                <a:solidFill>
                  <a:prstClr val="black"/>
                </a:solidFill>
                <a:latin typeface="Lato" panose="020B0604020202020204" charset="0"/>
                <a:ea typeface="Lato" panose="020B0604020202020204" charset="0"/>
                <a:cs typeface="Lato" panose="020B0604020202020204" charset="0"/>
              </a:rPr>
              <a:t>Feelings can grow or get stronger with time.</a:t>
            </a:r>
          </a:p>
        </p:txBody>
      </p:sp>
      <p:sp>
        <p:nvSpPr>
          <p:cNvPr id="8" name="Rectangle 7"/>
          <p:cNvSpPr/>
          <p:nvPr/>
        </p:nvSpPr>
        <p:spPr>
          <a:xfrm>
            <a:off x="6639249" y="5038890"/>
            <a:ext cx="5019351" cy="954107"/>
          </a:xfrm>
          <a:prstGeom prst="rect">
            <a:avLst/>
          </a:prstGeom>
        </p:spPr>
        <p:txBody>
          <a:bodyPr wrap="square">
            <a:spAutoFit/>
          </a:bodyPr>
          <a:lstStyle/>
          <a:p>
            <a:pPr lvl="0"/>
            <a:r>
              <a:rPr lang="en-GB" sz="2800" dirty="0">
                <a:solidFill>
                  <a:prstClr val="black"/>
                </a:solidFill>
                <a:latin typeface="Lato" panose="020B0604020202020204" charset="0"/>
                <a:ea typeface="Lato" panose="020B0604020202020204" charset="0"/>
                <a:cs typeface="Lato" panose="020B0604020202020204" charset="0"/>
              </a:rPr>
              <a:t>Usually feelings that don’t feel so good, don’t last long. </a:t>
            </a:r>
          </a:p>
        </p:txBody>
      </p:sp>
      <p:sp>
        <p:nvSpPr>
          <p:cNvPr id="9" name="TextBox 8"/>
          <p:cNvSpPr txBox="1"/>
          <p:nvPr/>
        </p:nvSpPr>
        <p:spPr>
          <a:xfrm>
            <a:off x="926276" y="4881913"/>
            <a:ext cx="4613811" cy="954107"/>
          </a:xfrm>
          <a:prstGeom prst="rect">
            <a:avLst/>
          </a:prstGeom>
          <a:noFill/>
        </p:spPr>
        <p:txBody>
          <a:bodyPr wrap="square" rtlCol="0">
            <a:spAutoFit/>
          </a:bodyPr>
          <a:lstStyle/>
          <a:p>
            <a:r>
              <a:rPr lang="en-GB" sz="2800" dirty="0">
                <a:solidFill>
                  <a:prstClr val="black"/>
                </a:solidFill>
                <a:latin typeface="Lato" panose="020B0604020202020204" charset="0"/>
                <a:ea typeface="Lato" panose="020B0604020202020204" charset="0"/>
                <a:cs typeface="Lato" panose="020B0604020202020204" charset="0"/>
              </a:rPr>
              <a:t>Some feelings seem to fade or pass over time.</a:t>
            </a:r>
            <a:endParaRPr lang="en-GB" dirty="0"/>
          </a:p>
        </p:txBody>
      </p:sp>
    </p:spTree>
    <p:extLst>
      <p:ext uri="{BB962C8B-B14F-4D97-AF65-F5344CB8AC3E}">
        <p14:creationId xmlns:p14="http://schemas.microsoft.com/office/powerpoint/2010/main" val="273795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0" y="6464385"/>
            <a:ext cx="12192000" cy="365125"/>
          </a:xfrm>
        </p:spPr>
        <p:txBody>
          <a:bodyPr/>
          <a:lstStyle/>
          <a:p>
            <a:r>
              <a:rPr lang="en-GB" sz="1050" dirty="0"/>
              <a:t>© PSHE Association 2020 </a:t>
            </a:r>
            <a:r>
              <a:rPr lang="en-GB" dirty="0"/>
              <a:t>	 </a:t>
            </a:r>
          </a:p>
        </p:txBody>
      </p:sp>
      <p:sp>
        <p:nvSpPr>
          <p:cNvPr id="2" name="Slide Number Placeholder 1"/>
          <p:cNvSpPr>
            <a:spLocks noGrp="1"/>
          </p:cNvSpPr>
          <p:nvPr>
            <p:ph type="sldNum" sz="quarter" idx="12"/>
          </p:nvPr>
        </p:nvSpPr>
        <p:spPr>
          <a:xfrm>
            <a:off x="11075244" y="6398953"/>
            <a:ext cx="644611" cy="365125"/>
          </a:xfrm>
          <a:prstGeom prst="rect">
            <a:avLst/>
          </a:prstGeom>
        </p:spPr>
        <p:txBody>
          <a:bodyPr/>
          <a:lstStyle/>
          <a:p>
            <a:fld id="{2D651D86-383D-45DB-A701-76B5BFCFE28F}" type="slidenum">
              <a:rPr lang="en-GB" smtClean="0"/>
              <a:t>14</a:t>
            </a:fld>
            <a:endParaRPr lang="en-GB" dirty="0"/>
          </a:p>
        </p:txBody>
      </p:sp>
      <p:sp>
        <p:nvSpPr>
          <p:cNvPr id="13" name="TextBox 12"/>
          <p:cNvSpPr txBox="1"/>
          <p:nvPr/>
        </p:nvSpPr>
        <p:spPr>
          <a:xfrm>
            <a:off x="746541" y="638430"/>
            <a:ext cx="10698917" cy="707886"/>
          </a:xfrm>
          <a:prstGeom prst="rect">
            <a:avLst/>
          </a:prstGeom>
          <a:noFill/>
        </p:spPr>
        <p:txBody>
          <a:bodyPr wrap="square" rtlCol="0">
            <a:spAutoFit/>
          </a:bodyPr>
          <a:lstStyle/>
          <a:p>
            <a:r>
              <a:rPr lang="en-GB" sz="4000" b="1" dirty="0">
                <a:solidFill>
                  <a:srgbClr val="95519E"/>
                </a:solidFill>
                <a:latin typeface="League Spartan" panose="00000800000000000000" pitchFamily="50" charset="0"/>
              </a:rPr>
              <a:t>Mental health – asking for help</a:t>
            </a:r>
          </a:p>
        </p:txBody>
      </p:sp>
      <p:sp>
        <p:nvSpPr>
          <p:cNvPr id="3" name="Rectangle 2"/>
          <p:cNvSpPr/>
          <p:nvPr/>
        </p:nvSpPr>
        <p:spPr>
          <a:xfrm>
            <a:off x="738261" y="1495441"/>
            <a:ext cx="6924405" cy="3277820"/>
          </a:xfrm>
          <a:prstGeom prst="rect">
            <a:avLst/>
          </a:prstGeom>
        </p:spPr>
        <p:txBody>
          <a:bodyPr wrap="square">
            <a:spAutoFit/>
          </a:bodyPr>
          <a:lstStyle/>
          <a:p>
            <a:pPr lvl="0">
              <a:lnSpc>
                <a:spcPct val="115000"/>
              </a:lnSpc>
            </a:pPr>
            <a:endParaRPr lang="en-US" sz="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pPr>
            <a:r>
              <a:rPr lang="en-US" sz="2800" dirty="0">
                <a:solidFill>
                  <a:prstClr val="black"/>
                </a:solidFill>
                <a:latin typeface="Lato" panose="020B0604020202020204" charset="0"/>
                <a:ea typeface="Lato" panose="020B0604020202020204" charset="0"/>
                <a:cs typeface="Lato" panose="020B0604020202020204" charset="0"/>
              </a:rPr>
              <a:t>Expressing and talking about feelings — especially those that don’t feel so good, seem very strong, or go on for a long time — is an important part of mental health care. It is usual for people to need help with their feelings sometimes. </a:t>
            </a:r>
          </a:p>
        </p:txBody>
      </p:sp>
      <p:pic>
        <p:nvPicPr>
          <p:cNvPr id="10" name="Picture 2" descr="Boy And Girl, Balloons, Boy, Girl, Childhood, Fu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662666" y="1327285"/>
            <a:ext cx="3296693" cy="48585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29261" y="5057523"/>
            <a:ext cx="6005000" cy="954107"/>
          </a:xfrm>
          <a:prstGeom prst="rect">
            <a:avLst/>
          </a:prstGeom>
          <a:noFill/>
        </p:spPr>
        <p:txBody>
          <a:bodyPr wrap="square" rtlCol="0">
            <a:spAutoFit/>
          </a:bodyPr>
          <a:lstStyle/>
          <a:p>
            <a:r>
              <a:rPr lang="en-GB" sz="2800" b="1" dirty="0">
                <a:latin typeface="Lato" panose="020B0604020202020204" charset="0"/>
                <a:ea typeface="Lato" panose="020B0604020202020204" charset="0"/>
                <a:cs typeface="Lato" panose="020B0604020202020204" charset="0"/>
              </a:rPr>
              <a:t>Read Sasha’s story on the next slide. What could help Sasha? </a:t>
            </a:r>
          </a:p>
        </p:txBody>
      </p:sp>
    </p:spTree>
    <p:extLst>
      <p:ext uri="{BB962C8B-B14F-4D97-AF65-F5344CB8AC3E}">
        <p14:creationId xmlns:p14="http://schemas.microsoft.com/office/powerpoint/2010/main" val="409683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0" y="6464385"/>
            <a:ext cx="12192000" cy="365125"/>
          </a:xfrm>
        </p:spPr>
        <p:txBody>
          <a:bodyPr/>
          <a:lstStyle/>
          <a:p>
            <a:r>
              <a:rPr lang="en-GB" sz="1050" dirty="0"/>
              <a:t>© PSHE Association 2020 </a:t>
            </a:r>
            <a:r>
              <a:rPr lang="en-GB" dirty="0"/>
              <a:t>	 </a:t>
            </a:r>
          </a:p>
        </p:txBody>
      </p:sp>
      <p:sp>
        <p:nvSpPr>
          <p:cNvPr id="2" name="Slide Number Placeholder 1"/>
          <p:cNvSpPr>
            <a:spLocks noGrp="1"/>
          </p:cNvSpPr>
          <p:nvPr>
            <p:ph type="sldNum" sz="quarter" idx="12"/>
          </p:nvPr>
        </p:nvSpPr>
        <p:spPr>
          <a:xfrm>
            <a:off x="11075244" y="6398953"/>
            <a:ext cx="644611" cy="365125"/>
          </a:xfrm>
          <a:prstGeom prst="rect">
            <a:avLst/>
          </a:prstGeom>
        </p:spPr>
        <p:txBody>
          <a:bodyPr/>
          <a:lstStyle/>
          <a:p>
            <a:fld id="{2D651D86-383D-45DB-A701-76B5BFCFE28F}" type="slidenum">
              <a:rPr lang="en-GB" smtClean="0"/>
              <a:t>15</a:t>
            </a:fld>
            <a:endParaRPr lang="en-GB" dirty="0"/>
          </a:p>
        </p:txBody>
      </p:sp>
      <p:sp>
        <p:nvSpPr>
          <p:cNvPr id="13" name="TextBox 12"/>
          <p:cNvSpPr txBox="1"/>
          <p:nvPr/>
        </p:nvSpPr>
        <p:spPr>
          <a:xfrm>
            <a:off x="698632" y="404225"/>
            <a:ext cx="10698917" cy="707886"/>
          </a:xfrm>
          <a:prstGeom prst="rect">
            <a:avLst/>
          </a:prstGeom>
          <a:noFill/>
        </p:spPr>
        <p:txBody>
          <a:bodyPr wrap="square" rtlCol="0">
            <a:spAutoFit/>
          </a:bodyPr>
          <a:lstStyle/>
          <a:p>
            <a:r>
              <a:rPr lang="en-GB" sz="4000" b="1" dirty="0">
                <a:solidFill>
                  <a:srgbClr val="95519E"/>
                </a:solidFill>
                <a:latin typeface="League Spartan" panose="00000800000000000000" pitchFamily="50" charset="0"/>
              </a:rPr>
              <a:t>Sasha’s story</a:t>
            </a:r>
          </a:p>
        </p:txBody>
      </p:sp>
      <p:sp>
        <p:nvSpPr>
          <p:cNvPr id="5" name="TextBox 4"/>
          <p:cNvSpPr txBox="1"/>
          <p:nvPr/>
        </p:nvSpPr>
        <p:spPr>
          <a:xfrm>
            <a:off x="737597" y="1134352"/>
            <a:ext cx="10659952" cy="5262979"/>
          </a:xfrm>
          <a:prstGeom prst="rect">
            <a:avLst/>
          </a:prstGeom>
          <a:noFill/>
          <a:ln w="12700">
            <a:solidFill>
              <a:schemeClr val="bg1">
                <a:lumMod val="65000"/>
              </a:schemeClr>
            </a:solidFill>
          </a:ln>
        </p:spPr>
        <p:txBody>
          <a:bodyPr wrap="square" rtlCol="0">
            <a:spAutoFit/>
          </a:bodyPr>
          <a:lstStyle/>
          <a:p>
            <a:r>
              <a:rPr lang="en-GB" sz="2400" dirty="0">
                <a:latin typeface="Lato" panose="020B0604020202020204" charset="0"/>
                <a:ea typeface="Lato" panose="020B0604020202020204" charset="0"/>
                <a:cs typeface="Lato" panose="020B0604020202020204" charset="0"/>
              </a:rPr>
              <a:t>Dear Diary,</a:t>
            </a:r>
          </a:p>
          <a:p>
            <a:endParaRPr lang="en-GB" sz="2400" dirty="0">
              <a:latin typeface="Lato" panose="020B0604020202020204" charset="0"/>
              <a:ea typeface="Lato" panose="020B0604020202020204" charset="0"/>
              <a:cs typeface="Lato" panose="020B0604020202020204" charset="0"/>
            </a:endParaRPr>
          </a:p>
          <a:p>
            <a:r>
              <a:rPr lang="en-GB" sz="2400" dirty="0">
                <a:latin typeface="Lato" panose="020B0604020202020204" charset="0"/>
                <a:ea typeface="Lato" panose="020B0604020202020204" charset="0"/>
                <a:cs typeface="Lato" panose="020B0604020202020204" charset="0"/>
              </a:rPr>
              <a:t>I am so confused… my emotions feel all mixed up! </a:t>
            </a:r>
          </a:p>
          <a:p>
            <a:endParaRPr lang="en-GB" sz="2400" dirty="0">
              <a:latin typeface="Lato" panose="020B0604020202020204" charset="0"/>
              <a:ea typeface="Lato" panose="020B0604020202020204" charset="0"/>
              <a:cs typeface="Lato" panose="020B0604020202020204" charset="0"/>
            </a:endParaRPr>
          </a:p>
          <a:p>
            <a:r>
              <a:rPr lang="en-GB" sz="2400" dirty="0">
                <a:latin typeface="Lato" panose="020B0604020202020204" charset="0"/>
                <a:ea typeface="Lato" panose="020B0604020202020204" charset="0"/>
                <a:cs typeface="Lato" panose="020B0604020202020204" charset="0"/>
              </a:rPr>
              <a:t>One moment I feel happy and the next I feel worried and scared about everything. </a:t>
            </a:r>
          </a:p>
          <a:p>
            <a:endParaRPr lang="en-GB" sz="2400" dirty="0">
              <a:latin typeface="Lato" panose="020B0604020202020204" charset="0"/>
              <a:ea typeface="Lato" panose="020B0604020202020204" charset="0"/>
              <a:cs typeface="Lato" panose="020B0604020202020204" charset="0"/>
            </a:endParaRPr>
          </a:p>
          <a:p>
            <a:r>
              <a:rPr lang="en-GB" sz="2400" dirty="0">
                <a:latin typeface="Lato" panose="020B0604020202020204" charset="0"/>
                <a:ea typeface="Lato" panose="020B0604020202020204" charset="0"/>
                <a:cs typeface="Lato" panose="020B0604020202020204" charset="0"/>
              </a:rPr>
              <a:t>I </a:t>
            </a:r>
            <a:r>
              <a:rPr lang="en-US" sz="2400" dirty="0">
                <a:latin typeface="Lato" panose="020B0604020202020204" charset="0"/>
                <a:ea typeface="Lato" panose="020B0604020202020204" charset="0"/>
                <a:cs typeface="Lato" panose="020B0604020202020204" charset="0"/>
              </a:rPr>
              <a:t>can feel my body tense, my teeth chatter and I notice my fists clench. I feel shaky. </a:t>
            </a:r>
          </a:p>
          <a:p>
            <a:endParaRPr lang="en-US" sz="2400" dirty="0">
              <a:latin typeface="Lato" panose="020B0604020202020204" charset="0"/>
              <a:ea typeface="Lato" panose="020B0604020202020204" charset="0"/>
              <a:cs typeface="Lato" panose="020B0604020202020204" charset="0"/>
            </a:endParaRPr>
          </a:p>
          <a:p>
            <a:r>
              <a:rPr lang="en-US" sz="2400" dirty="0">
                <a:latin typeface="Lato" panose="020B0604020202020204" charset="0"/>
                <a:ea typeface="Lato" panose="020B0604020202020204" charset="0"/>
                <a:cs typeface="Lato" panose="020B0604020202020204" charset="0"/>
              </a:rPr>
              <a:t>I am concerned. </a:t>
            </a:r>
            <a:r>
              <a:rPr lang="en-GB" sz="2400" dirty="0">
                <a:latin typeface="Lato" panose="020B0604020202020204" charset="0"/>
                <a:ea typeface="Lato" panose="020B0604020202020204" charset="0"/>
                <a:cs typeface="Lato" panose="020B0604020202020204" charset="0"/>
              </a:rPr>
              <a:t>It’s been happening for a while now. It’s a really strange feeling. I am sure no-one feels like me. I don’t think I can explain it to anyone. </a:t>
            </a:r>
          </a:p>
          <a:p>
            <a:endParaRPr lang="en-GB" sz="2400" dirty="0">
              <a:latin typeface="Lato" panose="020B0604020202020204" charset="0"/>
              <a:ea typeface="Lato" panose="020B0604020202020204" charset="0"/>
              <a:cs typeface="Lato" panose="020B0604020202020204" charset="0"/>
            </a:endParaRPr>
          </a:p>
          <a:p>
            <a:r>
              <a:rPr lang="en-GB" sz="2400" dirty="0">
                <a:latin typeface="Lato" panose="020B0604020202020204" charset="0"/>
                <a:ea typeface="Lato" panose="020B0604020202020204" charset="0"/>
                <a:cs typeface="Lato" panose="020B0604020202020204" charset="0"/>
              </a:rPr>
              <a:t>What can I do?  Will anything help? </a:t>
            </a:r>
          </a:p>
        </p:txBody>
      </p:sp>
      <p:pic>
        <p:nvPicPr>
          <p:cNvPr id="5124" name="Picture 4" descr="Questions, Demand, Doubts, Psycholog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23548" y="404225"/>
            <a:ext cx="2159815" cy="2159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91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0" y="6464385"/>
            <a:ext cx="12192000" cy="365125"/>
          </a:xfrm>
        </p:spPr>
        <p:txBody>
          <a:bodyPr/>
          <a:lstStyle/>
          <a:p>
            <a:r>
              <a:rPr lang="en-GB" sz="1050" dirty="0"/>
              <a:t>© PSHE Association 2020</a:t>
            </a:r>
            <a:r>
              <a:rPr lang="en-GB" dirty="0"/>
              <a:t> </a:t>
            </a:r>
          </a:p>
        </p:txBody>
      </p:sp>
      <p:sp>
        <p:nvSpPr>
          <p:cNvPr id="2" name="Slide Number Placeholder 1"/>
          <p:cNvSpPr>
            <a:spLocks noGrp="1"/>
          </p:cNvSpPr>
          <p:nvPr>
            <p:ph type="sldNum" sz="quarter" idx="12"/>
          </p:nvPr>
        </p:nvSpPr>
        <p:spPr>
          <a:xfrm>
            <a:off x="11075244" y="6398953"/>
            <a:ext cx="644611" cy="365125"/>
          </a:xfrm>
          <a:prstGeom prst="rect">
            <a:avLst/>
          </a:prstGeom>
        </p:spPr>
        <p:txBody>
          <a:bodyPr/>
          <a:lstStyle/>
          <a:p>
            <a:fld id="{2D651D86-383D-45DB-A701-76B5BFCFE28F}" type="slidenum">
              <a:rPr lang="en-GB" smtClean="0"/>
              <a:t>16</a:t>
            </a:fld>
            <a:endParaRPr lang="en-GB" dirty="0"/>
          </a:p>
        </p:txBody>
      </p:sp>
      <p:sp>
        <p:nvSpPr>
          <p:cNvPr id="13" name="TextBox 12"/>
          <p:cNvSpPr txBox="1"/>
          <p:nvPr/>
        </p:nvSpPr>
        <p:spPr>
          <a:xfrm>
            <a:off x="813663" y="516406"/>
            <a:ext cx="112120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Who can help Sasha?</a:t>
            </a:r>
          </a:p>
        </p:txBody>
      </p:sp>
      <p:sp>
        <p:nvSpPr>
          <p:cNvPr id="11" name="TextBox 10"/>
          <p:cNvSpPr txBox="1"/>
          <p:nvPr/>
        </p:nvSpPr>
        <p:spPr>
          <a:xfrm>
            <a:off x="8901213" y="2101108"/>
            <a:ext cx="2818642" cy="461665"/>
          </a:xfrm>
          <a:prstGeom prst="rect">
            <a:avLst/>
          </a:prstGeom>
          <a:solidFill>
            <a:srgbClr val="FF0000">
              <a:alpha val="64000"/>
            </a:srgbClr>
          </a:solidFill>
        </p:spPr>
        <p:txBody>
          <a:bodyPr wrap="square" rtlCol="0">
            <a:spAutoFit/>
          </a:bodyPr>
          <a:lstStyle/>
          <a:p>
            <a:pPr algn="ctr"/>
            <a:r>
              <a:rPr lang="en-US" sz="2400" b="1" dirty="0">
                <a:latin typeface="Lato" panose="020B0604020202020204" charset="0"/>
                <a:ea typeface="Lato" panose="020B0604020202020204" charset="0"/>
                <a:cs typeface="Lato" panose="020B0604020202020204" charset="0"/>
              </a:rPr>
              <a:t>Parent</a:t>
            </a:r>
            <a:endParaRPr lang="en-US" sz="2400" b="1" dirty="0">
              <a:solidFill>
                <a:schemeClr val="bg1">
                  <a:lumMod val="50000"/>
                </a:schemeClr>
              </a:solidFill>
              <a:latin typeface="Lato" panose="020B0604020202020204" charset="0"/>
              <a:ea typeface="Lato" panose="020B0604020202020204" charset="0"/>
              <a:cs typeface="Lato" panose="020B0604020202020204" charset="0"/>
            </a:endParaRPr>
          </a:p>
        </p:txBody>
      </p:sp>
      <p:sp>
        <p:nvSpPr>
          <p:cNvPr id="15" name="TextBox 14"/>
          <p:cNvSpPr txBox="1"/>
          <p:nvPr/>
        </p:nvSpPr>
        <p:spPr>
          <a:xfrm>
            <a:off x="7617575" y="3741741"/>
            <a:ext cx="3454454" cy="461665"/>
          </a:xfrm>
          <a:prstGeom prst="rect">
            <a:avLst/>
          </a:prstGeom>
          <a:solidFill>
            <a:schemeClr val="tx1">
              <a:alpha val="64000"/>
            </a:schemeClr>
          </a:solidFill>
        </p:spPr>
        <p:txBody>
          <a:bodyPr wrap="square" rtlCol="0">
            <a:spAutoFit/>
          </a:bodyPr>
          <a:lstStyle/>
          <a:p>
            <a:pPr algn="ctr"/>
            <a:r>
              <a:rPr lang="en-US" sz="2400" b="1" dirty="0">
                <a:solidFill>
                  <a:schemeClr val="bg1"/>
                </a:solidFill>
                <a:latin typeface="Lato" panose="020B0604020202020204" charset="0"/>
                <a:ea typeface="Lato" panose="020B0604020202020204" charset="0"/>
                <a:cs typeface="Lato" panose="020B0604020202020204" charset="0"/>
              </a:rPr>
              <a:t>No-one</a:t>
            </a:r>
          </a:p>
        </p:txBody>
      </p:sp>
      <p:sp>
        <p:nvSpPr>
          <p:cNvPr id="18" name="TextBox 17"/>
          <p:cNvSpPr txBox="1"/>
          <p:nvPr/>
        </p:nvSpPr>
        <p:spPr>
          <a:xfrm>
            <a:off x="5756074" y="1557450"/>
            <a:ext cx="2894987" cy="461665"/>
          </a:xfrm>
          <a:prstGeom prst="rect">
            <a:avLst/>
          </a:prstGeom>
          <a:solidFill>
            <a:schemeClr val="accent1">
              <a:lumMod val="75000"/>
              <a:alpha val="64000"/>
            </a:schemeClr>
          </a:solidFill>
        </p:spPr>
        <p:txBody>
          <a:bodyPr wrap="square" rtlCol="0">
            <a:spAutoFit/>
          </a:bodyPr>
          <a:lstStyle/>
          <a:p>
            <a:pPr algn="ctr"/>
            <a:r>
              <a:rPr lang="en-US" sz="2400" b="1" dirty="0">
                <a:latin typeface="Lato" panose="020B0604020202020204" charset="0"/>
                <a:ea typeface="Lato" panose="020B0604020202020204" charset="0"/>
                <a:cs typeface="Lato" panose="020B0604020202020204" charset="0"/>
              </a:rPr>
              <a:t>Teacher</a:t>
            </a:r>
            <a:endParaRPr lang="en-US" sz="2400" b="1" dirty="0">
              <a:solidFill>
                <a:schemeClr val="bg1">
                  <a:lumMod val="50000"/>
                </a:schemeClr>
              </a:solidFill>
              <a:latin typeface="Lato" panose="020B0604020202020204" charset="0"/>
              <a:ea typeface="Lato" panose="020B0604020202020204" charset="0"/>
              <a:cs typeface="Lato" panose="020B0604020202020204" charset="0"/>
            </a:endParaRPr>
          </a:p>
        </p:txBody>
      </p:sp>
      <p:sp>
        <p:nvSpPr>
          <p:cNvPr id="19" name="TextBox 18"/>
          <p:cNvSpPr txBox="1"/>
          <p:nvPr/>
        </p:nvSpPr>
        <p:spPr>
          <a:xfrm>
            <a:off x="7892117" y="752279"/>
            <a:ext cx="3505432" cy="461665"/>
          </a:xfrm>
          <a:prstGeom prst="rect">
            <a:avLst/>
          </a:prstGeom>
          <a:solidFill>
            <a:srgbClr val="FF00FF">
              <a:alpha val="63922"/>
            </a:srgbClr>
          </a:solidFill>
        </p:spPr>
        <p:txBody>
          <a:bodyPr wrap="square" rtlCol="0">
            <a:spAutoFit/>
          </a:bodyPr>
          <a:lstStyle/>
          <a:p>
            <a:pPr algn="ctr"/>
            <a:r>
              <a:rPr lang="en-US" sz="2400" b="1" dirty="0">
                <a:latin typeface="Lato" panose="020B0604020202020204" charset="0"/>
                <a:ea typeface="Lato" panose="020B0604020202020204" charset="0"/>
                <a:cs typeface="Lato" panose="020B0604020202020204" charset="0"/>
              </a:rPr>
              <a:t>Friend</a:t>
            </a:r>
            <a:endParaRPr lang="en-US" sz="2400" b="1" dirty="0">
              <a:solidFill>
                <a:schemeClr val="bg1">
                  <a:lumMod val="50000"/>
                </a:schemeClr>
              </a:solidFill>
              <a:latin typeface="Lato" panose="020B0604020202020204" charset="0"/>
              <a:ea typeface="Lato" panose="020B0604020202020204" charset="0"/>
              <a:cs typeface="Lato" panose="020B0604020202020204" charset="0"/>
            </a:endParaRPr>
          </a:p>
        </p:txBody>
      </p:sp>
      <p:sp>
        <p:nvSpPr>
          <p:cNvPr id="20" name="TextBox 19"/>
          <p:cNvSpPr txBox="1"/>
          <p:nvPr/>
        </p:nvSpPr>
        <p:spPr>
          <a:xfrm>
            <a:off x="5769181" y="2886147"/>
            <a:ext cx="5763759" cy="461665"/>
          </a:xfrm>
          <a:prstGeom prst="rect">
            <a:avLst/>
          </a:prstGeom>
          <a:solidFill>
            <a:srgbClr val="00B050">
              <a:alpha val="64000"/>
            </a:srgbClr>
          </a:solidFill>
          <a:ln>
            <a:solidFill>
              <a:schemeClr val="accent6">
                <a:lumMod val="60000"/>
                <a:lumOff val="40000"/>
              </a:schemeClr>
            </a:solidFill>
          </a:ln>
        </p:spPr>
        <p:txBody>
          <a:bodyPr wrap="square" rtlCol="0">
            <a:spAutoFit/>
          </a:bodyPr>
          <a:lstStyle/>
          <a:p>
            <a:pPr algn="ctr"/>
            <a:r>
              <a:rPr lang="en-US" sz="2400" b="1" dirty="0" err="1">
                <a:latin typeface="Lato" panose="020B0604020202020204" charset="0"/>
                <a:ea typeface="Lato" panose="020B0604020202020204" charset="0"/>
                <a:cs typeface="Lato" panose="020B0604020202020204" charset="0"/>
              </a:rPr>
              <a:t>Childline</a:t>
            </a:r>
            <a:r>
              <a:rPr lang="en-US" sz="2400" b="1" dirty="0">
                <a:latin typeface="Lato" panose="020B0604020202020204" charset="0"/>
                <a:ea typeface="Lato" panose="020B0604020202020204" charset="0"/>
                <a:cs typeface="Lato" panose="020B0604020202020204" charset="0"/>
              </a:rPr>
              <a:t> website </a:t>
            </a:r>
            <a:r>
              <a:rPr lang="en-GB" sz="2400" u="sng" dirty="0">
                <a:solidFill>
                  <a:srgbClr val="0563C1"/>
                </a:solidFill>
                <a:latin typeface="Lato" panose="020B0604020202020204" charset="0"/>
                <a:ea typeface="Lato" panose="020B0604020202020204" charset="0"/>
                <a:cs typeface="Lato" panose="020B0604020202020204" charset="0"/>
                <a:hlinkClick r:id="rId3"/>
              </a:rPr>
              <a:t>www.childline.org.uk</a:t>
            </a:r>
            <a:endParaRPr lang="en-US" sz="2400" b="1" dirty="0">
              <a:solidFill>
                <a:schemeClr val="bg1">
                  <a:lumMod val="50000"/>
                </a:schemeClr>
              </a:solidFill>
              <a:latin typeface="Lato" panose="020B0604020202020204" charset="0"/>
              <a:ea typeface="Lato" panose="020B0604020202020204" charset="0"/>
              <a:cs typeface="Lato" panose="020B0604020202020204" charset="0"/>
            </a:endParaRPr>
          </a:p>
        </p:txBody>
      </p:sp>
      <p:sp>
        <p:nvSpPr>
          <p:cNvPr id="10" name="TextBox 9"/>
          <p:cNvSpPr txBox="1"/>
          <p:nvPr/>
        </p:nvSpPr>
        <p:spPr>
          <a:xfrm>
            <a:off x="5946247" y="4617499"/>
            <a:ext cx="5466369" cy="461665"/>
          </a:xfrm>
          <a:prstGeom prst="rect">
            <a:avLst/>
          </a:prstGeom>
          <a:solidFill>
            <a:schemeClr val="accent2">
              <a:lumMod val="75000"/>
              <a:alpha val="64000"/>
            </a:schemeClr>
          </a:solidFill>
          <a:ln>
            <a:solidFill>
              <a:schemeClr val="accent6">
                <a:lumMod val="60000"/>
                <a:lumOff val="40000"/>
              </a:schemeClr>
            </a:solidFill>
          </a:ln>
        </p:spPr>
        <p:txBody>
          <a:bodyPr wrap="square" rtlCol="0">
            <a:spAutoFit/>
          </a:bodyPr>
          <a:lstStyle/>
          <a:p>
            <a:pPr algn="ctr"/>
            <a:r>
              <a:rPr lang="en-US" sz="2400" b="1" dirty="0" err="1">
                <a:latin typeface="Lato" panose="020B0604020202020204" charset="0"/>
                <a:ea typeface="Lato" panose="020B0604020202020204" charset="0"/>
                <a:cs typeface="Lato" panose="020B0604020202020204" charset="0"/>
              </a:rPr>
              <a:t>Childine</a:t>
            </a:r>
            <a:r>
              <a:rPr lang="en-US" sz="2400" b="1" dirty="0">
                <a:latin typeface="Lato" panose="020B0604020202020204" charset="0"/>
                <a:ea typeface="Lato" panose="020B0604020202020204" charset="0"/>
                <a:cs typeface="Lato" panose="020B0604020202020204" charset="0"/>
              </a:rPr>
              <a:t> text / phone line </a:t>
            </a:r>
            <a:r>
              <a:rPr lang="en-US" sz="2400" dirty="0">
                <a:latin typeface="Calibri" panose="020F0502020204030204" pitchFamily="34" charset="0"/>
                <a:ea typeface="Calibri" panose="020F0502020204030204" pitchFamily="34" charset="0"/>
                <a:cs typeface="Times New Roman" panose="02020603050405020304" pitchFamily="18" charset="0"/>
              </a:rPr>
              <a:t>0800 1111</a:t>
            </a:r>
            <a:endParaRPr lang="en-US" sz="2400" b="1" dirty="0">
              <a:solidFill>
                <a:schemeClr val="bg1">
                  <a:lumMod val="50000"/>
                </a:schemeClr>
              </a:solidFill>
              <a:latin typeface="Lato" panose="020B0604020202020204" charset="0"/>
              <a:ea typeface="Lato" panose="020B0604020202020204" charset="0"/>
              <a:cs typeface="Lato" panose="020B0604020202020204" charset="0"/>
            </a:endParaRPr>
          </a:p>
        </p:txBody>
      </p:sp>
      <p:sp>
        <p:nvSpPr>
          <p:cNvPr id="12" name="TextBox 11"/>
          <p:cNvSpPr txBox="1"/>
          <p:nvPr/>
        </p:nvSpPr>
        <p:spPr>
          <a:xfrm>
            <a:off x="8014062" y="5636198"/>
            <a:ext cx="3398554" cy="461665"/>
          </a:xfrm>
          <a:prstGeom prst="rect">
            <a:avLst/>
          </a:prstGeom>
          <a:solidFill>
            <a:srgbClr val="FFC000">
              <a:alpha val="64000"/>
            </a:srgbClr>
          </a:solidFill>
          <a:ln>
            <a:solidFill>
              <a:schemeClr val="accent6">
                <a:lumMod val="60000"/>
                <a:lumOff val="40000"/>
              </a:schemeClr>
            </a:solidFill>
          </a:ln>
        </p:spPr>
        <p:txBody>
          <a:bodyPr wrap="square" rtlCol="0">
            <a:spAutoFit/>
          </a:bodyPr>
          <a:lstStyle/>
          <a:p>
            <a:pPr algn="ctr"/>
            <a:r>
              <a:rPr lang="en-US" sz="2400" b="1" dirty="0">
                <a:latin typeface="Lato" panose="020B0604020202020204" charset="0"/>
                <a:ea typeface="Lato" panose="020B0604020202020204" charset="0"/>
                <a:cs typeface="Lato" panose="020B0604020202020204" charset="0"/>
              </a:rPr>
              <a:t>Someone else</a:t>
            </a:r>
            <a:endParaRPr lang="en-US" sz="2400" b="1" dirty="0">
              <a:solidFill>
                <a:schemeClr val="bg1">
                  <a:lumMod val="50000"/>
                </a:schemeClr>
              </a:solidFill>
              <a:latin typeface="Lato" panose="020B0604020202020204" charset="0"/>
              <a:ea typeface="Lato" panose="020B0604020202020204" charset="0"/>
              <a:cs typeface="Lato" panose="020B0604020202020204" charset="0"/>
            </a:endParaRPr>
          </a:p>
        </p:txBody>
      </p:sp>
      <p:pic>
        <p:nvPicPr>
          <p:cNvPr id="3074" name="Picture 2" descr="Questions, Demand, Doubts, Psychology"/>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51991" y="1222133"/>
            <a:ext cx="3349207" cy="33492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176930" y="-110159"/>
            <a:ext cx="1085850" cy="1085850"/>
          </a:xfrm>
          <a:prstGeom prst="rect">
            <a:avLst/>
          </a:prstGeom>
        </p:spPr>
      </p:pic>
      <p:sp>
        <p:nvSpPr>
          <p:cNvPr id="3" name="TextBox 2"/>
          <p:cNvSpPr txBox="1"/>
          <p:nvPr/>
        </p:nvSpPr>
        <p:spPr>
          <a:xfrm>
            <a:off x="404403" y="4769690"/>
            <a:ext cx="5364778" cy="1569660"/>
          </a:xfrm>
          <a:prstGeom prst="rect">
            <a:avLst/>
          </a:prstGeom>
          <a:noFill/>
        </p:spPr>
        <p:txBody>
          <a:bodyPr wrap="square" rtlCol="0">
            <a:spAutoFit/>
          </a:bodyPr>
          <a:lstStyle/>
          <a:p>
            <a:r>
              <a:rPr lang="en-GB" sz="2400" dirty="0">
                <a:latin typeface="Lato" panose="020B0604020202020204" charset="0"/>
                <a:ea typeface="Lato" panose="020B0604020202020204" charset="0"/>
                <a:cs typeface="Lato" panose="020B0604020202020204" charset="0"/>
              </a:rPr>
              <a:t>If your emotions feel all mixed up or you often have feelings that make you feel bad, talk to a trusted adult — they can help you find the right support.</a:t>
            </a:r>
          </a:p>
        </p:txBody>
      </p:sp>
    </p:spTree>
    <p:extLst>
      <p:ext uri="{BB962C8B-B14F-4D97-AF65-F5344CB8AC3E}">
        <p14:creationId xmlns:p14="http://schemas.microsoft.com/office/powerpoint/2010/main" val="345501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3693" y="537904"/>
            <a:ext cx="1071418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95519E"/>
                </a:solidFill>
                <a:effectLst/>
                <a:uLnTx/>
                <a:uFillTx/>
                <a:latin typeface="League Spartan" panose="00000800000000000000" pitchFamily="50" charset="0"/>
                <a:ea typeface="+mn-ea"/>
                <a:cs typeface="+mn-cs"/>
              </a:rPr>
              <a:t>Mental health and keeping well: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rPr>
              <a:t>Where are you now?</a:t>
            </a:r>
          </a:p>
        </p:txBody>
      </p:sp>
      <p:sp>
        <p:nvSpPr>
          <p:cNvPr id="8" name="TextBox 7"/>
          <p:cNvSpPr txBox="1"/>
          <p:nvPr/>
        </p:nvSpPr>
        <p:spPr>
          <a:xfrm>
            <a:off x="620926" y="2008312"/>
            <a:ext cx="5423614" cy="4355038"/>
          </a:xfrm>
          <a:prstGeom prst="rect">
            <a:avLst/>
          </a:prstGeom>
          <a:noFill/>
        </p:spPr>
        <p:txBody>
          <a:bodyPr wrap="square" rtlCol="0">
            <a:spAutoFit/>
          </a:bodyPr>
          <a:lstStyle/>
          <a:p>
            <a:r>
              <a:rPr lang="en-US" sz="2800" dirty="0">
                <a:solidFill>
                  <a:prstClr val="black"/>
                </a:solidFill>
                <a:latin typeface="Lato" panose="020F0502020204030203" pitchFamily="34" charset="0"/>
                <a:ea typeface="Lato" panose="020F0502020204030203" pitchFamily="34" charset="0"/>
                <a:cs typeface="Lato" panose="020F0502020204030203" pitchFamily="34" charset="0"/>
              </a:rPr>
              <a:t>Go back to the draw and write activity from the start.  </a:t>
            </a:r>
          </a:p>
          <a:p>
            <a:endParaRPr lang="en-US" sz="1000" dirty="0">
              <a:solidFill>
                <a:prstClr val="black"/>
              </a:solidFill>
              <a:latin typeface="Lato" panose="020F0502020204030203" pitchFamily="34" charset="0"/>
              <a:ea typeface="Lato" panose="020F0502020204030203" pitchFamily="34" charset="0"/>
              <a:cs typeface="Lato" panose="020F0502020204030203" pitchFamily="34" charset="0"/>
            </a:endParaRPr>
          </a:p>
          <a:p>
            <a:r>
              <a:rPr lang="en-US" sz="2800" b="1" dirty="0">
                <a:solidFill>
                  <a:prstClr val="black"/>
                </a:solidFill>
                <a:latin typeface="Lato" panose="020F0502020204030203" pitchFamily="34" charset="0"/>
                <a:ea typeface="Lato" panose="020F0502020204030203" pitchFamily="34" charset="0"/>
                <a:cs typeface="Lato" panose="020F0502020204030203" pitchFamily="34" charset="0"/>
              </a:rPr>
              <a:t>What have you learned about how people can help look after their mental health?</a:t>
            </a:r>
          </a:p>
          <a:p>
            <a:endParaRPr lang="en-US" sz="1000" b="1" dirty="0">
              <a:solidFill>
                <a:prstClr val="black"/>
              </a:solidFill>
              <a:latin typeface="Lato" panose="020F0502020204030203" pitchFamily="34" charset="0"/>
              <a:ea typeface="Lato" panose="020F0502020204030203" pitchFamily="34" charset="0"/>
              <a:cs typeface="Lato" panose="020F0502020204030203" pitchFamily="34" charset="0"/>
            </a:endParaRPr>
          </a:p>
          <a:p>
            <a:pPr marL="457200" indent="-457200">
              <a:spcAft>
                <a:spcPts val="600"/>
              </a:spcAft>
              <a:buFont typeface="Arial" panose="020B0604020202020204" pitchFamily="34" charset="0"/>
              <a:buChar char="•"/>
            </a:pPr>
            <a:r>
              <a:rPr kumimoji="0" lang="en-US" sz="2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Is there anything you would like</a:t>
            </a:r>
            <a:r>
              <a:rPr kumimoji="0" lang="en-US" sz="2800" b="0" i="0" u="none" strike="noStrike" kern="1200" cap="none" spc="0" normalizeH="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 to change?</a:t>
            </a:r>
          </a:p>
          <a:p>
            <a:pPr marL="457200" indent="-457200">
              <a:spcAft>
                <a:spcPts val="600"/>
              </a:spcAft>
              <a:buFont typeface="Arial" panose="020B0604020202020204" pitchFamily="34" charset="0"/>
              <a:buChar char="•"/>
            </a:pPr>
            <a:r>
              <a:rPr lang="en-US" sz="2800" baseline="0" dirty="0">
                <a:solidFill>
                  <a:prstClr val="black"/>
                </a:solidFill>
                <a:latin typeface="Lato" panose="020F0502020204030203" pitchFamily="34" charset="0"/>
                <a:ea typeface="Lato" panose="020F0502020204030203" pitchFamily="34" charset="0"/>
                <a:cs typeface="Lato" panose="020F0502020204030203" pitchFamily="34" charset="0"/>
              </a:rPr>
              <a:t>Is there anything you would like to</a:t>
            </a:r>
            <a:r>
              <a:rPr lang="en-US" sz="2800" dirty="0">
                <a:solidFill>
                  <a:prstClr val="black"/>
                </a:solidFill>
                <a:latin typeface="Lato" panose="020F0502020204030203" pitchFamily="34" charset="0"/>
                <a:ea typeface="Lato" panose="020F0502020204030203" pitchFamily="34" charset="0"/>
                <a:cs typeface="Lato" panose="020F0502020204030203" pitchFamily="34" charset="0"/>
              </a:rPr>
              <a:t> add?</a:t>
            </a:r>
            <a:endParaRPr kumimoji="0" lang="en-US" sz="2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5" name="Footer Placeholder 4"/>
          <p:cNvSpPr>
            <a:spLocks noGrp="1"/>
          </p:cNvSpPr>
          <p:nvPr>
            <p:ph type="ftr" sz="quarter" idx="11"/>
          </p:nvPr>
        </p:nvSpPr>
        <p:spPr>
          <a:xfrm>
            <a:off x="0" y="6415306"/>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a:t>
            </a:r>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4098" name="Picture 2" descr="To Write, Girl, Child, Schoolbo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60125" y="2303453"/>
            <a:ext cx="5130678" cy="342045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6101" y="5981304"/>
            <a:ext cx="635184" cy="635184"/>
          </a:xfrm>
          <a:prstGeom prst="rect">
            <a:avLst/>
          </a:prstGeom>
        </p:spPr>
      </p:pic>
    </p:spTree>
    <p:extLst>
      <p:ext uri="{BB962C8B-B14F-4D97-AF65-F5344CB8AC3E}">
        <p14:creationId xmlns:p14="http://schemas.microsoft.com/office/powerpoint/2010/main" val="4055294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8909" y="687185"/>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More activities</a:t>
            </a:r>
          </a:p>
        </p:txBody>
      </p:sp>
      <p:sp>
        <p:nvSpPr>
          <p:cNvPr id="10" name="TextBox 9"/>
          <p:cNvSpPr txBox="1"/>
          <p:nvPr/>
        </p:nvSpPr>
        <p:spPr>
          <a:xfrm>
            <a:off x="6315829" y="1242870"/>
            <a:ext cx="5224351" cy="6832640"/>
          </a:xfrm>
          <a:prstGeom prst="rect">
            <a:avLst/>
          </a:prstGeom>
          <a:noFill/>
        </p:spPr>
        <p:txBody>
          <a:bodyPr wrap="square" rtlCol="0">
            <a:spAutoFit/>
          </a:bodyPr>
          <a:lstStyle/>
          <a:p>
            <a:r>
              <a:rPr lang="en-US" sz="2800" b="1" dirty="0">
                <a:latin typeface="League Spartan" panose="00000800000000000000" pitchFamily="50" charset="0"/>
              </a:rPr>
              <a:t>Top tips checklist</a:t>
            </a:r>
          </a:p>
          <a:p>
            <a:endParaRPr lang="en-US" sz="1000" b="1" dirty="0">
              <a:latin typeface="League Spartan" panose="00000800000000000000" pitchFamily="50" charset="0"/>
            </a:endParaRPr>
          </a:p>
          <a:p>
            <a:r>
              <a:rPr lang="en-US" sz="2800" dirty="0">
                <a:latin typeface="Lato" panose="020F0502020204030203" pitchFamily="34" charset="0"/>
                <a:ea typeface="Lato" panose="020F0502020204030203" pitchFamily="34" charset="0"/>
                <a:cs typeface="Lato" panose="020F0502020204030203" pitchFamily="34" charset="0"/>
              </a:rPr>
              <a:t>Create a top tips checklist to help people take care of their mental health.</a:t>
            </a:r>
          </a:p>
          <a:p>
            <a:endParaRPr lang="en-US" sz="2800" dirty="0">
              <a:latin typeface="Lato" panose="020F0502020204030203" pitchFamily="34" charset="0"/>
              <a:ea typeface="Lato" panose="020F0502020204030203" pitchFamily="34" charset="0"/>
              <a:cs typeface="Lato" panose="020F0502020204030203" pitchFamily="34" charset="0"/>
            </a:endParaRPr>
          </a:p>
          <a:p>
            <a:r>
              <a:rPr lang="en-US" sz="2800" dirty="0">
                <a:latin typeface="Lato" panose="020F0502020204030203" pitchFamily="34" charset="0"/>
                <a:ea typeface="Lato" panose="020F0502020204030203" pitchFamily="34" charset="0"/>
                <a:cs typeface="Lato" panose="020F0502020204030203" pitchFamily="34" charset="0"/>
              </a:rPr>
              <a:t>Who might be a good audience to write for? </a:t>
            </a:r>
          </a:p>
          <a:p>
            <a:r>
              <a:rPr lang="en-US" sz="2800" dirty="0">
                <a:latin typeface="Lato" panose="020F0502020204030203" pitchFamily="34" charset="0"/>
                <a:ea typeface="Lato" panose="020F0502020204030203" pitchFamily="34" charset="0"/>
                <a:cs typeface="Lato" panose="020F0502020204030203" pitchFamily="34" charset="0"/>
              </a:rPr>
              <a:t>(other pupils in school, parents/grandparents or teachers?) </a:t>
            </a:r>
          </a:p>
          <a:p>
            <a:endParaRPr lang="en-US" sz="2800" dirty="0"/>
          </a:p>
          <a:p>
            <a:endParaRPr lang="en-US" sz="2400" dirty="0">
              <a:solidFill>
                <a:schemeClr val="bg1">
                  <a:lumMod val="50000"/>
                </a:schemeClr>
              </a:solidFill>
            </a:endParaRPr>
          </a:p>
          <a:p>
            <a:endParaRPr lang="en-US" sz="2400" dirty="0">
              <a:solidFill>
                <a:schemeClr val="bg1">
                  <a:lumMod val="50000"/>
                </a:schemeClr>
              </a:solidFill>
            </a:endParaRPr>
          </a:p>
          <a:p>
            <a:endParaRPr lang="en-US" sz="2400" dirty="0">
              <a:solidFill>
                <a:schemeClr val="bg1">
                  <a:lumMod val="50000"/>
                </a:schemeClr>
              </a:solidFill>
            </a:endParaRPr>
          </a:p>
          <a:p>
            <a:endParaRPr lang="en-US" sz="2400" dirty="0">
              <a:solidFill>
                <a:schemeClr val="bg1">
                  <a:lumMod val="50000"/>
                </a:schemeClr>
              </a:solidFill>
            </a:endParaRPr>
          </a:p>
          <a:p>
            <a:endParaRPr lang="en-US" sz="2400" dirty="0">
              <a:solidFill>
                <a:schemeClr val="bg1">
                  <a:lumMod val="50000"/>
                </a:schemeClr>
              </a:solidFill>
            </a:endParaRPr>
          </a:p>
        </p:txBody>
      </p:sp>
      <p:sp>
        <p:nvSpPr>
          <p:cNvPr id="5" name="Footer Placeholder 4"/>
          <p:cNvSpPr>
            <a:spLocks noGrp="1"/>
          </p:cNvSpPr>
          <p:nvPr>
            <p:ph type="ftr" sz="quarter" idx="11"/>
          </p:nvPr>
        </p:nvSpPr>
        <p:spPr>
          <a:xfrm>
            <a:off x="0" y="6380093"/>
            <a:ext cx="12192000" cy="365125"/>
          </a:xfrm>
        </p:spPr>
        <p:txBody>
          <a:bodyPr/>
          <a:lstStyle/>
          <a:p>
            <a:r>
              <a:rPr lang="en-GB" sz="1050" dirty="0"/>
              <a:t>© PSHE Association 2020</a:t>
            </a:r>
            <a:r>
              <a:rPr lang="en-GB" dirty="0"/>
              <a:t>	 </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18</a:t>
            </a:fld>
            <a:endParaRPr lang="en-GB" dirty="0"/>
          </a:p>
        </p:txBody>
      </p:sp>
      <p:pic>
        <p:nvPicPr>
          <p:cNvPr id="8194" name="Picture 2" descr="Checklist, Collaboration, Character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19175" y="1709738"/>
            <a:ext cx="4527823" cy="37639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29672" y="202971"/>
            <a:ext cx="635184" cy="635184"/>
          </a:xfrm>
          <a:prstGeom prst="rect">
            <a:avLst/>
          </a:prstGeom>
        </p:spPr>
      </p:pic>
    </p:spTree>
    <p:extLst>
      <p:ext uri="{BB962C8B-B14F-4D97-AF65-F5344CB8AC3E}">
        <p14:creationId xmlns:p14="http://schemas.microsoft.com/office/powerpoint/2010/main" val="1130639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57364" y="3596633"/>
            <a:ext cx="10830578" cy="3724096"/>
          </a:xfrm>
          <a:prstGeom prst="rect">
            <a:avLst/>
          </a:prstGeom>
          <a:noFill/>
        </p:spPr>
        <p:txBody>
          <a:bodyPr wrap="square" rtlCol="0">
            <a:spAutoFit/>
          </a:bodyPr>
          <a:lstStyle/>
          <a:p>
            <a:pPr algn="ctr">
              <a:defRPr/>
            </a:pPr>
            <a:r>
              <a:rPr lang="en-GB" sz="4800" b="1" dirty="0">
                <a:latin typeface="League Spartan" panose="00000800000000000000" pitchFamily="50" charset="0"/>
              </a:rPr>
              <a:t>Y5-6 home learning:</a:t>
            </a:r>
          </a:p>
          <a:p>
            <a:pPr algn="ctr">
              <a:defRPr/>
            </a:pPr>
            <a:endParaRPr kumimoji="0" lang="en-GB" b="1" i="0" u="none" strike="noStrike" kern="1200" cap="none" spc="0" normalizeH="0" baseline="0" noProof="0" dirty="0">
              <a:ln>
                <a:noFill/>
              </a:ln>
              <a:solidFill>
                <a:srgbClr val="95519E"/>
              </a:solidFill>
              <a:effectLst/>
              <a:uLnTx/>
              <a:uFillTx/>
              <a:latin typeface="League Spartan" panose="00000800000000000000" pitchFamily="50"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95519E"/>
                </a:solidFill>
                <a:effectLst/>
                <a:uLnTx/>
                <a:uFillTx/>
                <a:latin typeface="League Spartan" panose="00000800000000000000" pitchFamily="50" charset="0"/>
              </a:rPr>
              <a:t>Mental health: keeping well and managing feelings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400" b="1" i="0" u="none" strike="noStrike" kern="1200" cap="none" spc="0" normalizeH="0" baseline="0" noProof="0" dirty="0">
              <a:ln>
                <a:noFill/>
              </a:ln>
              <a:effectLst/>
              <a:uLnTx/>
              <a:uFillTx/>
              <a:latin typeface="League Spartan" panose="00000800000000000000" pitchFamily="50"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effectLst/>
              <a:uLnTx/>
              <a:uFillTx/>
              <a:latin typeface="League Spartan" panose="00000800000000000000" pitchFamily="50"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2</a:t>
            </a:fld>
            <a:endParaRPr lang="en-GB" dirty="0"/>
          </a:p>
        </p:txBody>
      </p:sp>
      <p:sp>
        <p:nvSpPr>
          <p:cNvPr id="10" name="Footer Placeholder 3"/>
          <p:cNvSpPr>
            <a:spLocks noGrp="1"/>
          </p:cNvSpPr>
          <p:nvPr>
            <p:ph type="ftr" sz="quarter" idx="11"/>
          </p:nvPr>
        </p:nvSpPr>
        <p:spPr>
          <a:xfrm>
            <a:off x="-4412" y="6391510"/>
            <a:ext cx="12192000" cy="365125"/>
          </a:xfrm>
        </p:spPr>
        <p:txBody>
          <a:bodyPr/>
          <a:lstStyle/>
          <a:p>
            <a:r>
              <a:rPr lang="en-GB" sz="1050" dirty="0"/>
              <a:t>© PSHE Association 2020</a:t>
            </a:r>
            <a:r>
              <a:rPr lang="en-GB" dirty="0"/>
              <a:t>	 </a:t>
            </a:r>
          </a:p>
        </p:txBody>
      </p:sp>
      <p:pic>
        <p:nvPicPr>
          <p:cNvPr id="2052" name="Picture 4" descr="Watercolour, Watercolor, Paint, In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76306" y="358132"/>
            <a:ext cx="4848225" cy="3238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468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568862" y="2509418"/>
            <a:ext cx="9971318" cy="3895938"/>
          </a:xfrm>
          <a:prstGeom prst="rect">
            <a:avLst/>
          </a:prstGeom>
          <a:solidFill>
            <a:schemeClr val="bg1"/>
          </a:solidFill>
        </p:spPr>
        <p:txBody>
          <a:bodyPr wrap="square" rtlCol="0">
            <a:spAutoFit/>
          </a:bodyPr>
          <a:lstStyle/>
          <a:p>
            <a:pPr lvl="1"/>
            <a:r>
              <a:rPr lang="en-GB" sz="3200" b="1" dirty="0">
                <a:latin typeface="League Spartan" panose="00000800000000000000" pitchFamily="50" charset="0"/>
              </a:rPr>
              <a:t>We will be able to: </a:t>
            </a:r>
          </a:p>
          <a:p>
            <a:pPr lvl="1"/>
            <a:endParaRPr lang="en-GB" sz="1600" b="1" dirty="0">
              <a:latin typeface="League Spartan" panose="00000800000000000000" pitchFamily="50" charset="0"/>
            </a:endParaRPr>
          </a:p>
          <a:p>
            <a:pPr lvl="3"/>
            <a:endParaRPr lang="en-GB" sz="100" b="1" dirty="0">
              <a:latin typeface="Gill Sans MT" panose="020B0502020104020203" pitchFamily="34" charset="0"/>
            </a:endParaRPr>
          </a:p>
          <a:p>
            <a:pPr marL="914400" lvl="1" indent="-457200">
              <a:lnSpc>
                <a:spcPts val="3100"/>
              </a:lnSpc>
              <a:spcAft>
                <a:spcPts val="1800"/>
              </a:spcAft>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explain what is meant by the term ‘mental health’</a:t>
            </a:r>
          </a:p>
          <a:p>
            <a:pPr marL="914400" lvl="1" indent="-457200">
              <a:lnSpc>
                <a:spcPts val="3100"/>
              </a:lnSpc>
              <a:spcAft>
                <a:spcPts val="1800"/>
              </a:spcAft>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identify everyday behaviours that can help to support mental (and physical) health</a:t>
            </a:r>
          </a:p>
          <a:p>
            <a:pPr marL="914400" lvl="1" indent="-457200">
              <a:lnSpc>
                <a:spcPts val="3100"/>
              </a:lnSpc>
              <a:spcAft>
                <a:spcPts val="1800"/>
              </a:spcAft>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recognise that we can take care of our mental health (as well as our physical health)</a:t>
            </a:r>
          </a:p>
          <a:p>
            <a:pPr lvl="1">
              <a:buSzPct val="202000"/>
            </a:pPr>
            <a:endParaRPr lang="en-GB" sz="2400" dirty="0">
              <a:latin typeface="Lato" panose="020F0502020204030203" pitchFamily="34" charset="0"/>
              <a:ea typeface="Lato" panose="020F0502020204030203" pitchFamily="34" charset="0"/>
              <a:cs typeface="Lato" panose="020F0502020204030203" pitchFamily="34" charset="0"/>
            </a:endParaRPr>
          </a:p>
        </p:txBody>
      </p:sp>
      <p:sp>
        <p:nvSpPr>
          <p:cNvPr id="3" name="Footer Placeholder 2"/>
          <p:cNvSpPr>
            <a:spLocks noGrp="1"/>
          </p:cNvSpPr>
          <p:nvPr>
            <p:ph type="ftr" sz="quarter" idx="11"/>
          </p:nvPr>
        </p:nvSpPr>
        <p:spPr>
          <a:xfrm>
            <a:off x="0" y="6320257"/>
            <a:ext cx="12192000" cy="365125"/>
          </a:xfrm>
        </p:spPr>
        <p:txBody>
          <a:bodyPr/>
          <a:lstStyle/>
          <a:p>
            <a:r>
              <a:rPr lang="en-GB" sz="1050" dirty="0"/>
              <a:t>© PSHE Association 2020</a:t>
            </a:r>
            <a:r>
              <a:rPr lang="en-GB" dirty="0"/>
              <a:t>	 </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3</a:t>
            </a:fld>
            <a:endParaRPr lang="en-GB" dirty="0"/>
          </a:p>
        </p:txBody>
      </p:sp>
      <p:sp>
        <p:nvSpPr>
          <p:cNvPr id="10" name="TextBox 9"/>
          <p:cNvSpPr txBox="1"/>
          <p:nvPr/>
        </p:nvSpPr>
        <p:spPr>
          <a:xfrm>
            <a:off x="647029" y="879128"/>
            <a:ext cx="10893151" cy="1077218"/>
          </a:xfrm>
          <a:prstGeom prst="rect">
            <a:avLst/>
          </a:prstGeom>
          <a:solidFill>
            <a:schemeClr val="bg1"/>
          </a:solidFill>
        </p:spPr>
        <p:txBody>
          <a:bodyPr wrap="square" rtlCol="0">
            <a:spAutoFit/>
          </a:bodyPr>
          <a:lstStyle/>
          <a:p>
            <a:pPr lvl="3"/>
            <a:r>
              <a:rPr lang="en-GB" sz="3200" b="1" dirty="0">
                <a:latin typeface="League Spartan" panose="00000800000000000000" pitchFamily="50" charset="0"/>
              </a:rPr>
              <a:t>We are learning about mental health; what it means and how we can take care of it</a:t>
            </a:r>
            <a:endParaRPr lang="en-GB" sz="900" b="1" dirty="0">
              <a:latin typeface="Lato" panose="020F0502020204030203" pitchFamily="34" charset="0"/>
              <a:ea typeface="Lato" panose="020F0502020204030203" pitchFamily="34" charset="0"/>
              <a:cs typeface="Lato" panose="020F0502020204030203" pitchFamily="34" charset="0"/>
            </a:endParaRP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9623" y="879128"/>
            <a:ext cx="968621" cy="1076313"/>
          </a:xfrm>
          <a:prstGeom prst="rect">
            <a:avLst/>
          </a:prstGeom>
        </p:spPr>
      </p:pic>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l="10502" r="10174"/>
          <a:stretch/>
        </p:blipFill>
        <p:spPr>
          <a:xfrm>
            <a:off x="849623" y="2430502"/>
            <a:ext cx="877333" cy="1001704"/>
          </a:xfrm>
          <a:prstGeom prst="rect">
            <a:avLst/>
          </a:prstGeom>
        </p:spPr>
      </p:pic>
    </p:spTree>
    <p:extLst>
      <p:ext uri="{BB962C8B-B14F-4D97-AF65-F5344CB8AC3E}">
        <p14:creationId xmlns:p14="http://schemas.microsoft.com/office/powerpoint/2010/main" val="1559488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3693" y="537904"/>
            <a:ext cx="1071418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95519E"/>
                </a:solidFill>
                <a:effectLst/>
                <a:uLnTx/>
                <a:uFillTx/>
                <a:latin typeface="League Spartan" panose="00000800000000000000" pitchFamily="50" charset="0"/>
                <a:ea typeface="+mn-ea"/>
                <a:cs typeface="+mn-cs"/>
              </a:rPr>
              <a:t>Mental health and keeping</a:t>
            </a:r>
            <a:r>
              <a:rPr kumimoji="0" lang="en-GB" sz="4000" b="1" i="0" u="none" strike="noStrike" kern="1200" cap="none" spc="0" normalizeH="0" noProof="0" dirty="0">
                <a:ln>
                  <a:noFill/>
                </a:ln>
                <a:solidFill>
                  <a:srgbClr val="95519E"/>
                </a:solidFill>
                <a:effectLst/>
                <a:uLnTx/>
                <a:uFillTx/>
                <a:latin typeface="League Spartan" panose="00000800000000000000" pitchFamily="50" charset="0"/>
                <a:ea typeface="+mn-ea"/>
                <a:cs typeface="+mn-cs"/>
              </a:rPr>
              <a:t> well</a:t>
            </a:r>
            <a:r>
              <a:rPr kumimoji="0" lang="en-GB" sz="4000" b="1" i="0" u="none" strike="noStrike" kern="1200" cap="none" spc="0" normalizeH="0" baseline="0" noProof="0" dirty="0">
                <a:ln>
                  <a:noFill/>
                </a:ln>
                <a:solidFill>
                  <a:srgbClr val="95519E"/>
                </a:solidFill>
                <a:effectLst/>
                <a:uLnTx/>
                <a:uFillTx/>
                <a:latin typeface="League Spartan" panose="00000800000000000000" pitchFamily="50"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effectLst/>
                <a:uLnTx/>
                <a:uFillTx/>
                <a:latin typeface="Lato" panose="020F0502020204030203" pitchFamily="34" charset="0"/>
                <a:ea typeface="Lato" panose="020F0502020204030203" pitchFamily="34" charset="0"/>
                <a:cs typeface="Lato" panose="020F0502020204030203" pitchFamily="34" charset="0"/>
              </a:rPr>
              <a:t>What’s our starting point?</a:t>
            </a:r>
          </a:p>
        </p:txBody>
      </p:sp>
      <p:sp>
        <p:nvSpPr>
          <p:cNvPr id="8" name="TextBox 7"/>
          <p:cNvSpPr txBox="1"/>
          <p:nvPr/>
        </p:nvSpPr>
        <p:spPr>
          <a:xfrm>
            <a:off x="736903" y="2067188"/>
            <a:ext cx="5398654"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Imagine someone, about your age (or a bit older than you) who lives near you and goes to a school like yours. </a:t>
            </a:r>
          </a:p>
        </p:txBody>
      </p:sp>
      <p:sp>
        <p:nvSpPr>
          <p:cNvPr id="5" name="Footer Placeholder 4"/>
          <p:cNvSpPr>
            <a:spLocks noGrp="1"/>
          </p:cNvSpPr>
          <p:nvPr>
            <p:ph type="ftr" sz="quarter" idx="11"/>
          </p:nvPr>
        </p:nvSpPr>
        <p:spPr>
          <a:xfrm>
            <a:off x="0" y="6415306"/>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a:t>
            </a:r>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TextBox 8"/>
          <p:cNvSpPr txBox="1"/>
          <p:nvPr/>
        </p:nvSpPr>
        <p:spPr>
          <a:xfrm>
            <a:off x="1721347" y="4241247"/>
            <a:ext cx="4223054"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Lato" panose="020B0604020202020204" charset="0"/>
                <a:ea typeface="Lato" panose="020B0604020202020204" charset="0"/>
                <a:cs typeface="Lato" panose="020B0604020202020204" charset="0"/>
              </a:rPr>
              <a:t>Draw and write about</a:t>
            </a:r>
            <a:r>
              <a:rPr kumimoji="0" lang="en-US" sz="2800" b="1" i="0" u="none" strike="noStrike" kern="1200" cap="none" spc="0" normalizeH="0" noProof="0" dirty="0">
                <a:ln>
                  <a:noFill/>
                </a:ln>
                <a:solidFill>
                  <a:prstClr val="black"/>
                </a:solidFill>
                <a:effectLst/>
                <a:uLnTx/>
                <a:uFillTx/>
                <a:latin typeface="Lato" panose="020B0604020202020204" charset="0"/>
                <a:ea typeface="Lato" panose="020B0604020202020204" charset="0"/>
                <a:cs typeface="Lato" panose="020B0604020202020204" charset="0"/>
              </a:rPr>
              <a:t> </a:t>
            </a:r>
            <a:r>
              <a:rPr kumimoji="0" lang="en-US" sz="2800" b="1" i="0" u="none" strike="noStrike" kern="1200" cap="none" spc="0" normalizeH="0" baseline="0" noProof="0" dirty="0">
                <a:ln>
                  <a:noFill/>
                </a:ln>
                <a:solidFill>
                  <a:prstClr val="black"/>
                </a:solidFill>
                <a:effectLst/>
                <a:uLnTx/>
                <a:uFillTx/>
                <a:latin typeface="Lato" panose="020B0604020202020204" charset="0"/>
                <a:ea typeface="Lato" panose="020B0604020202020204" charset="0"/>
                <a:cs typeface="Lato" panose="020B0604020202020204" charset="0"/>
              </a:rPr>
              <a:t>the things they can do to help look after their mental health.</a:t>
            </a:r>
          </a:p>
        </p:txBody>
      </p:sp>
      <p:pic>
        <p:nvPicPr>
          <p:cNvPr id="4098" name="Picture 2" descr="To Write, Girl, Child, Schoolbo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70692" y="2279332"/>
            <a:ext cx="5281056" cy="352070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3018" y="4646336"/>
            <a:ext cx="635184" cy="635184"/>
          </a:xfrm>
          <a:prstGeom prst="rect">
            <a:avLst/>
          </a:prstGeom>
        </p:spPr>
      </p:pic>
    </p:spTree>
    <p:extLst>
      <p:ext uri="{BB962C8B-B14F-4D97-AF65-F5344CB8AC3E}">
        <p14:creationId xmlns:p14="http://schemas.microsoft.com/office/powerpoint/2010/main" val="2875847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0501" y="471758"/>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What is mental health?</a:t>
            </a:r>
          </a:p>
        </p:txBody>
      </p:sp>
      <p:sp>
        <p:nvSpPr>
          <p:cNvPr id="19" name="Footer Placeholder 18"/>
          <p:cNvSpPr>
            <a:spLocks noGrp="1"/>
          </p:cNvSpPr>
          <p:nvPr>
            <p:ph type="ftr" sz="quarter" idx="11"/>
          </p:nvPr>
        </p:nvSpPr>
        <p:spPr>
          <a:xfrm>
            <a:off x="0" y="6355382"/>
            <a:ext cx="12192000" cy="365125"/>
          </a:xfrm>
        </p:spPr>
        <p:txBody>
          <a:bodyPr/>
          <a:lstStyle/>
          <a:p>
            <a:r>
              <a:rPr lang="en-GB" sz="1050" dirty="0"/>
              <a:t>© PSHE Association 2020</a:t>
            </a:r>
            <a:r>
              <a:rPr lang="en-GB" dirty="0"/>
              <a:t>	 </a:t>
            </a:r>
          </a:p>
        </p:txBody>
      </p:sp>
      <p:sp>
        <p:nvSpPr>
          <p:cNvPr id="13" name="Slide Number Placeholder 12"/>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5</a:t>
            </a:fld>
            <a:endParaRPr lang="en-GB" dirty="0"/>
          </a:p>
        </p:txBody>
      </p:sp>
      <p:sp>
        <p:nvSpPr>
          <p:cNvPr id="2" name="TextBox 1"/>
          <p:cNvSpPr txBox="1"/>
          <p:nvPr/>
        </p:nvSpPr>
        <p:spPr>
          <a:xfrm>
            <a:off x="528988" y="1454248"/>
            <a:ext cx="6746628" cy="1200329"/>
          </a:xfrm>
          <a:prstGeom prst="rect">
            <a:avLst/>
          </a:prstGeom>
          <a:noFill/>
        </p:spPr>
        <p:txBody>
          <a:bodyPr wrap="square" rtlCol="0">
            <a:spAutoFit/>
          </a:bodyPr>
          <a:lstStyle/>
          <a:p>
            <a:r>
              <a:rPr lang="en-GB" sz="2400" dirty="0">
                <a:latin typeface="Lato" panose="020B0604020202020204" charset="0"/>
                <a:ea typeface="Lato" panose="020B0604020202020204" charset="0"/>
                <a:cs typeface="Lato" panose="020B0604020202020204" charset="0"/>
              </a:rPr>
              <a:t>Read the statements about mental health.</a:t>
            </a:r>
          </a:p>
          <a:p>
            <a:r>
              <a:rPr lang="en-GB" sz="2400" dirty="0">
                <a:latin typeface="Lato" panose="020B0604020202020204" charset="0"/>
                <a:ea typeface="Lato" panose="020B0604020202020204" charset="0"/>
                <a:cs typeface="Lato" panose="020B0604020202020204" charset="0"/>
              </a:rPr>
              <a:t>Which do you feel best explains mental health? Have you got a different idea?</a:t>
            </a:r>
          </a:p>
        </p:txBody>
      </p:sp>
      <p:sp>
        <p:nvSpPr>
          <p:cNvPr id="6" name="TextBox 5"/>
          <p:cNvSpPr txBox="1"/>
          <p:nvPr/>
        </p:nvSpPr>
        <p:spPr>
          <a:xfrm>
            <a:off x="505072" y="2950708"/>
            <a:ext cx="6540954" cy="3108543"/>
          </a:xfrm>
          <a:prstGeom prst="rect">
            <a:avLst/>
          </a:prstGeom>
          <a:noFill/>
        </p:spPr>
        <p:txBody>
          <a:bodyPr wrap="square" rtlCol="0">
            <a:spAutoFit/>
          </a:bodyPr>
          <a:lstStyle/>
          <a:p>
            <a:r>
              <a:rPr lang="en-GB" sz="2800" dirty="0">
                <a:latin typeface="Lato" panose="020B0604020202020204" charset="0"/>
                <a:ea typeface="Lato" panose="020B0604020202020204" charset="0"/>
                <a:cs typeface="Lato" panose="020B0604020202020204" charset="0"/>
              </a:rPr>
              <a:t>Our mental health is about our feelings and emotions. People’s mental health can feel better or worse at different times, just like physical health. It is as important to take care of our mental health (minds) as our physical health (bodies).</a:t>
            </a:r>
          </a:p>
        </p:txBody>
      </p:sp>
      <p:sp>
        <p:nvSpPr>
          <p:cNvPr id="9" name="Rectangle 8">
            <a:extLst>
              <a:ext uri="{FF2B5EF4-FFF2-40B4-BE49-F238E27FC236}">
                <a16:creationId xmlns:a16="http://schemas.microsoft.com/office/drawing/2014/main" id="{1A923293-B64C-480F-9481-8E3557998E11}"/>
              </a:ext>
            </a:extLst>
          </p:cNvPr>
          <p:cNvSpPr/>
          <p:nvPr/>
        </p:nvSpPr>
        <p:spPr>
          <a:xfrm>
            <a:off x="528988" y="3031031"/>
            <a:ext cx="6540953" cy="3050655"/>
          </a:xfrm>
          <a:prstGeom prst="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latin typeface="Lato" panose="020B0604020202020204" charset="0"/>
                <a:ea typeface="Lato" panose="020B0604020202020204" charset="0"/>
                <a:cs typeface="Lato" panose="020B0604020202020204" charset="0"/>
              </a:rPr>
              <a:t>Click on the box to reveal a possible answer</a:t>
            </a:r>
          </a:p>
          <a:p>
            <a:pPr algn="ctr"/>
            <a:endParaRPr lang="en-GB" dirty="0"/>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35813" y="-81823"/>
            <a:ext cx="1085850" cy="1085850"/>
          </a:xfrm>
          <a:prstGeom prst="rect">
            <a:avLst/>
          </a:prstGeom>
        </p:spPr>
      </p:pic>
      <p:sp>
        <p:nvSpPr>
          <p:cNvPr id="4" name="TextBox 3"/>
          <p:cNvSpPr txBox="1"/>
          <p:nvPr/>
        </p:nvSpPr>
        <p:spPr>
          <a:xfrm>
            <a:off x="7635834" y="825700"/>
            <a:ext cx="3904346" cy="656590"/>
          </a:xfrm>
          <a:prstGeom prst="rect">
            <a:avLst/>
          </a:prstGeom>
          <a:noFill/>
          <a:ln w="28575">
            <a:solidFill>
              <a:srgbClr val="95519E"/>
            </a:solidFill>
          </a:ln>
        </p:spPr>
        <p:txBody>
          <a:bodyPr wrap="square" rtlCol="0">
            <a:spAutoFit/>
          </a:bodyPr>
          <a:lstStyle/>
          <a:p>
            <a:pPr>
              <a:lnSpc>
                <a:spcPts val="2200"/>
              </a:lnSpc>
            </a:pPr>
            <a:r>
              <a:rPr lang="en-GB" sz="1600" dirty="0">
                <a:latin typeface="Lato Light" panose="020F0502020204030203" pitchFamily="34" charset="0"/>
                <a:ea typeface="Lato Light" panose="020F0502020204030203" pitchFamily="34" charset="0"/>
                <a:cs typeface="Lato Light" panose="020F0502020204030203" pitchFamily="34" charset="0"/>
              </a:rPr>
              <a:t>Mental health means being happy all the time. </a:t>
            </a:r>
          </a:p>
        </p:txBody>
      </p:sp>
      <p:sp>
        <p:nvSpPr>
          <p:cNvPr id="11" name="TextBox 10"/>
          <p:cNvSpPr txBox="1"/>
          <p:nvPr/>
        </p:nvSpPr>
        <p:spPr>
          <a:xfrm>
            <a:off x="7635834" y="1574833"/>
            <a:ext cx="3904346" cy="1220847"/>
          </a:xfrm>
          <a:prstGeom prst="rect">
            <a:avLst/>
          </a:prstGeom>
          <a:noFill/>
          <a:ln w="28575">
            <a:solidFill>
              <a:srgbClr val="95519E"/>
            </a:solidFill>
          </a:ln>
        </p:spPr>
        <p:txBody>
          <a:bodyPr wrap="square" rtlCol="0">
            <a:spAutoFit/>
          </a:bodyPr>
          <a:lstStyle/>
          <a:p>
            <a:pPr>
              <a:lnSpc>
                <a:spcPts val="2200"/>
              </a:lnSpc>
            </a:pPr>
            <a:r>
              <a:rPr lang="en-GB" sz="1600" dirty="0">
                <a:latin typeface="Lato Light" panose="020F0502020204030203" pitchFamily="34" charset="0"/>
                <a:ea typeface="Lato Light" panose="020F0502020204030203" pitchFamily="34" charset="0"/>
                <a:cs typeface="Lato Light" panose="020F0502020204030203" pitchFamily="34" charset="0"/>
              </a:rPr>
              <a:t>Mental health is about feelings and emotions; knowing how to take care of ourselves so that we can cope with things that happen to us. </a:t>
            </a:r>
          </a:p>
        </p:txBody>
      </p:sp>
      <p:sp>
        <p:nvSpPr>
          <p:cNvPr id="12" name="TextBox 11"/>
          <p:cNvSpPr txBox="1"/>
          <p:nvPr/>
        </p:nvSpPr>
        <p:spPr>
          <a:xfrm>
            <a:off x="7635834" y="2888223"/>
            <a:ext cx="3904346" cy="938719"/>
          </a:xfrm>
          <a:prstGeom prst="rect">
            <a:avLst/>
          </a:prstGeom>
          <a:noFill/>
          <a:ln w="28575">
            <a:solidFill>
              <a:srgbClr val="95519E"/>
            </a:solidFill>
          </a:ln>
        </p:spPr>
        <p:txBody>
          <a:bodyPr wrap="square" rtlCol="0">
            <a:spAutoFit/>
          </a:bodyPr>
          <a:lstStyle/>
          <a:p>
            <a:pPr>
              <a:lnSpc>
                <a:spcPts val="2200"/>
              </a:lnSpc>
            </a:pPr>
            <a:r>
              <a:rPr lang="en-GB" sz="1600" dirty="0">
                <a:latin typeface="Lato Light" panose="020F0502020204030203" pitchFamily="34" charset="0"/>
                <a:ea typeface="Lato Light" panose="020F0502020204030203" pitchFamily="34" charset="0"/>
                <a:cs typeface="Lato Light" panose="020F0502020204030203" pitchFamily="34" charset="0"/>
              </a:rPr>
              <a:t>Mental health means there is something wrong with a person and they might behave in a strange way.</a:t>
            </a:r>
          </a:p>
        </p:txBody>
      </p:sp>
      <p:sp>
        <p:nvSpPr>
          <p:cNvPr id="14" name="TextBox 13"/>
          <p:cNvSpPr txBox="1"/>
          <p:nvPr/>
        </p:nvSpPr>
        <p:spPr>
          <a:xfrm>
            <a:off x="7635834" y="3919485"/>
            <a:ext cx="3904346" cy="656590"/>
          </a:xfrm>
          <a:prstGeom prst="rect">
            <a:avLst/>
          </a:prstGeom>
          <a:noFill/>
          <a:ln w="28575">
            <a:solidFill>
              <a:srgbClr val="95519E"/>
            </a:solidFill>
          </a:ln>
        </p:spPr>
        <p:txBody>
          <a:bodyPr wrap="square" rtlCol="0">
            <a:spAutoFit/>
          </a:bodyPr>
          <a:lstStyle/>
          <a:p>
            <a:pPr>
              <a:lnSpc>
                <a:spcPts val="2200"/>
              </a:lnSpc>
            </a:pPr>
            <a:r>
              <a:rPr lang="en-GB" sz="1600" dirty="0">
                <a:latin typeface="Lato Light" panose="020F0502020204030203" pitchFamily="34" charset="0"/>
                <a:ea typeface="Lato Light" panose="020F0502020204030203" pitchFamily="34" charset="0"/>
                <a:cs typeface="Lato Light" panose="020F0502020204030203" pitchFamily="34" charset="0"/>
              </a:rPr>
              <a:t>Mental health means that you often feel worried, anxious or depressed.</a:t>
            </a:r>
          </a:p>
        </p:txBody>
      </p:sp>
      <p:sp>
        <p:nvSpPr>
          <p:cNvPr id="15" name="TextBox 14"/>
          <p:cNvSpPr txBox="1"/>
          <p:nvPr/>
        </p:nvSpPr>
        <p:spPr>
          <a:xfrm>
            <a:off x="7635834" y="4668619"/>
            <a:ext cx="3904346" cy="1220847"/>
          </a:xfrm>
          <a:prstGeom prst="rect">
            <a:avLst/>
          </a:prstGeom>
          <a:noFill/>
          <a:ln w="28575">
            <a:solidFill>
              <a:srgbClr val="95519E"/>
            </a:solidFill>
          </a:ln>
        </p:spPr>
        <p:txBody>
          <a:bodyPr wrap="square" rtlCol="0">
            <a:spAutoFit/>
          </a:bodyPr>
          <a:lstStyle/>
          <a:p>
            <a:pPr>
              <a:lnSpc>
                <a:spcPts val="2200"/>
              </a:lnSpc>
            </a:pPr>
            <a:r>
              <a:rPr lang="en-GB" sz="1600" dirty="0">
                <a:latin typeface="Lato Light" panose="020F0502020204030203" pitchFamily="34" charset="0"/>
                <a:ea typeface="Lato Light" panose="020F0502020204030203" pitchFamily="34" charset="0"/>
                <a:cs typeface="Lato Light" panose="020F0502020204030203" pitchFamily="34" charset="0"/>
              </a:rPr>
              <a:t>Mental health is a bit like a continuum – people can move along it and feel better or worse at different times, just like with  physical health. </a:t>
            </a:r>
          </a:p>
        </p:txBody>
      </p:sp>
    </p:spTree>
    <p:extLst>
      <p:ext uri="{BB962C8B-B14F-4D97-AF65-F5344CB8AC3E}">
        <p14:creationId xmlns:p14="http://schemas.microsoft.com/office/powerpoint/2010/main" val="247353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0" y="6481290"/>
            <a:ext cx="12192000" cy="365125"/>
          </a:xfrm>
        </p:spPr>
        <p:txBody>
          <a:bodyPr/>
          <a:lstStyle/>
          <a:p>
            <a:r>
              <a:rPr lang="en-GB" sz="1050" dirty="0"/>
              <a:t>© PSHE Association 2020   </a:t>
            </a:r>
          </a:p>
        </p:txBody>
      </p:sp>
      <p:sp>
        <p:nvSpPr>
          <p:cNvPr id="3" name="Slide Number Placeholder 2"/>
          <p:cNvSpPr>
            <a:spLocks noGrp="1"/>
          </p:cNvSpPr>
          <p:nvPr>
            <p:ph type="sldNum" sz="quarter" idx="12"/>
          </p:nvPr>
        </p:nvSpPr>
        <p:spPr/>
        <p:txBody>
          <a:bodyPr/>
          <a:lstStyle/>
          <a:p>
            <a:fld id="{2D651D86-383D-45DB-A701-76B5BFCFE28F}" type="slidenum">
              <a:rPr lang="en-GB" smtClean="0"/>
              <a:pPr/>
              <a:t>6</a:t>
            </a:fld>
            <a:endParaRPr lang="en-GB" dirty="0"/>
          </a:p>
        </p:txBody>
      </p:sp>
      <p:sp>
        <p:nvSpPr>
          <p:cNvPr id="4" name="TextBox 3"/>
          <p:cNvSpPr txBox="1"/>
          <p:nvPr/>
        </p:nvSpPr>
        <p:spPr>
          <a:xfrm>
            <a:off x="390501" y="471758"/>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Mental health definitions</a:t>
            </a:r>
          </a:p>
        </p:txBody>
      </p:sp>
      <p:sp>
        <p:nvSpPr>
          <p:cNvPr id="5" name="TextBox 4"/>
          <p:cNvSpPr txBox="1"/>
          <p:nvPr/>
        </p:nvSpPr>
        <p:spPr>
          <a:xfrm>
            <a:off x="673100" y="1334210"/>
            <a:ext cx="10609383" cy="954107"/>
          </a:xfrm>
          <a:prstGeom prst="rect">
            <a:avLst/>
          </a:prstGeom>
          <a:noFill/>
        </p:spPr>
        <p:txBody>
          <a:bodyPr wrap="square" rtlCol="0">
            <a:spAutoFit/>
          </a:bodyPr>
          <a:lstStyle/>
          <a:p>
            <a:r>
              <a:rPr lang="en-GB" sz="2800" dirty="0">
                <a:latin typeface="Lato" panose="020B0604020202020204" charset="0"/>
                <a:ea typeface="Lato" panose="020B0604020202020204" charset="0"/>
                <a:cs typeface="Lato" panose="020B0604020202020204" charset="0"/>
              </a:rPr>
              <a:t>There are different definitions of mental health but most agree that it is about our thoughts and feelings, and how we behave.</a:t>
            </a:r>
          </a:p>
        </p:txBody>
      </p:sp>
      <p:sp>
        <p:nvSpPr>
          <p:cNvPr id="7" name="Rectangle 6"/>
          <p:cNvSpPr/>
          <p:nvPr/>
        </p:nvSpPr>
        <p:spPr>
          <a:xfrm>
            <a:off x="673100" y="2611738"/>
            <a:ext cx="10744200" cy="2431435"/>
          </a:xfrm>
          <a:prstGeom prst="rect">
            <a:avLst/>
          </a:prstGeom>
        </p:spPr>
        <p:txBody>
          <a:bodyPr wrap="square">
            <a:spAutoFit/>
          </a:bodyPr>
          <a:lstStyle/>
          <a:p>
            <a:r>
              <a:rPr lang="en-US" sz="2800" b="1" dirty="0">
                <a:latin typeface="Lato" panose="020B0604020202020204" charset="0"/>
                <a:ea typeface="Lato" panose="020B0604020202020204" charset="0"/>
                <a:cs typeface="Lato" panose="020B0604020202020204" charset="0"/>
              </a:rPr>
              <a:t>The World Health Organisation </a:t>
            </a:r>
            <a:r>
              <a:rPr lang="en-US" sz="2800" dirty="0">
                <a:latin typeface="Lato" panose="020B0604020202020204" charset="0"/>
                <a:ea typeface="Lato" panose="020B0604020202020204" charset="0"/>
                <a:cs typeface="Lato" panose="020B0604020202020204" charset="0"/>
              </a:rPr>
              <a:t>describes mental health as:</a:t>
            </a:r>
          </a:p>
          <a:p>
            <a:endParaRPr lang="en-US" sz="800" dirty="0">
              <a:latin typeface="Lato" panose="020B0604020202020204" charset="0"/>
              <a:ea typeface="Lato" panose="020B0604020202020204" charset="0"/>
              <a:cs typeface="Lato" panose="020B0604020202020204" charset="0"/>
            </a:endParaRPr>
          </a:p>
          <a:p>
            <a:r>
              <a:rPr lang="en-US" sz="2800" i="1" dirty="0">
                <a:latin typeface="Lato Light" panose="020F0502020204030203" pitchFamily="34" charset="0"/>
                <a:ea typeface="Lato Light" panose="020F0502020204030203" pitchFamily="34" charset="0"/>
                <a:cs typeface="Lato Light" panose="020F0502020204030203" pitchFamily="34" charset="0"/>
              </a:rPr>
              <a:t>‘A state of wellbeing in which every individual realises his or her own potential, can cope with the normal stresses of life, can work productively and fruitfully, and is able to make a contribution to her or his community.’</a:t>
            </a:r>
          </a:p>
        </p:txBody>
      </p:sp>
      <p:sp>
        <p:nvSpPr>
          <p:cNvPr id="8" name="Rectangle 7"/>
          <p:cNvSpPr/>
          <p:nvPr/>
        </p:nvSpPr>
        <p:spPr>
          <a:xfrm>
            <a:off x="673100" y="5203762"/>
            <a:ext cx="9398000" cy="1138773"/>
          </a:xfrm>
          <a:prstGeom prst="rect">
            <a:avLst/>
          </a:prstGeom>
        </p:spPr>
        <p:txBody>
          <a:bodyPr wrap="square">
            <a:spAutoFit/>
          </a:bodyPr>
          <a:lstStyle/>
          <a:p>
            <a:r>
              <a:rPr lang="en-US" sz="2800" b="1" dirty="0">
                <a:latin typeface="Lato" panose="020B0604020202020204" charset="0"/>
                <a:ea typeface="Lato" panose="020B0604020202020204" charset="0"/>
                <a:cs typeface="Lato" panose="020B0604020202020204" charset="0"/>
              </a:rPr>
              <a:t>NHS England </a:t>
            </a:r>
            <a:r>
              <a:rPr lang="en-US" sz="2800" dirty="0">
                <a:latin typeface="Lato" panose="020B0604020202020204" charset="0"/>
                <a:ea typeface="Lato" panose="020B0604020202020204" charset="0"/>
                <a:cs typeface="Lato" panose="020B0604020202020204" charset="0"/>
              </a:rPr>
              <a:t>describes mental health as:</a:t>
            </a:r>
          </a:p>
          <a:p>
            <a:endParaRPr lang="en-US" sz="1100" dirty="0">
              <a:latin typeface="Lato" panose="020B0604020202020204" charset="0"/>
              <a:ea typeface="Lato" panose="020B0604020202020204" charset="0"/>
              <a:cs typeface="Lato" panose="020B0604020202020204" charset="0"/>
            </a:endParaRPr>
          </a:p>
          <a:p>
            <a:r>
              <a:rPr lang="en-US" sz="2800" i="1" dirty="0">
                <a:latin typeface="Lato Light" panose="020F0502020204030203" pitchFamily="34" charset="0"/>
                <a:ea typeface="Lato Light" panose="020F0502020204030203" pitchFamily="34" charset="0"/>
                <a:cs typeface="Lato Light" panose="020F0502020204030203" pitchFamily="34" charset="0"/>
              </a:rPr>
              <a:t>‘How we think, feel and behave’.</a:t>
            </a:r>
          </a:p>
        </p:txBody>
      </p:sp>
    </p:spTree>
    <p:extLst>
      <p:ext uri="{BB962C8B-B14F-4D97-AF65-F5344CB8AC3E}">
        <p14:creationId xmlns:p14="http://schemas.microsoft.com/office/powerpoint/2010/main" val="629837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0644" y="448813"/>
            <a:ext cx="10583574"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Thinking about mental health</a:t>
            </a:r>
          </a:p>
        </p:txBody>
      </p:sp>
      <p:sp>
        <p:nvSpPr>
          <p:cNvPr id="19" name="Footer Placeholder 18"/>
          <p:cNvSpPr>
            <a:spLocks noGrp="1"/>
          </p:cNvSpPr>
          <p:nvPr>
            <p:ph type="ftr" sz="quarter" idx="11"/>
          </p:nvPr>
        </p:nvSpPr>
        <p:spPr>
          <a:xfrm>
            <a:off x="0" y="6355382"/>
            <a:ext cx="12192000" cy="365125"/>
          </a:xfrm>
        </p:spPr>
        <p:txBody>
          <a:bodyPr/>
          <a:lstStyle/>
          <a:p>
            <a:r>
              <a:rPr lang="en-GB" sz="1050" dirty="0"/>
              <a:t>© PSHE Association 2020 </a:t>
            </a:r>
            <a:r>
              <a:rPr lang="en-GB" dirty="0"/>
              <a:t>	 </a:t>
            </a:r>
          </a:p>
        </p:txBody>
      </p:sp>
      <p:sp>
        <p:nvSpPr>
          <p:cNvPr id="13" name="Slide Number Placeholder 12"/>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7</a:t>
            </a:fld>
            <a:endParaRPr lang="en-GB" dirty="0"/>
          </a:p>
        </p:txBody>
      </p:sp>
      <p:sp>
        <p:nvSpPr>
          <p:cNvPr id="2" name="TextBox 1"/>
          <p:cNvSpPr txBox="1"/>
          <p:nvPr/>
        </p:nvSpPr>
        <p:spPr>
          <a:xfrm>
            <a:off x="860016" y="1398753"/>
            <a:ext cx="8039123" cy="4893647"/>
          </a:xfrm>
          <a:prstGeom prst="rect">
            <a:avLst/>
          </a:prstGeom>
          <a:noFill/>
        </p:spPr>
        <p:txBody>
          <a:bodyPr wrap="square" rtlCol="0">
            <a:spAutoFit/>
          </a:bodyPr>
          <a:lstStyle/>
          <a:p>
            <a:r>
              <a:rPr lang="en-GB" sz="2800" dirty="0">
                <a:latin typeface="Lato" panose="020B0604020202020204" charset="0"/>
                <a:ea typeface="Lato" panose="020B0604020202020204" charset="0"/>
                <a:cs typeface="Lato" panose="020B0604020202020204" charset="0"/>
              </a:rPr>
              <a:t>Mental health can be thought of as a scale that can move up or down, a bit like a thermometer.</a:t>
            </a:r>
          </a:p>
          <a:p>
            <a:endParaRPr lang="en-GB" dirty="0">
              <a:latin typeface="Lato" panose="020B0604020202020204" charset="0"/>
              <a:ea typeface="Lato" panose="020B0604020202020204" charset="0"/>
              <a:cs typeface="Lato" panose="020B0604020202020204" charset="0"/>
            </a:endParaRPr>
          </a:p>
          <a:p>
            <a:r>
              <a:rPr lang="en-GB" sz="2800" dirty="0">
                <a:latin typeface="Lato" panose="020B0604020202020204" charset="0"/>
                <a:ea typeface="Lato" panose="020B0604020202020204" charset="0"/>
                <a:cs typeface="Lato" panose="020B0604020202020204" charset="0"/>
              </a:rPr>
              <a:t>We can move along the scale at any time, between being healthy or unwell.</a:t>
            </a:r>
          </a:p>
          <a:p>
            <a:endParaRPr lang="en-GB" dirty="0">
              <a:latin typeface="Lato" panose="020B0604020202020204" charset="0"/>
              <a:ea typeface="Lato" panose="020B0604020202020204" charset="0"/>
              <a:cs typeface="Lato" panose="020B0604020202020204" charset="0"/>
            </a:endParaRPr>
          </a:p>
          <a:p>
            <a:r>
              <a:rPr lang="en-GB" sz="2800" dirty="0">
                <a:latin typeface="Lato" panose="020B0604020202020204" charset="0"/>
                <a:ea typeface="Lato" panose="020B0604020202020204" charset="0"/>
                <a:cs typeface="Lato" panose="020B0604020202020204" charset="0"/>
              </a:rPr>
              <a:t>There are things we can do to help us stay healthy. </a:t>
            </a:r>
          </a:p>
          <a:p>
            <a:endParaRPr lang="en-GB" dirty="0">
              <a:latin typeface="Lato" panose="020B0604020202020204" charset="0"/>
              <a:ea typeface="Lato" panose="020B0604020202020204" charset="0"/>
              <a:cs typeface="Lato" panose="020B0604020202020204" charset="0"/>
            </a:endParaRPr>
          </a:p>
          <a:p>
            <a:r>
              <a:rPr lang="en-GB" sz="2800" dirty="0">
                <a:latin typeface="Lato" panose="020B0604020202020204" charset="0"/>
                <a:ea typeface="Lato" panose="020B0604020202020204" charset="0"/>
                <a:cs typeface="Lato" panose="020B0604020202020204" charset="0"/>
              </a:rPr>
              <a:t>There are things that can be put in place if someone is not feeling so good, is struggling or unwell.</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392840" y="380652"/>
            <a:ext cx="1975945" cy="6157292"/>
          </a:xfrm>
          <a:prstGeom prst="rect">
            <a:avLst/>
          </a:prstGeom>
        </p:spPr>
      </p:pic>
    </p:spTree>
    <p:extLst>
      <p:ext uri="{BB962C8B-B14F-4D97-AF65-F5344CB8AC3E}">
        <p14:creationId xmlns:p14="http://schemas.microsoft.com/office/powerpoint/2010/main" val="864272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5491" y="375215"/>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Activities for health</a:t>
            </a:r>
          </a:p>
        </p:txBody>
      </p:sp>
      <p:sp>
        <p:nvSpPr>
          <p:cNvPr id="8" name="TextBox 7"/>
          <p:cNvSpPr txBox="1"/>
          <p:nvPr/>
        </p:nvSpPr>
        <p:spPr>
          <a:xfrm>
            <a:off x="5232400" y="1398416"/>
            <a:ext cx="6197600" cy="3970318"/>
          </a:xfrm>
          <a:prstGeom prst="rect">
            <a:avLst/>
          </a:prstGeom>
          <a:noFill/>
        </p:spPr>
        <p:txBody>
          <a:bodyPr wrap="square" rtlCol="0">
            <a:spAutoFit/>
          </a:bodyPr>
          <a:lstStyle/>
          <a:p>
            <a:r>
              <a:rPr lang="en-US" sz="2800" b="1" dirty="0">
                <a:latin typeface="Lato" panose="020F0502020204030203" pitchFamily="34" charset="0"/>
                <a:ea typeface="Lato" panose="020F0502020204030203" pitchFamily="34" charset="0"/>
                <a:cs typeface="Lato" panose="020F0502020204030203" pitchFamily="34" charset="0"/>
              </a:rPr>
              <a:t>Organise the activities into 3 lists:</a:t>
            </a:r>
          </a:p>
          <a:p>
            <a:endParaRPr lang="en-US" sz="2800" dirty="0">
              <a:latin typeface="Lato" panose="020F0502020204030203" pitchFamily="34" charset="0"/>
              <a:ea typeface="Lato" panose="020F0502020204030203" pitchFamily="34" charset="0"/>
              <a:cs typeface="Lato" panose="020F0502020204030203" pitchFamily="34" charset="0"/>
            </a:endParaRPr>
          </a:p>
          <a:p>
            <a:pPr marL="514350" indent="-514350">
              <a:buFont typeface="+mj-lt"/>
              <a:buAutoNum type="arabicPeriod"/>
            </a:pPr>
            <a:r>
              <a:rPr lang="en-US" sz="2800" dirty="0">
                <a:latin typeface="Lato" panose="020F0502020204030203" pitchFamily="34" charset="0"/>
                <a:ea typeface="Lato" panose="020F0502020204030203" pitchFamily="34" charset="0"/>
                <a:cs typeface="Lato" panose="020F0502020204030203" pitchFamily="34" charset="0"/>
              </a:rPr>
              <a:t>Things that support mental health</a:t>
            </a:r>
          </a:p>
          <a:p>
            <a:pPr marL="514350" indent="-514350">
              <a:buFont typeface="+mj-lt"/>
              <a:buAutoNum type="arabicPeriod"/>
            </a:pPr>
            <a:endParaRPr lang="en-US" sz="2800" dirty="0">
              <a:latin typeface="Lato" panose="020F0502020204030203" pitchFamily="34" charset="0"/>
              <a:ea typeface="Lato" panose="020F0502020204030203" pitchFamily="34" charset="0"/>
              <a:cs typeface="Lato" panose="020F0502020204030203" pitchFamily="34" charset="0"/>
            </a:endParaRPr>
          </a:p>
          <a:p>
            <a:pPr marL="514350" indent="-514350">
              <a:buFont typeface="+mj-lt"/>
              <a:buAutoNum type="arabicPeriod"/>
            </a:pPr>
            <a:r>
              <a:rPr lang="en-US" sz="2800" dirty="0">
                <a:latin typeface="Lato" panose="020F0502020204030203" pitchFamily="34" charset="0"/>
                <a:ea typeface="Lato" panose="020F0502020204030203" pitchFamily="34" charset="0"/>
                <a:cs typeface="Lato" panose="020F0502020204030203" pitchFamily="34" charset="0"/>
              </a:rPr>
              <a:t>Things that support physical health </a:t>
            </a:r>
          </a:p>
          <a:p>
            <a:pPr marL="514350" indent="-514350">
              <a:buFont typeface="+mj-lt"/>
              <a:buAutoNum type="arabicPeriod"/>
            </a:pPr>
            <a:endParaRPr lang="en-US" sz="2800" dirty="0">
              <a:latin typeface="Lato" panose="020F0502020204030203" pitchFamily="34" charset="0"/>
              <a:ea typeface="Lato" panose="020F0502020204030203" pitchFamily="34" charset="0"/>
              <a:cs typeface="Lato" panose="020F0502020204030203" pitchFamily="34" charset="0"/>
            </a:endParaRPr>
          </a:p>
          <a:p>
            <a:pPr marL="514350" indent="-514350">
              <a:buFont typeface="+mj-lt"/>
              <a:buAutoNum type="arabicPeriod"/>
            </a:pPr>
            <a:r>
              <a:rPr lang="en-US" sz="2800" dirty="0">
                <a:latin typeface="Lato" panose="020F0502020204030203" pitchFamily="34" charset="0"/>
                <a:ea typeface="Lato" panose="020F0502020204030203" pitchFamily="34" charset="0"/>
                <a:cs typeface="Lato" panose="020F0502020204030203" pitchFamily="34" charset="0"/>
              </a:rPr>
              <a:t>Things that support both mental and physical health </a:t>
            </a:r>
          </a:p>
          <a:p>
            <a:endParaRPr lang="en-US" sz="2800" dirty="0">
              <a:latin typeface="Lato" panose="020F0502020204030203" pitchFamily="34" charset="0"/>
              <a:ea typeface="Lato" panose="020F0502020204030203" pitchFamily="34" charset="0"/>
              <a:cs typeface="Lato" panose="020F0502020204030203" pitchFamily="34" charset="0"/>
            </a:endParaRPr>
          </a:p>
        </p:txBody>
      </p:sp>
      <p:sp>
        <p:nvSpPr>
          <p:cNvPr id="5" name="Footer Placeholder 4"/>
          <p:cNvSpPr>
            <a:spLocks noGrp="1"/>
          </p:cNvSpPr>
          <p:nvPr>
            <p:ph type="ftr" sz="quarter" idx="11"/>
          </p:nvPr>
        </p:nvSpPr>
        <p:spPr>
          <a:xfrm>
            <a:off x="0" y="6416534"/>
            <a:ext cx="12192000" cy="365125"/>
          </a:xfrm>
        </p:spPr>
        <p:txBody>
          <a:bodyPr/>
          <a:lstStyle/>
          <a:p>
            <a:r>
              <a:rPr lang="en-GB" sz="1050" dirty="0"/>
              <a:t>© PSHE Association 2020</a:t>
            </a:r>
            <a:r>
              <a:rPr lang="en-GB" dirty="0"/>
              <a:t>	 </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8</a:t>
            </a:fld>
            <a:endParaRPr lang="en-GB" dirty="0"/>
          </a:p>
        </p:txBody>
      </p:sp>
      <p:pic>
        <p:nvPicPr>
          <p:cNvPr id="2056" name="Picture 8" descr="Watercolour, Watercolor, Art, Painting, Ink, Stai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83291" y="1512139"/>
            <a:ext cx="4119595" cy="23963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83291" y="4165558"/>
            <a:ext cx="4254222" cy="2185214"/>
          </a:xfrm>
          <a:prstGeom prst="rect">
            <a:avLst/>
          </a:prstGeom>
          <a:noFill/>
        </p:spPr>
        <p:txBody>
          <a:bodyPr wrap="square" rtlCol="0">
            <a:spAutoFit/>
          </a:bodyPr>
          <a:lstStyle/>
          <a:p>
            <a:pPr lvl="0"/>
            <a:r>
              <a:rPr lang="en-US" sz="2800" dirty="0">
                <a:solidFill>
                  <a:prstClr val="black"/>
                </a:solidFill>
                <a:latin typeface="Lato" panose="020F0502020204030203" pitchFamily="34" charset="0"/>
                <a:ea typeface="Lato" panose="020F0502020204030203" pitchFamily="34" charset="0"/>
                <a:cs typeface="Lato" panose="020F0502020204030203" pitchFamily="34" charset="0"/>
              </a:rPr>
              <a:t>Read the </a:t>
            </a:r>
            <a:r>
              <a:rPr lang="en-US" sz="2800" b="1" dirty="0">
                <a:solidFill>
                  <a:prstClr val="black"/>
                </a:solidFill>
                <a:latin typeface="Lato" panose="020F0502020204030203" pitchFamily="34" charset="0"/>
                <a:ea typeface="Lato" panose="020F0502020204030203" pitchFamily="34" charset="0"/>
                <a:cs typeface="Lato" panose="020F0502020204030203" pitchFamily="34" charset="0"/>
              </a:rPr>
              <a:t>Activities for health</a:t>
            </a:r>
            <a:r>
              <a:rPr lang="en-US" sz="2800" dirty="0">
                <a:solidFill>
                  <a:prstClr val="black"/>
                </a:solidFill>
                <a:latin typeface="Lato" panose="020F0502020204030203" pitchFamily="34" charset="0"/>
                <a:ea typeface="Lato" panose="020F0502020204030203" pitchFamily="34" charset="0"/>
                <a:cs typeface="Lato" panose="020F0502020204030203" pitchFamily="34" charset="0"/>
              </a:rPr>
              <a:t> cards in your worksheet pack (</a:t>
            </a:r>
            <a:r>
              <a:rPr lang="en-US" sz="2800" b="1" dirty="0">
                <a:solidFill>
                  <a:prstClr val="black"/>
                </a:solidFill>
                <a:latin typeface="Lato" panose="020F0502020204030203" pitchFamily="34" charset="0"/>
                <a:ea typeface="Lato" panose="020F0502020204030203" pitchFamily="34" charset="0"/>
                <a:cs typeface="Lato" panose="020F0502020204030203" pitchFamily="34" charset="0"/>
              </a:rPr>
              <a:t>Resource 1</a:t>
            </a:r>
            <a:r>
              <a:rPr lang="en-US" sz="2400" dirty="0">
                <a:solidFill>
                  <a:prstClr val="black"/>
                </a:solidFill>
                <a:latin typeface="Lato" panose="020F0502020204030203" pitchFamily="34" charset="0"/>
                <a:ea typeface="Lato" panose="020F0502020204030203" pitchFamily="34" charset="0"/>
                <a:cs typeface="Lato" panose="020F0502020204030203" pitchFamily="34" charset="0"/>
              </a:rPr>
              <a:t>)</a:t>
            </a:r>
          </a:p>
          <a:p>
            <a:pPr lvl="0"/>
            <a:endParaRPr lang="en-US" sz="2400" dirty="0">
              <a:solidFill>
                <a:prstClr val="black"/>
              </a:solidFill>
              <a:latin typeface="Lato" panose="020F0502020204030203" pitchFamily="34" charset="0"/>
              <a:ea typeface="Lato" panose="020F0502020204030203" pitchFamily="34" charset="0"/>
              <a:cs typeface="Lato" panose="020F0502020204030203" pitchFamily="34" charset="0"/>
            </a:endParaRP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39666" y="202344"/>
            <a:ext cx="635184" cy="635184"/>
          </a:xfrm>
          <a:prstGeom prst="rect">
            <a:avLst/>
          </a:prstGeom>
        </p:spPr>
      </p:pic>
    </p:spTree>
    <p:extLst>
      <p:ext uri="{BB962C8B-B14F-4D97-AF65-F5344CB8AC3E}">
        <p14:creationId xmlns:p14="http://schemas.microsoft.com/office/powerpoint/2010/main" val="2680614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5491" y="375215"/>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Activities for health – some answers</a:t>
            </a:r>
          </a:p>
        </p:txBody>
      </p:sp>
      <p:sp>
        <p:nvSpPr>
          <p:cNvPr id="8" name="TextBox 7"/>
          <p:cNvSpPr txBox="1"/>
          <p:nvPr/>
        </p:nvSpPr>
        <p:spPr>
          <a:xfrm>
            <a:off x="768350" y="1208041"/>
            <a:ext cx="10655300" cy="523220"/>
          </a:xfrm>
          <a:prstGeom prst="rect">
            <a:avLst/>
          </a:prstGeom>
          <a:noFill/>
        </p:spPr>
        <p:txBody>
          <a:bodyPr wrap="square" rtlCol="0">
            <a:spAutoFit/>
          </a:bodyPr>
          <a:lstStyle/>
          <a:p>
            <a:r>
              <a:rPr lang="en-US" sz="2800" dirty="0">
                <a:latin typeface="Lato" panose="020F0502020204030203" pitchFamily="34" charset="0"/>
                <a:ea typeface="Lato" panose="020F0502020204030203" pitchFamily="34" charset="0"/>
                <a:cs typeface="Lato" panose="020F0502020204030203" pitchFamily="34" charset="0"/>
              </a:rPr>
              <a:t>Your list might look similar to this...</a:t>
            </a:r>
            <a:endParaRPr lang="en-US" sz="2000" i="1" dirty="0">
              <a:latin typeface="Lato" panose="020F0502020204030203" pitchFamily="34" charset="0"/>
              <a:ea typeface="Lato" panose="020F0502020204030203" pitchFamily="34" charset="0"/>
              <a:cs typeface="Lato" panose="020F0502020204030203" pitchFamily="34" charset="0"/>
            </a:endParaRPr>
          </a:p>
        </p:txBody>
      </p:sp>
      <p:sp>
        <p:nvSpPr>
          <p:cNvPr id="5" name="Footer Placeholder 4"/>
          <p:cNvSpPr>
            <a:spLocks noGrp="1"/>
          </p:cNvSpPr>
          <p:nvPr>
            <p:ph type="ftr" sz="quarter" idx="11"/>
          </p:nvPr>
        </p:nvSpPr>
        <p:spPr>
          <a:xfrm>
            <a:off x="0" y="6416534"/>
            <a:ext cx="12192000" cy="365125"/>
          </a:xfrm>
        </p:spPr>
        <p:txBody>
          <a:bodyPr/>
          <a:lstStyle/>
          <a:p>
            <a:r>
              <a:rPr lang="en-GB" sz="1050" dirty="0"/>
              <a:t>© PSHE Association 2020</a:t>
            </a:r>
            <a:r>
              <a:rPr lang="en-GB" dirty="0"/>
              <a:t>	 </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9</a:t>
            </a:fld>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4209535984"/>
              </p:ext>
            </p:extLst>
          </p:nvPr>
        </p:nvGraphicFramePr>
        <p:xfrm>
          <a:off x="819151" y="1970777"/>
          <a:ext cx="10604499" cy="4441317"/>
        </p:xfrm>
        <a:graphic>
          <a:graphicData uri="http://schemas.openxmlformats.org/drawingml/2006/table">
            <a:tbl>
              <a:tblPr firstRow="1" bandRow="1">
                <a:tableStyleId>{21E4AEA4-8DFA-4A89-87EB-49C32662AFE0}</a:tableStyleId>
              </a:tblPr>
              <a:tblGrid>
                <a:gridCol w="3534833">
                  <a:extLst>
                    <a:ext uri="{9D8B030D-6E8A-4147-A177-3AD203B41FA5}">
                      <a16:colId xmlns:a16="http://schemas.microsoft.com/office/drawing/2014/main" val="2322868312"/>
                    </a:ext>
                  </a:extLst>
                </a:gridCol>
                <a:gridCol w="3335867">
                  <a:extLst>
                    <a:ext uri="{9D8B030D-6E8A-4147-A177-3AD203B41FA5}">
                      <a16:colId xmlns:a16="http://schemas.microsoft.com/office/drawing/2014/main" val="83122411"/>
                    </a:ext>
                  </a:extLst>
                </a:gridCol>
                <a:gridCol w="3733799">
                  <a:extLst>
                    <a:ext uri="{9D8B030D-6E8A-4147-A177-3AD203B41FA5}">
                      <a16:colId xmlns:a16="http://schemas.microsoft.com/office/drawing/2014/main" val="1979761561"/>
                    </a:ext>
                  </a:extLst>
                </a:gridCol>
              </a:tblGrid>
              <a:tr h="310210">
                <a:tc>
                  <a:txBody>
                    <a:bodyPr/>
                    <a:lstStyle/>
                    <a:p>
                      <a:pPr algn="ctr"/>
                      <a:r>
                        <a:rPr kumimoji="0" lang="en-US" sz="24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mental health</a:t>
                      </a:r>
                      <a:endParaRPr lang="en-GB" sz="2400" u="none" dirty="0"/>
                    </a:p>
                  </a:txBody>
                  <a:tcPr/>
                </a:tc>
                <a:tc>
                  <a:txBody>
                    <a:bodyPr/>
                    <a:lstStyle/>
                    <a:p>
                      <a:pPr algn="ctr"/>
                      <a:r>
                        <a:rPr kumimoji="0" lang="en-US" sz="24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physical health </a:t>
                      </a:r>
                      <a:endParaRPr lang="en-GB" sz="2400" u="non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mental and physical health </a:t>
                      </a:r>
                    </a:p>
                  </a:txBody>
                  <a:tcPr/>
                </a:tc>
                <a:extLst>
                  <a:ext uri="{0D108BD9-81ED-4DB2-BD59-A6C34878D82A}">
                    <a16:rowId xmlns:a16="http://schemas.microsoft.com/office/drawing/2014/main" val="1086345764"/>
                  </a:ext>
                </a:extLst>
              </a:tr>
              <a:tr h="310210">
                <a:tc>
                  <a:txBody>
                    <a:bodyPr/>
                    <a:lstStyle/>
                    <a:p>
                      <a:pPr marL="342900" marR="0" indent="-342900" algn="l" defTabSz="914400" rtl="0" eaLnBrk="1" fontAlgn="auto" latinLnBrk="0" hangingPunct="1">
                        <a:lnSpc>
                          <a:spcPts val="3100"/>
                        </a:lnSpc>
                        <a:spcBef>
                          <a:spcPts val="0"/>
                        </a:spcBef>
                        <a:spcAft>
                          <a:spcPts val="0"/>
                        </a:spcAft>
                        <a:buClrTx/>
                        <a:buSzTx/>
                        <a:buFont typeface="Arial" panose="020B0604020202020204" pitchFamily="34" charset="0"/>
                        <a:buChar char="•"/>
                        <a:tabLst/>
                        <a:defRPr/>
                      </a:pPr>
                      <a:r>
                        <a:rPr lang="en-GB" sz="2000" baseline="0" dirty="0">
                          <a:latin typeface="Lato Light" panose="020F0502020204030203" pitchFamily="34" charset="0"/>
                          <a:ea typeface="Lato Light" panose="020F0502020204030203" pitchFamily="34" charset="0"/>
                          <a:cs typeface="Lato Light" panose="020F0502020204030203" pitchFamily="34" charset="0"/>
                        </a:rPr>
                        <a:t>Chatting to friends</a:t>
                      </a:r>
                    </a:p>
                    <a:p>
                      <a:pPr marL="342900" marR="0" indent="-342900" algn="l" defTabSz="914400" rtl="0" eaLnBrk="1" fontAlgn="auto" latinLnBrk="0" hangingPunct="1">
                        <a:lnSpc>
                          <a:spcPts val="3100"/>
                        </a:lnSpc>
                        <a:spcBef>
                          <a:spcPts val="0"/>
                        </a:spcBef>
                        <a:spcAft>
                          <a:spcPts val="0"/>
                        </a:spcAft>
                        <a:buClrTx/>
                        <a:buSzTx/>
                        <a:buFont typeface="Arial" panose="020B0604020202020204" pitchFamily="34" charset="0"/>
                        <a:buChar char="•"/>
                        <a:tabLst/>
                        <a:defRPr/>
                      </a:pPr>
                      <a:r>
                        <a:rPr lang="en-GB" sz="2000" baseline="0" dirty="0">
                          <a:latin typeface="Lato Light" panose="020F0502020204030203" pitchFamily="34" charset="0"/>
                          <a:ea typeface="Lato Light" panose="020F0502020204030203" pitchFamily="34" charset="0"/>
                          <a:cs typeface="Lato Light" panose="020F0502020204030203" pitchFamily="34" charset="0"/>
                        </a:rPr>
                        <a:t>Stroking a pet</a:t>
                      </a:r>
                    </a:p>
                    <a:p>
                      <a:pPr marL="342900" indent="-342900">
                        <a:lnSpc>
                          <a:spcPts val="3100"/>
                        </a:lnSpc>
                        <a:buFont typeface="Arial" panose="020B0604020202020204" pitchFamily="34" charset="0"/>
                        <a:buChar char="•"/>
                      </a:pPr>
                      <a:r>
                        <a:rPr lang="en-GB" sz="2000" dirty="0">
                          <a:latin typeface="Lato Light" panose="020F0502020204030203" pitchFamily="34" charset="0"/>
                          <a:ea typeface="Lato Light" panose="020F0502020204030203" pitchFamily="34" charset="0"/>
                          <a:cs typeface="Lato Light" panose="020F0502020204030203" pitchFamily="34" charset="0"/>
                        </a:rPr>
                        <a:t>Drawing</a:t>
                      </a:r>
                      <a:r>
                        <a:rPr lang="en-GB" sz="2000" baseline="0" dirty="0">
                          <a:latin typeface="Lato Light" panose="020F0502020204030203" pitchFamily="34" charset="0"/>
                          <a:ea typeface="Lato Light" panose="020F0502020204030203" pitchFamily="34" charset="0"/>
                          <a:cs typeface="Lato Light" panose="020F0502020204030203" pitchFamily="34" charset="0"/>
                        </a:rPr>
                        <a:t>, </a:t>
                      </a:r>
                      <a:r>
                        <a:rPr lang="en-GB" sz="2000" dirty="0">
                          <a:latin typeface="Lato Light" panose="020F0502020204030203" pitchFamily="34" charset="0"/>
                          <a:ea typeface="Lato Light" panose="020F0502020204030203" pitchFamily="34" charset="0"/>
                          <a:cs typeface="Lato Light" panose="020F0502020204030203" pitchFamily="34" charset="0"/>
                        </a:rPr>
                        <a:t>painting</a:t>
                      </a:r>
                      <a:r>
                        <a:rPr lang="en-GB" sz="2000" baseline="0" dirty="0">
                          <a:latin typeface="Lato Light" panose="020F0502020204030203" pitchFamily="34" charset="0"/>
                          <a:ea typeface="Lato Light" panose="020F0502020204030203" pitchFamily="34" charset="0"/>
                          <a:cs typeface="Lato Light" panose="020F0502020204030203" pitchFamily="34" charset="0"/>
                        </a:rPr>
                        <a:t>, music</a:t>
                      </a:r>
                      <a:endParaRPr lang="en-GB" sz="2000" dirty="0">
                        <a:latin typeface="Lato Light" panose="020F0502020204030203" pitchFamily="34" charset="0"/>
                        <a:ea typeface="Lato Light" panose="020F0502020204030203" pitchFamily="34" charset="0"/>
                        <a:cs typeface="Lato Light" panose="020F0502020204030203" pitchFamily="34" charset="0"/>
                      </a:endParaRPr>
                    </a:p>
                    <a:p>
                      <a:pPr marL="342900" indent="-342900">
                        <a:lnSpc>
                          <a:spcPts val="3100"/>
                        </a:lnSpc>
                        <a:buFont typeface="Arial" panose="020B0604020202020204" pitchFamily="34" charset="0"/>
                        <a:buChar char="•"/>
                      </a:pPr>
                      <a:r>
                        <a:rPr lang="en-GB" sz="2000" baseline="0" dirty="0">
                          <a:latin typeface="Lato Light" panose="020F0502020204030203" pitchFamily="34" charset="0"/>
                          <a:ea typeface="Lato Light" panose="020F0502020204030203" pitchFamily="34" charset="0"/>
                          <a:cs typeface="Lato Light" panose="020F0502020204030203" pitchFamily="34" charset="0"/>
                        </a:rPr>
                        <a:t>Watching a funny film</a:t>
                      </a:r>
                    </a:p>
                    <a:p>
                      <a:pPr marL="342900" indent="-342900">
                        <a:lnSpc>
                          <a:spcPts val="3100"/>
                        </a:lnSpc>
                        <a:buFont typeface="Arial" panose="020B0604020202020204" pitchFamily="34" charset="0"/>
                        <a:buChar char="•"/>
                      </a:pPr>
                      <a:r>
                        <a:rPr lang="en-GB" sz="2000" baseline="0" dirty="0">
                          <a:latin typeface="Lato Light" panose="020F0502020204030203" pitchFamily="34" charset="0"/>
                          <a:ea typeface="Lato Light" panose="020F0502020204030203" pitchFamily="34" charset="0"/>
                          <a:cs typeface="Lato Light" panose="020F0502020204030203" pitchFamily="34" charset="0"/>
                        </a:rPr>
                        <a:t>Learning something new</a:t>
                      </a:r>
                    </a:p>
                    <a:p>
                      <a:pPr marL="342900" indent="-342900">
                        <a:lnSpc>
                          <a:spcPts val="3100"/>
                        </a:lnSpc>
                        <a:buFont typeface="Arial" panose="020B0604020202020204" pitchFamily="34" charset="0"/>
                        <a:buChar char="•"/>
                      </a:pPr>
                      <a:r>
                        <a:rPr lang="en-GB" sz="2000" baseline="0" dirty="0">
                          <a:latin typeface="Lato Light" panose="020F0502020204030203" pitchFamily="34" charset="0"/>
                          <a:ea typeface="Lato Light" panose="020F0502020204030203" pitchFamily="34" charset="0"/>
                          <a:cs typeface="Lato Light" panose="020F0502020204030203" pitchFamily="34" charset="0"/>
                        </a:rPr>
                        <a:t>Expressing your feelings</a:t>
                      </a:r>
                    </a:p>
                    <a:p>
                      <a:pPr marL="342900" indent="-342900">
                        <a:lnSpc>
                          <a:spcPts val="3100"/>
                        </a:lnSpc>
                        <a:buFont typeface="Arial" panose="020B0604020202020204" pitchFamily="34" charset="0"/>
                        <a:buChar char="•"/>
                      </a:pPr>
                      <a:r>
                        <a:rPr lang="en-GB" sz="2000" baseline="0" dirty="0">
                          <a:latin typeface="Lato Light" panose="020F0502020204030203" pitchFamily="34" charset="0"/>
                          <a:ea typeface="Lato Light" panose="020F0502020204030203" pitchFamily="34" charset="0"/>
                          <a:cs typeface="Lato Light" panose="020F0502020204030203" pitchFamily="34" charset="0"/>
                        </a:rPr>
                        <a:t>Offering to do a chore</a:t>
                      </a:r>
                    </a:p>
                    <a:p>
                      <a:pPr marL="342900" indent="-342900">
                        <a:lnSpc>
                          <a:spcPts val="3100"/>
                        </a:lnSpc>
                        <a:buFont typeface="Arial" panose="020B0604020202020204" pitchFamily="34" charset="0"/>
                        <a:buChar char="•"/>
                      </a:pPr>
                      <a:r>
                        <a:rPr lang="en-GB" sz="2000" baseline="0" dirty="0">
                          <a:latin typeface="Lato Light" panose="020F0502020204030203" pitchFamily="34" charset="0"/>
                          <a:ea typeface="Lato Light" panose="020F0502020204030203" pitchFamily="34" charset="0"/>
                          <a:cs typeface="Lato Light" panose="020F0502020204030203" pitchFamily="34" charset="0"/>
                        </a:rPr>
                        <a:t>Reading a good story</a:t>
                      </a:r>
                    </a:p>
                    <a:p>
                      <a:pPr marL="342900" indent="-342900">
                        <a:lnSpc>
                          <a:spcPts val="3100"/>
                        </a:lnSpc>
                        <a:buFont typeface="Arial" panose="020B0604020202020204" pitchFamily="34" charset="0"/>
                        <a:buChar char="•"/>
                      </a:pPr>
                      <a:r>
                        <a:rPr lang="en-GB" sz="2000" baseline="0" dirty="0">
                          <a:latin typeface="Lato Light" panose="020F0502020204030203" pitchFamily="34" charset="0"/>
                          <a:ea typeface="Lato Light" panose="020F0502020204030203" pitchFamily="34" charset="0"/>
                          <a:cs typeface="Lato Light" panose="020F0502020204030203" pitchFamily="34" charset="0"/>
                        </a:rPr>
                        <a:t>Playing games </a:t>
                      </a:r>
                    </a:p>
                    <a:p>
                      <a:pPr marL="342900" indent="-342900">
                        <a:lnSpc>
                          <a:spcPts val="3100"/>
                        </a:lnSpc>
                        <a:buFont typeface="Arial" panose="020B0604020202020204" pitchFamily="34" charset="0"/>
                        <a:buChar char="•"/>
                      </a:pPr>
                      <a:r>
                        <a:rPr lang="en-GB" sz="2000" baseline="0" dirty="0">
                          <a:latin typeface="Lato Light" panose="020F0502020204030203" pitchFamily="34" charset="0"/>
                          <a:ea typeface="Lato Light" panose="020F0502020204030203" pitchFamily="34" charset="0"/>
                          <a:cs typeface="Lato Light" panose="020F0502020204030203" pitchFamily="34" charset="0"/>
                        </a:rPr>
                        <a:t>Thinking of happy times</a:t>
                      </a:r>
                    </a:p>
                  </a:txBody>
                  <a:tcPr/>
                </a:tc>
                <a:tc>
                  <a:txBody>
                    <a:bodyPr/>
                    <a:lstStyle/>
                    <a:p>
                      <a:pPr>
                        <a:lnSpc>
                          <a:spcPts val="3100"/>
                        </a:lnSpc>
                      </a:pPr>
                      <a:endParaRPr lang="en-GB" sz="2400" dirty="0"/>
                    </a:p>
                    <a:p>
                      <a:pPr>
                        <a:lnSpc>
                          <a:spcPts val="3100"/>
                        </a:lnSpc>
                      </a:pPr>
                      <a:endParaRPr lang="en-GB" sz="2400" dirty="0"/>
                    </a:p>
                    <a:p>
                      <a:pPr>
                        <a:lnSpc>
                          <a:spcPts val="3100"/>
                        </a:lnSpc>
                      </a:pPr>
                      <a:endParaRPr lang="en-GB" sz="2400" dirty="0"/>
                    </a:p>
                  </a:txBody>
                  <a:tcPr/>
                </a:tc>
                <a:tc>
                  <a:txBody>
                    <a:bodyPr/>
                    <a:lstStyle/>
                    <a:p>
                      <a:pPr marL="342900" indent="-342900" algn="l" defTabSz="914400" rtl="0" eaLnBrk="1" latinLnBrk="0" hangingPunct="1">
                        <a:lnSpc>
                          <a:spcPts val="3100"/>
                        </a:lnSpc>
                        <a:buFont typeface="Arial" panose="020B0604020202020204" pitchFamily="34" charset="0"/>
                        <a:buChar char="•"/>
                      </a:pPr>
                      <a:r>
                        <a:rPr lang="en-GB" sz="2000" kern="1200" baseline="0" dirty="0">
                          <a:solidFill>
                            <a:schemeClr val="dk1"/>
                          </a:solidFill>
                          <a:latin typeface="Lato Light" panose="020F0502020204030203" pitchFamily="34" charset="0"/>
                          <a:ea typeface="Lato Light" panose="020F0502020204030203" pitchFamily="34" charset="0"/>
                          <a:cs typeface="Lato Light" panose="020F0502020204030203" pitchFamily="34" charset="0"/>
                        </a:rPr>
                        <a:t>Balanced diet</a:t>
                      </a:r>
                    </a:p>
                    <a:p>
                      <a:pPr marL="342900" marR="0" indent="-342900" algn="l" defTabSz="914400" rtl="0" eaLnBrk="1" fontAlgn="auto" latinLnBrk="0" hangingPunct="1">
                        <a:lnSpc>
                          <a:spcPts val="3100"/>
                        </a:lnSpc>
                        <a:spcBef>
                          <a:spcPts val="0"/>
                        </a:spcBef>
                        <a:spcAft>
                          <a:spcPts val="0"/>
                        </a:spcAft>
                        <a:buClrTx/>
                        <a:buSzTx/>
                        <a:buFont typeface="Arial" panose="020B0604020202020204" pitchFamily="34" charset="0"/>
                        <a:buChar char="•"/>
                        <a:tabLst/>
                        <a:defRPr/>
                      </a:pPr>
                      <a:r>
                        <a:rPr lang="en-GB" sz="2000" kern="1200" baseline="0" dirty="0">
                          <a:solidFill>
                            <a:schemeClr val="dk1"/>
                          </a:solidFill>
                          <a:latin typeface="Lato Light" panose="020F0502020204030203" pitchFamily="34" charset="0"/>
                          <a:ea typeface="Lato Light" panose="020F0502020204030203" pitchFamily="34" charset="0"/>
                          <a:cs typeface="Lato Light" panose="020F0502020204030203" pitchFamily="34" charset="0"/>
                        </a:rPr>
                        <a:t>Drinking water</a:t>
                      </a:r>
                    </a:p>
                    <a:p>
                      <a:pPr marL="342900" indent="-342900" algn="l" defTabSz="914400" rtl="0" eaLnBrk="1" latinLnBrk="0" hangingPunct="1">
                        <a:lnSpc>
                          <a:spcPts val="3100"/>
                        </a:lnSpc>
                        <a:buFont typeface="Arial" panose="020B0604020202020204" pitchFamily="34" charset="0"/>
                        <a:buChar char="•"/>
                      </a:pPr>
                      <a:r>
                        <a:rPr lang="en-GB" sz="2000" kern="1200" baseline="0" dirty="0">
                          <a:solidFill>
                            <a:schemeClr val="dk1"/>
                          </a:solidFill>
                          <a:latin typeface="Lato Light" panose="020F0502020204030203" pitchFamily="34" charset="0"/>
                          <a:ea typeface="Lato Light" panose="020F0502020204030203" pitchFamily="34" charset="0"/>
                          <a:cs typeface="Lato Light" panose="020F0502020204030203" pitchFamily="34" charset="0"/>
                        </a:rPr>
                        <a:t>Keeping your body clean</a:t>
                      </a:r>
                    </a:p>
                    <a:p>
                      <a:pPr marL="342900" indent="-342900" algn="l" defTabSz="914400" rtl="0" eaLnBrk="1" latinLnBrk="0" hangingPunct="1">
                        <a:lnSpc>
                          <a:spcPts val="3100"/>
                        </a:lnSpc>
                        <a:buFont typeface="Arial" panose="020B0604020202020204" pitchFamily="34" charset="0"/>
                        <a:buChar char="•"/>
                      </a:pPr>
                      <a:r>
                        <a:rPr lang="en-GB" sz="2000" kern="1200" baseline="0" dirty="0">
                          <a:solidFill>
                            <a:schemeClr val="dk1"/>
                          </a:solidFill>
                          <a:latin typeface="Lato Light" panose="020F0502020204030203" pitchFamily="34" charset="0"/>
                          <a:ea typeface="Lato Light" panose="020F0502020204030203" pitchFamily="34" charset="0"/>
                          <a:cs typeface="Lato Light" panose="020F0502020204030203" pitchFamily="34" charset="0"/>
                        </a:rPr>
                        <a:t>Rest, relax, quiet time</a:t>
                      </a:r>
                    </a:p>
                    <a:p>
                      <a:pPr marL="342900" indent="-342900" algn="l" defTabSz="914400" rtl="0" eaLnBrk="1" latinLnBrk="0" hangingPunct="1">
                        <a:lnSpc>
                          <a:spcPts val="3100"/>
                        </a:lnSpc>
                        <a:buFont typeface="Arial" panose="020B0604020202020204" pitchFamily="34" charset="0"/>
                        <a:buChar char="•"/>
                      </a:pPr>
                      <a:r>
                        <a:rPr lang="en-GB" sz="2000" kern="1200" baseline="0" dirty="0">
                          <a:solidFill>
                            <a:schemeClr val="dk1"/>
                          </a:solidFill>
                          <a:latin typeface="Lato Light" panose="020F0502020204030203" pitchFamily="34" charset="0"/>
                          <a:ea typeface="Lato Light" panose="020F0502020204030203" pitchFamily="34" charset="0"/>
                          <a:cs typeface="Lato Light" panose="020F0502020204030203" pitchFamily="34" charset="0"/>
                        </a:rPr>
                        <a:t>Getting enough sleep</a:t>
                      </a:r>
                    </a:p>
                    <a:p>
                      <a:pPr marL="342900" indent="-342900" algn="l" defTabSz="914400" rtl="0" eaLnBrk="1" latinLnBrk="0" hangingPunct="1">
                        <a:lnSpc>
                          <a:spcPts val="3100"/>
                        </a:lnSpc>
                        <a:buFont typeface="Arial" panose="020B0604020202020204" pitchFamily="34" charset="0"/>
                        <a:buChar char="•"/>
                      </a:pPr>
                      <a:r>
                        <a:rPr lang="en-GB" sz="2000" kern="1200" baseline="0" dirty="0">
                          <a:solidFill>
                            <a:schemeClr val="dk1"/>
                          </a:solidFill>
                          <a:latin typeface="Lato Light" panose="020F0502020204030203" pitchFamily="34" charset="0"/>
                          <a:ea typeface="Lato Light" panose="020F0502020204030203" pitchFamily="34" charset="0"/>
                          <a:cs typeface="Lato Light" panose="020F0502020204030203" pitchFamily="34" charset="0"/>
                        </a:rPr>
                        <a:t>Going for a walk</a:t>
                      </a:r>
                    </a:p>
                    <a:p>
                      <a:pPr marL="342900" indent="-342900" algn="l" defTabSz="914400" rtl="0" eaLnBrk="1" latinLnBrk="0" hangingPunct="1">
                        <a:lnSpc>
                          <a:spcPts val="3100"/>
                        </a:lnSpc>
                        <a:buFont typeface="Arial" panose="020B0604020202020204" pitchFamily="34" charset="0"/>
                        <a:buChar char="•"/>
                      </a:pPr>
                      <a:r>
                        <a:rPr lang="en-GB" sz="2000" kern="1200" baseline="0" dirty="0">
                          <a:solidFill>
                            <a:schemeClr val="dk1"/>
                          </a:solidFill>
                          <a:latin typeface="Lato Light" panose="020F0502020204030203" pitchFamily="34" charset="0"/>
                          <a:ea typeface="Lato Light" panose="020F0502020204030203" pitchFamily="34" charset="0"/>
                          <a:cs typeface="Lato Light" panose="020F0502020204030203" pitchFamily="34" charset="0"/>
                        </a:rPr>
                        <a:t>Taking medicine</a:t>
                      </a:r>
                    </a:p>
                    <a:p>
                      <a:pPr marL="342900" indent="-342900" algn="l" defTabSz="914400" rtl="0" eaLnBrk="1" latinLnBrk="0" hangingPunct="1">
                        <a:lnSpc>
                          <a:spcPts val="3100"/>
                        </a:lnSpc>
                        <a:buFont typeface="Arial" panose="020B0604020202020204" pitchFamily="34" charset="0"/>
                        <a:buChar char="•"/>
                      </a:pPr>
                      <a:r>
                        <a:rPr lang="en-GB" sz="2000" kern="1200" baseline="0" dirty="0">
                          <a:solidFill>
                            <a:schemeClr val="dk1"/>
                          </a:solidFill>
                          <a:latin typeface="Lato Light" panose="020F0502020204030203" pitchFamily="34" charset="0"/>
                          <a:ea typeface="Lato Light" panose="020F0502020204030203" pitchFamily="34" charset="0"/>
                          <a:cs typeface="Lato Light" panose="020F0502020204030203" pitchFamily="34" charset="0"/>
                        </a:rPr>
                        <a:t>Talking to a trusted adult</a:t>
                      </a:r>
                    </a:p>
                  </a:txBody>
                  <a:tcPr/>
                </a:tc>
                <a:extLst>
                  <a:ext uri="{0D108BD9-81ED-4DB2-BD59-A6C34878D82A}">
                    <a16:rowId xmlns:a16="http://schemas.microsoft.com/office/drawing/2014/main" val="785693580"/>
                  </a:ext>
                </a:extLst>
              </a:tr>
            </a:tbl>
          </a:graphicData>
        </a:graphic>
      </p:graphicFrame>
    </p:spTree>
    <p:extLst>
      <p:ext uri="{BB962C8B-B14F-4D97-AF65-F5344CB8AC3E}">
        <p14:creationId xmlns:p14="http://schemas.microsoft.com/office/powerpoint/2010/main" val="27476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4889</TotalTime>
  <Words>1385</Words>
  <Application>Microsoft Office PowerPoint</Application>
  <PresentationFormat>Widescreen</PresentationFormat>
  <Paragraphs>211</Paragraphs>
  <Slides>18</Slides>
  <Notes>16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League Spartan</vt:lpstr>
      <vt:lpstr>Calibri</vt:lpstr>
      <vt:lpstr>Open Sans Light</vt:lpstr>
      <vt:lpstr>Lato Light</vt:lpstr>
      <vt:lpstr>Arial</vt:lpstr>
      <vt:lpstr>Lato</vt:lpstr>
      <vt:lpstr>Gill Sans MT</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Martin</dc:creator>
  <cp:lastModifiedBy>suzyblatchley@btinternet.com</cp:lastModifiedBy>
  <cp:revision>350</cp:revision>
  <dcterms:created xsi:type="dcterms:W3CDTF">2018-11-29T11:01:12Z</dcterms:created>
  <dcterms:modified xsi:type="dcterms:W3CDTF">2020-04-18T11:31:56Z</dcterms:modified>
</cp:coreProperties>
</file>