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3" d="100"/>
          <a:sy n="53" d="100"/>
        </p:scale>
        <p:origin x="11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9B566A6-5D7F-475E-9FB5-FF7C67E8415E}"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596FCF-3269-4030-9835-7CBEA15B7F6D}" type="slidenum">
              <a:rPr lang="en-GB" smtClean="0"/>
              <a:t>‹#›</a:t>
            </a:fld>
            <a:endParaRPr lang="en-GB"/>
          </a:p>
        </p:txBody>
      </p:sp>
    </p:spTree>
    <p:extLst>
      <p:ext uri="{BB962C8B-B14F-4D97-AF65-F5344CB8AC3E}">
        <p14:creationId xmlns:p14="http://schemas.microsoft.com/office/powerpoint/2010/main" val="1710841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B566A6-5D7F-475E-9FB5-FF7C67E8415E}"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596FCF-3269-4030-9835-7CBEA15B7F6D}" type="slidenum">
              <a:rPr lang="en-GB" smtClean="0"/>
              <a:t>‹#›</a:t>
            </a:fld>
            <a:endParaRPr lang="en-GB"/>
          </a:p>
        </p:txBody>
      </p:sp>
    </p:spTree>
    <p:extLst>
      <p:ext uri="{BB962C8B-B14F-4D97-AF65-F5344CB8AC3E}">
        <p14:creationId xmlns:p14="http://schemas.microsoft.com/office/powerpoint/2010/main" val="3258874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B566A6-5D7F-475E-9FB5-FF7C67E8415E}"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596FCF-3269-4030-9835-7CBEA15B7F6D}" type="slidenum">
              <a:rPr lang="en-GB" smtClean="0"/>
              <a:t>‹#›</a:t>
            </a:fld>
            <a:endParaRPr lang="en-GB"/>
          </a:p>
        </p:txBody>
      </p:sp>
    </p:spTree>
    <p:extLst>
      <p:ext uri="{BB962C8B-B14F-4D97-AF65-F5344CB8AC3E}">
        <p14:creationId xmlns:p14="http://schemas.microsoft.com/office/powerpoint/2010/main" val="428115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B566A6-5D7F-475E-9FB5-FF7C67E8415E}"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596FCF-3269-4030-9835-7CBEA15B7F6D}" type="slidenum">
              <a:rPr lang="en-GB" smtClean="0"/>
              <a:t>‹#›</a:t>
            </a:fld>
            <a:endParaRPr lang="en-GB"/>
          </a:p>
        </p:txBody>
      </p:sp>
    </p:spTree>
    <p:extLst>
      <p:ext uri="{BB962C8B-B14F-4D97-AF65-F5344CB8AC3E}">
        <p14:creationId xmlns:p14="http://schemas.microsoft.com/office/powerpoint/2010/main" val="398815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B566A6-5D7F-475E-9FB5-FF7C67E8415E}"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596FCF-3269-4030-9835-7CBEA15B7F6D}" type="slidenum">
              <a:rPr lang="en-GB" smtClean="0"/>
              <a:t>‹#›</a:t>
            </a:fld>
            <a:endParaRPr lang="en-GB"/>
          </a:p>
        </p:txBody>
      </p:sp>
    </p:spTree>
    <p:extLst>
      <p:ext uri="{BB962C8B-B14F-4D97-AF65-F5344CB8AC3E}">
        <p14:creationId xmlns:p14="http://schemas.microsoft.com/office/powerpoint/2010/main" val="1584992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9B566A6-5D7F-475E-9FB5-FF7C67E8415E}" type="datetimeFigureOut">
              <a:rPr lang="en-GB" smtClean="0"/>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596FCF-3269-4030-9835-7CBEA15B7F6D}" type="slidenum">
              <a:rPr lang="en-GB" smtClean="0"/>
              <a:t>‹#›</a:t>
            </a:fld>
            <a:endParaRPr lang="en-GB"/>
          </a:p>
        </p:txBody>
      </p:sp>
    </p:spTree>
    <p:extLst>
      <p:ext uri="{BB962C8B-B14F-4D97-AF65-F5344CB8AC3E}">
        <p14:creationId xmlns:p14="http://schemas.microsoft.com/office/powerpoint/2010/main" val="812792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9B566A6-5D7F-475E-9FB5-FF7C67E8415E}" type="datetimeFigureOut">
              <a:rPr lang="en-GB" smtClean="0"/>
              <a:t>31/01/2022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3596FCF-3269-4030-9835-7CBEA15B7F6D}" type="slidenum">
              <a:rPr lang="en-GB" smtClean="0"/>
              <a:t>‹#›</a:t>
            </a:fld>
            <a:endParaRPr lang="en-GB"/>
          </a:p>
        </p:txBody>
      </p:sp>
    </p:spTree>
    <p:extLst>
      <p:ext uri="{BB962C8B-B14F-4D97-AF65-F5344CB8AC3E}">
        <p14:creationId xmlns:p14="http://schemas.microsoft.com/office/powerpoint/2010/main" val="4399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9B566A6-5D7F-475E-9FB5-FF7C67E8415E}" type="datetimeFigureOut">
              <a:rPr lang="en-GB" smtClean="0"/>
              <a:t>31/01/2022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3596FCF-3269-4030-9835-7CBEA15B7F6D}" type="slidenum">
              <a:rPr lang="en-GB" smtClean="0"/>
              <a:t>‹#›</a:t>
            </a:fld>
            <a:endParaRPr lang="en-GB"/>
          </a:p>
        </p:txBody>
      </p:sp>
    </p:spTree>
    <p:extLst>
      <p:ext uri="{BB962C8B-B14F-4D97-AF65-F5344CB8AC3E}">
        <p14:creationId xmlns:p14="http://schemas.microsoft.com/office/powerpoint/2010/main" val="3233472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B566A6-5D7F-475E-9FB5-FF7C67E8415E}" type="datetimeFigureOut">
              <a:rPr lang="en-GB" smtClean="0"/>
              <a:t>31/01/2022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3596FCF-3269-4030-9835-7CBEA15B7F6D}" type="slidenum">
              <a:rPr lang="en-GB" smtClean="0"/>
              <a:t>‹#›</a:t>
            </a:fld>
            <a:endParaRPr lang="en-GB"/>
          </a:p>
        </p:txBody>
      </p:sp>
    </p:spTree>
    <p:extLst>
      <p:ext uri="{BB962C8B-B14F-4D97-AF65-F5344CB8AC3E}">
        <p14:creationId xmlns:p14="http://schemas.microsoft.com/office/powerpoint/2010/main" val="1533274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B566A6-5D7F-475E-9FB5-FF7C67E8415E}" type="datetimeFigureOut">
              <a:rPr lang="en-GB" smtClean="0"/>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596FCF-3269-4030-9835-7CBEA15B7F6D}" type="slidenum">
              <a:rPr lang="en-GB" smtClean="0"/>
              <a:t>‹#›</a:t>
            </a:fld>
            <a:endParaRPr lang="en-GB"/>
          </a:p>
        </p:txBody>
      </p:sp>
    </p:spTree>
    <p:extLst>
      <p:ext uri="{BB962C8B-B14F-4D97-AF65-F5344CB8AC3E}">
        <p14:creationId xmlns:p14="http://schemas.microsoft.com/office/powerpoint/2010/main" val="1187898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B566A6-5D7F-475E-9FB5-FF7C67E8415E}" type="datetimeFigureOut">
              <a:rPr lang="en-GB" smtClean="0"/>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596FCF-3269-4030-9835-7CBEA15B7F6D}" type="slidenum">
              <a:rPr lang="en-GB" smtClean="0"/>
              <a:t>‹#›</a:t>
            </a:fld>
            <a:endParaRPr lang="en-GB"/>
          </a:p>
        </p:txBody>
      </p:sp>
    </p:spTree>
    <p:extLst>
      <p:ext uri="{BB962C8B-B14F-4D97-AF65-F5344CB8AC3E}">
        <p14:creationId xmlns:p14="http://schemas.microsoft.com/office/powerpoint/2010/main" val="1003975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B566A6-5D7F-475E-9FB5-FF7C67E8415E}" type="datetimeFigureOut">
              <a:rPr lang="en-GB" smtClean="0"/>
              <a:t>31/01/2022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596FCF-3269-4030-9835-7CBEA15B7F6D}" type="slidenum">
              <a:rPr lang="en-GB" smtClean="0"/>
              <a:t>‹#›</a:t>
            </a:fld>
            <a:endParaRPr lang="en-GB"/>
          </a:p>
        </p:txBody>
      </p:sp>
    </p:spTree>
    <p:extLst>
      <p:ext uri="{BB962C8B-B14F-4D97-AF65-F5344CB8AC3E}">
        <p14:creationId xmlns:p14="http://schemas.microsoft.com/office/powerpoint/2010/main" val="3284045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5" name="TextBox 4"/>
          <p:cNvSpPr txBox="1"/>
          <p:nvPr/>
        </p:nvSpPr>
        <p:spPr>
          <a:xfrm>
            <a:off x="141092" y="59269"/>
            <a:ext cx="4505278" cy="707886"/>
          </a:xfrm>
          <a:prstGeom prst="rect">
            <a:avLst/>
          </a:prstGeom>
          <a:noFill/>
          <a:ln w="28575">
            <a:solidFill>
              <a:srgbClr val="002060"/>
            </a:solidFill>
          </a:ln>
        </p:spPr>
        <p:txBody>
          <a:bodyPr wrap="square" rtlCol="0">
            <a:spAutoFit/>
          </a:bodyPr>
          <a:lstStyle/>
          <a:p>
            <a:pPr algn="ctr"/>
            <a:r>
              <a:rPr lang="en-GB" sz="2000" b="1" u="sng" dirty="0" smtClean="0">
                <a:solidFill>
                  <a:srgbClr val="002060"/>
                </a:solidFill>
                <a:latin typeface="Arial" panose="020B0604020202020204" pitchFamily="34" charset="0"/>
                <a:cs typeface="Arial" panose="020B0604020202020204" pitchFamily="34" charset="0"/>
              </a:rPr>
              <a:t>Maths at Western</a:t>
            </a:r>
            <a:r>
              <a:rPr lang="en-GB" sz="2000" b="1" u="sng" dirty="0">
                <a:solidFill>
                  <a:srgbClr val="002060"/>
                </a:solidFill>
                <a:latin typeface="Arial" panose="020B0604020202020204" pitchFamily="34" charset="0"/>
                <a:cs typeface="Arial" panose="020B0604020202020204" pitchFamily="34" charset="0"/>
              </a:rPr>
              <a:t> </a:t>
            </a:r>
            <a:r>
              <a:rPr lang="en-GB" sz="2000" b="1" u="sng" dirty="0" smtClean="0">
                <a:solidFill>
                  <a:srgbClr val="002060"/>
                </a:solidFill>
                <a:latin typeface="Arial" panose="020B0604020202020204" pitchFamily="34" charset="0"/>
                <a:cs typeface="Arial" panose="020B0604020202020204" pitchFamily="34" charset="0"/>
              </a:rPr>
              <a:t>Road Community</a:t>
            </a:r>
            <a:br>
              <a:rPr lang="en-GB" sz="2000" b="1" u="sng" dirty="0" smtClean="0">
                <a:solidFill>
                  <a:srgbClr val="002060"/>
                </a:solidFill>
                <a:latin typeface="Arial" panose="020B0604020202020204" pitchFamily="34" charset="0"/>
                <a:cs typeface="Arial" panose="020B0604020202020204" pitchFamily="34" charset="0"/>
              </a:rPr>
            </a:br>
            <a:r>
              <a:rPr lang="en-GB" sz="2000" b="1" u="sng" dirty="0" smtClean="0">
                <a:solidFill>
                  <a:srgbClr val="002060"/>
                </a:solidFill>
                <a:latin typeface="Arial" panose="020B0604020202020204" pitchFamily="34" charset="0"/>
                <a:cs typeface="Arial" panose="020B0604020202020204" pitchFamily="34" charset="0"/>
              </a:rPr>
              <a:t>Primary School</a:t>
            </a:r>
            <a:endParaRPr lang="en-GB" sz="2000" b="1" u="sng" dirty="0">
              <a:solidFill>
                <a:srgbClr val="002060"/>
              </a:solidFill>
              <a:latin typeface="Arial" panose="020B0604020202020204" pitchFamily="34" charset="0"/>
              <a:cs typeface="Arial" panose="020B0604020202020204" pitchFamily="34" charset="0"/>
            </a:endParaRPr>
          </a:p>
        </p:txBody>
      </p:sp>
      <p:sp>
        <p:nvSpPr>
          <p:cNvPr id="16" name="Rectangle 15"/>
          <p:cNvSpPr/>
          <p:nvPr/>
        </p:nvSpPr>
        <p:spPr>
          <a:xfrm>
            <a:off x="141092" y="874420"/>
            <a:ext cx="5286460" cy="5693866"/>
          </a:xfrm>
          <a:prstGeom prst="rect">
            <a:avLst/>
          </a:prstGeom>
          <a:ln w="47625">
            <a:solidFill>
              <a:srgbClr val="002060"/>
            </a:solidFill>
          </a:ln>
        </p:spPr>
        <p:txBody>
          <a:bodyPr wrap="square">
            <a:spAutoFit/>
          </a:bodyPr>
          <a:lstStyle/>
          <a:p>
            <a:r>
              <a:rPr lang="en-US" sz="1300" b="1" u="sng" dirty="0" smtClean="0">
                <a:solidFill>
                  <a:srgbClr val="002060"/>
                </a:solidFill>
                <a:latin typeface="Arial" panose="020B0604020202020204" pitchFamily="34" charset="0"/>
                <a:cs typeface="Arial" panose="020B0604020202020204" pitchFamily="34" charset="0"/>
              </a:rPr>
              <a:t>How does </a:t>
            </a:r>
            <a:r>
              <a:rPr lang="en-US" sz="1300" b="1" u="sng" dirty="0" err="1" smtClean="0">
                <a:solidFill>
                  <a:srgbClr val="002060"/>
                </a:solidFill>
                <a:latin typeface="Arial" panose="020B0604020202020204" pitchFamily="34" charset="0"/>
                <a:cs typeface="Arial" panose="020B0604020202020204" pitchFamily="34" charset="0"/>
              </a:rPr>
              <a:t>Maths</a:t>
            </a:r>
            <a:r>
              <a:rPr lang="en-US" sz="1300" b="1" u="sng" dirty="0" smtClean="0">
                <a:solidFill>
                  <a:srgbClr val="002060"/>
                </a:solidFill>
                <a:latin typeface="Arial" panose="020B0604020202020204" pitchFamily="34" charset="0"/>
                <a:cs typeface="Arial" panose="020B0604020202020204" pitchFamily="34" charset="0"/>
              </a:rPr>
              <a:t> link with our school values at Western Road?</a:t>
            </a:r>
            <a:r>
              <a:rPr lang="en-US" sz="1300" u="sng" dirty="0" smtClean="0">
                <a:solidFill>
                  <a:srgbClr val="002060"/>
                </a:solidFill>
                <a:latin typeface="Arial" panose="020B0604020202020204" pitchFamily="34" charset="0"/>
                <a:cs typeface="Arial" panose="020B0604020202020204" pitchFamily="34" charset="0"/>
              </a:rPr>
              <a:t/>
            </a:r>
            <a:br>
              <a:rPr lang="en-US" sz="1300" u="sng" dirty="0" smtClean="0">
                <a:solidFill>
                  <a:srgbClr val="002060"/>
                </a:solidFill>
                <a:latin typeface="Arial" panose="020B0604020202020204" pitchFamily="34" charset="0"/>
                <a:cs typeface="Arial" panose="020B0604020202020204" pitchFamily="34" charset="0"/>
              </a:rPr>
            </a:br>
            <a:r>
              <a:rPr lang="en-US" sz="1300" u="sng" dirty="0" smtClean="0">
                <a:solidFill>
                  <a:srgbClr val="002060"/>
                </a:solidFill>
                <a:latin typeface="Arial" panose="020B0604020202020204" pitchFamily="34" charset="0"/>
                <a:cs typeface="Arial" panose="020B0604020202020204" pitchFamily="34" charset="0"/>
              </a:rPr>
              <a:t/>
            </a:r>
            <a:br>
              <a:rPr lang="en-US" sz="1300" u="sng" dirty="0" smtClean="0">
                <a:solidFill>
                  <a:srgbClr val="002060"/>
                </a:solidFill>
                <a:latin typeface="Arial" panose="020B0604020202020204" pitchFamily="34" charset="0"/>
                <a:cs typeface="Arial" panose="020B0604020202020204" pitchFamily="34" charset="0"/>
              </a:rPr>
            </a:br>
            <a:r>
              <a:rPr lang="en-US" sz="1300" b="1" u="sng" dirty="0" smtClean="0">
                <a:solidFill>
                  <a:srgbClr val="002060"/>
                </a:solidFill>
                <a:latin typeface="Arial" panose="020B0604020202020204" pitchFamily="34" charset="0"/>
                <a:cs typeface="Arial" panose="020B0604020202020204" pitchFamily="34" charset="0"/>
              </a:rPr>
              <a:t>Well-Rounded</a:t>
            </a:r>
            <a:r>
              <a:rPr lang="en-US" sz="1300" u="sng" dirty="0" smtClean="0">
                <a:solidFill>
                  <a:srgbClr val="002060"/>
                </a:solidFill>
                <a:latin typeface="Arial" panose="020B0604020202020204" pitchFamily="34" charset="0"/>
                <a:cs typeface="Arial" panose="020B0604020202020204" pitchFamily="34" charset="0"/>
              </a:rPr>
              <a:t> – </a:t>
            </a:r>
            <a:r>
              <a:rPr lang="en-US" sz="1300" dirty="0" smtClean="0">
                <a:solidFill>
                  <a:srgbClr val="002060"/>
                </a:solidFill>
                <a:latin typeface="Arial" panose="020B0604020202020204" pitchFamily="34" charset="0"/>
                <a:cs typeface="Arial" panose="020B0604020202020204" pitchFamily="34" charset="0"/>
              </a:rPr>
              <a:t> </a:t>
            </a:r>
            <a:r>
              <a:rPr lang="en-US" sz="1300" dirty="0" err="1" smtClean="0">
                <a:solidFill>
                  <a:srgbClr val="002060"/>
                </a:solidFill>
                <a:latin typeface="Arial" panose="020B0604020202020204" pitchFamily="34" charset="0"/>
                <a:cs typeface="Arial" panose="020B0604020202020204" pitchFamily="34" charset="0"/>
              </a:rPr>
              <a:t>Maths</a:t>
            </a:r>
            <a:r>
              <a:rPr lang="en-US" sz="1300" dirty="0" smtClean="0">
                <a:solidFill>
                  <a:srgbClr val="002060"/>
                </a:solidFill>
                <a:latin typeface="Arial" panose="020B0604020202020204" pitchFamily="34" charset="0"/>
                <a:cs typeface="Arial" panose="020B0604020202020204" pitchFamily="34" charset="0"/>
              </a:rPr>
              <a:t> lessons at Western Road are challenging but planned carefully to ensure the children feel proficient when learning new concepts. We celebrate their successes in fluency through weekly Times Tables </a:t>
            </a:r>
            <a:r>
              <a:rPr lang="en-US" sz="1300" dirty="0" err="1" smtClean="0">
                <a:solidFill>
                  <a:srgbClr val="002060"/>
                </a:solidFill>
                <a:latin typeface="Arial" panose="020B0604020202020204" pitchFamily="34" charset="0"/>
                <a:cs typeface="Arial" panose="020B0604020202020204" pitchFamily="34" charset="0"/>
              </a:rPr>
              <a:t>Rockstars</a:t>
            </a:r>
            <a:r>
              <a:rPr lang="en-US" sz="1300" dirty="0" smtClean="0">
                <a:solidFill>
                  <a:srgbClr val="002060"/>
                </a:solidFill>
                <a:latin typeface="Arial" panose="020B0604020202020204" pitchFamily="34" charset="0"/>
                <a:cs typeface="Arial" panose="020B0604020202020204" pitchFamily="34" charset="0"/>
              </a:rPr>
              <a:t> and </a:t>
            </a:r>
            <a:r>
              <a:rPr lang="en-US" sz="1300" dirty="0" err="1" smtClean="0">
                <a:solidFill>
                  <a:srgbClr val="002060"/>
                </a:solidFill>
                <a:latin typeface="Arial" panose="020B0604020202020204" pitchFamily="34" charset="0"/>
                <a:cs typeface="Arial" panose="020B0604020202020204" pitchFamily="34" charset="0"/>
              </a:rPr>
              <a:t>Numbot</a:t>
            </a:r>
            <a:r>
              <a:rPr lang="en-US" sz="1300" dirty="0" smtClean="0">
                <a:solidFill>
                  <a:srgbClr val="002060"/>
                </a:solidFill>
                <a:latin typeface="Arial" panose="020B0604020202020204" pitchFamily="34" charset="0"/>
                <a:cs typeface="Arial" panose="020B0604020202020204" pitchFamily="34" charset="0"/>
              </a:rPr>
              <a:t> assemblies. </a:t>
            </a:r>
            <a:br>
              <a:rPr lang="en-US" sz="1300" dirty="0" smtClean="0">
                <a:solidFill>
                  <a:srgbClr val="002060"/>
                </a:solidFill>
                <a:latin typeface="Arial" panose="020B0604020202020204" pitchFamily="34" charset="0"/>
                <a:cs typeface="Arial" panose="020B0604020202020204" pitchFamily="34" charset="0"/>
              </a:rPr>
            </a:br>
            <a:r>
              <a:rPr lang="en-US" sz="1300" b="1" u="sng" dirty="0" smtClean="0">
                <a:solidFill>
                  <a:srgbClr val="002060"/>
                </a:solidFill>
                <a:latin typeface="Arial" panose="020B0604020202020204" pitchFamily="34" charset="0"/>
                <a:cs typeface="Arial" panose="020B0604020202020204" pitchFamily="34" charset="0"/>
              </a:rPr>
              <a:t>Resilient </a:t>
            </a:r>
            <a:r>
              <a:rPr lang="en-US" sz="1300" u="sng" dirty="0" smtClean="0">
                <a:solidFill>
                  <a:srgbClr val="002060"/>
                </a:solidFill>
                <a:latin typeface="Arial" panose="020B0604020202020204" pitchFamily="34" charset="0"/>
                <a:cs typeface="Arial" panose="020B0604020202020204" pitchFamily="34" charset="0"/>
              </a:rPr>
              <a:t>– </a:t>
            </a:r>
            <a:r>
              <a:rPr lang="en-US" sz="1300" dirty="0" smtClean="0">
                <a:solidFill>
                  <a:srgbClr val="002060"/>
                </a:solidFill>
                <a:latin typeface="Arial" panose="020B0604020202020204" pitchFamily="34" charset="0"/>
                <a:cs typeface="Arial" panose="020B0604020202020204" pitchFamily="34" charset="0"/>
              </a:rPr>
              <a:t>we have adopted a Mastery approach to teaching and learning in </a:t>
            </a:r>
            <a:r>
              <a:rPr lang="en-US" sz="1300" dirty="0" err="1" smtClean="0">
                <a:solidFill>
                  <a:srgbClr val="002060"/>
                </a:solidFill>
                <a:latin typeface="Arial" panose="020B0604020202020204" pitchFamily="34" charset="0"/>
                <a:cs typeface="Arial" panose="020B0604020202020204" pitchFamily="34" charset="0"/>
              </a:rPr>
              <a:t>Maths</a:t>
            </a:r>
            <a:r>
              <a:rPr lang="en-US" sz="1300" dirty="0" smtClean="0">
                <a:solidFill>
                  <a:srgbClr val="002060"/>
                </a:solidFill>
                <a:latin typeface="Arial" panose="020B0604020202020204" pitchFamily="34" charset="0"/>
                <a:cs typeface="Arial" panose="020B0604020202020204" pitchFamily="34" charset="0"/>
              </a:rPr>
              <a:t>, </a:t>
            </a:r>
            <a:r>
              <a:rPr lang="en-US" sz="1300" dirty="0" err="1" smtClean="0">
                <a:solidFill>
                  <a:srgbClr val="002060"/>
                </a:solidFill>
                <a:latin typeface="Arial" panose="020B0604020202020204" pitchFamily="34" charset="0"/>
                <a:cs typeface="Arial" panose="020B0604020202020204" pitchFamily="34" charset="0"/>
              </a:rPr>
              <a:t>recognising</a:t>
            </a:r>
            <a:r>
              <a:rPr lang="en-US" sz="1300" dirty="0" smtClean="0">
                <a:solidFill>
                  <a:srgbClr val="002060"/>
                </a:solidFill>
                <a:latin typeface="Arial" panose="020B0604020202020204" pitchFamily="34" charset="0"/>
                <a:cs typeface="Arial" panose="020B0604020202020204" pitchFamily="34" charset="0"/>
              </a:rPr>
              <a:t> the importance of small steps.  This encourages the children  to have the confidence to tackle new learning in their </a:t>
            </a:r>
            <a:r>
              <a:rPr lang="en-US" sz="1300" dirty="0" err="1" smtClean="0">
                <a:solidFill>
                  <a:srgbClr val="002060"/>
                </a:solidFill>
                <a:latin typeface="Arial" panose="020B0604020202020204" pitchFamily="34" charset="0"/>
                <a:cs typeface="Arial" panose="020B0604020202020204" pitchFamily="34" charset="0"/>
              </a:rPr>
              <a:t>Maths</a:t>
            </a:r>
            <a:r>
              <a:rPr lang="en-US" sz="1300" dirty="0" smtClean="0">
                <a:solidFill>
                  <a:srgbClr val="002060"/>
                </a:solidFill>
                <a:latin typeface="Arial" panose="020B0604020202020204" pitchFamily="34" charset="0"/>
                <a:cs typeface="Arial" panose="020B0604020202020204" pitchFamily="34" charset="0"/>
              </a:rPr>
              <a:t> lessons.  We provide time for the children to develop their perseverance when understanding new concepts and regularly self-mark our own work to understand that it’s ok to make mistakes!</a:t>
            </a:r>
            <a:br>
              <a:rPr lang="en-US" sz="1300" dirty="0" smtClean="0">
                <a:solidFill>
                  <a:srgbClr val="002060"/>
                </a:solidFill>
                <a:latin typeface="Arial" panose="020B0604020202020204" pitchFamily="34" charset="0"/>
                <a:cs typeface="Arial" panose="020B0604020202020204" pitchFamily="34" charset="0"/>
              </a:rPr>
            </a:br>
            <a:r>
              <a:rPr lang="en-US" sz="1300" b="1" u="sng" dirty="0" smtClean="0">
                <a:solidFill>
                  <a:srgbClr val="002060"/>
                </a:solidFill>
                <a:latin typeface="Arial" panose="020B0604020202020204" pitchFamily="34" charset="0"/>
                <a:cs typeface="Arial" panose="020B0604020202020204" pitchFamily="34" charset="0"/>
              </a:rPr>
              <a:t>Courageous</a:t>
            </a:r>
            <a:r>
              <a:rPr lang="en-US" sz="1300" u="sng" dirty="0" smtClean="0">
                <a:solidFill>
                  <a:srgbClr val="002060"/>
                </a:solidFill>
                <a:latin typeface="Arial" panose="020B0604020202020204" pitchFamily="34" charset="0"/>
                <a:cs typeface="Arial" panose="020B0604020202020204" pitchFamily="34" charset="0"/>
              </a:rPr>
              <a:t> –</a:t>
            </a:r>
            <a:r>
              <a:rPr lang="en-US" sz="1300" dirty="0" smtClean="0">
                <a:solidFill>
                  <a:srgbClr val="002060"/>
                </a:solidFill>
                <a:latin typeface="Arial" panose="020B0604020202020204" pitchFamily="34" charset="0"/>
                <a:cs typeface="Arial" panose="020B0604020202020204" pitchFamily="34" charset="0"/>
              </a:rPr>
              <a:t>at Western Road, we believe everyone is a mathematician – mistakes are a part of the learning journey!</a:t>
            </a:r>
            <a:br>
              <a:rPr lang="en-US" sz="1300" dirty="0" smtClean="0">
                <a:solidFill>
                  <a:srgbClr val="002060"/>
                </a:solidFill>
                <a:latin typeface="Arial" panose="020B0604020202020204" pitchFamily="34" charset="0"/>
                <a:cs typeface="Arial" panose="020B0604020202020204" pitchFamily="34" charset="0"/>
              </a:rPr>
            </a:br>
            <a:r>
              <a:rPr lang="en-US" sz="1300" b="1" u="sng" dirty="0" smtClean="0">
                <a:solidFill>
                  <a:srgbClr val="002060"/>
                </a:solidFill>
                <a:latin typeface="Arial" panose="020B0604020202020204" pitchFamily="34" charset="0"/>
                <a:cs typeface="Arial" panose="020B0604020202020204" pitchFamily="34" charset="0"/>
              </a:rPr>
              <a:t>Pupil Voice </a:t>
            </a:r>
            <a:r>
              <a:rPr lang="en-US" sz="1300" u="sng" dirty="0" smtClean="0">
                <a:solidFill>
                  <a:srgbClr val="002060"/>
                </a:solidFill>
                <a:latin typeface="Arial" panose="020B0604020202020204" pitchFamily="34" charset="0"/>
                <a:cs typeface="Arial" panose="020B0604020202020204" pitchFamily="34" charset="0"/>
              </a:rPr>
              <a:t>–</a:t>
            </a:r>
            <a:r>
              <a:rPr lang="en-US" sz="1300" dirty="0" smtClean="0">
                <a:solidFill>
                  <a:srgbClr val="002060"/>
                </a:solidFill>
                <a:latin typeface="Arial" panose="020B0604020202020204" pitchFamily="34" charset="0"/>
                <a:cs typeface="Arial" panose="020B0604020202020204" pitchFamily="34" charset="0"/>
              </a:rPr>
              <a:t> </a:t>
            </a:r>
            <a:r>
              <a:rPr lang="en-US" sz="1300" dirty="0" err="1" smtClean="0">
                <a:solidFill>
                  <a:srgbClr val="002060"/>
                </a:solidFill>
                <a:latin typeface="Arial" panose="020B0604020202020204" pitchFamily="34" charset="0"/>
                <a:cs typeface="Arial" panose="020B0604020202020204" pitchFamily="34" charset="0"/>
              </a:rPr>
              <a:t>Maths</a:t>
            </a:r>
            <a:r>
              <a:rPr lang="en-US" sz="1300" dirty="0" smtClean="0">
                <a:solidFill>
                  <a:srgbClr val="002060"/>
                </a:solidFill>
                <a:latin typeface="Arial" panose="020B0604020202020204" pitchFamily="34" charset="0"/>
                <a:cs typeface="Arial" panose="020B0604020202020204" pitchFamily="34" charset="0"/>
              </a:rPr>
              <a:t> subject leaders regularly complete Pupil Voice activities, so the children are able to feedback what is going well and what could be improved in the teaching of </a:t>
            </a:r>
            <a:r>
              <a:rPr lang="en-US" sz="1300" dirty="0" err="1" smtClean="0">
                <a:solidFill>
                  <a:srgbClr val="002060"/>
                </a:solidFill>
                <a:latin typeface="Arial" panose="020B0604020202020204" pitchFamily="34" charset="0"/>
                <a:cs typeface="Arial" panose="020B0604020202020204" pitchFamily="34" charset="0"/>
              </a:rPr>
              <a:t>Maths</a:t>
            </a:r>
            <a:r>
              <a:rPr lang="en-US" sz="1300" dirty="0" smtClean="0">
                <a:solidFill>
                  <a:srgbClr val="002060"/>
                </a:solidFill>
                <a:latin typeface="Arial" panose="020B0604020202020204" pitchFamily="34" charset="0"/>
                <a:cs typeface="Arial" panose="020B0604020202020204" pitchFamily="34" charset="0"/>
              </a:rPr>
              <a:t> in </a:t>
            </a:r>
            <a:r>
              <a:rPr lang="en-US" sz="1300" smtClean="0">
                <a:solidFill>
                  <a:srgbClr val="002060"/>
                </a:solidFill>
                <a:latin typeface="Arial" panose="020B0604020202020204" pitchFamily="34" charset="0"/>
                <a:cs typeface="Arial" panose="020B0604020202020204" pitchFamily="34" charset="0"/>
              </a:rPr>
              <a:t>the school.  </a:t>
            </a:r>
            <a:r>
              <a:rPr lang="en-US" sz="1300" dirty="0" smtClean="0">
                <a:solidFill>
                  <a:srgbClr val="002060"/>
                </a:solidFill>
                <a:latin typeface="Arial" panose="020B0604020202020204" pitchFamily="34" charset="0"/>
                <a:cs typeface="Arial" panose="020B0604020202020204" pitchFamily="34" charset="0"/>
              </a:rPr>
              <a:t/>
            </a:r>
            <a:br>
              <a:rPr lang="en-US" sz="1300" dirty="0" smtClean="0">
                <a:solidFill>
                  <a:srgbClr val="002060"/>
                </a:solidFill>
                <a:latin typeface="Arial" panose="020B0604020202020204" pitchFamily="34" charset="0"/>
                <a:cs typeface="Arial" panose="020B0604020202020204" pitchFamily="34" charset="0"/>
              </a:rPr>
            </a:br>
            <a:r>
              <a:rPr lang="en-US" sz="1300" b="1" u="sng" dirty="0" smtClean="0">
                <a:solidFill>
                  <a:srgbClr val="002060"/>
                </a:solidFill>
                <a:latin typeface="Arial" panose="020B0604020202020204" pitchFamily="34" charset="0"/>
                <a:cs typeface="Arial" panose="020B0604020202020204" pitchFamily="34" charset="0"/>
              </a:rPr>
              <a:t>Skilled </a:t>
            </a:r>
            <a:r>
              <a:rPr lang="en-US" sz="1300" u="sng" dirty="0" smtClean="0">
                <a:solidFill>
                  <a:srgbClr val="002060"/>
                </a:solidFill>
                <a:latin typeface="Arial" panose="020B0604020202020204" pitchFamily="34" charset="0"/>
                <a:cs typeface="Arial" panose="020B0604020202020204" pitchFamily="34" charset="0"/>
              </a:rPr>
              <a:t>– </a:t>
            </a:r>
            <a:r>
              <a:rPr lang="en-US" sz="1300" dirty="0" smtClean="0">
                <a:solidFill>
                  <a:srgbClr val="002060"/>
                </a:solidFill>
                <a:latin typeface="Arial" panose="020B0604020202020204" pitchFamily="34" charset="0"/>
                <a:cs typeface="Arial" panose="020B0604020202020204" pitchFamily="34" charset="0"/>
              </a:rPr>
              <a:t>We </a:t>
            </a:r>
            <a:r>
              <a:rPr lang="en-US" sz="1300" dirty="0">
                <a:solidFill>
                  <a:srgbClr val="002060"/>
                </a:solidFill>
                <a:latin typeface="Arial" panose="020B0604020202020204" pitchFamily="34" charset="0"/>
                <a:cs typeface="Arial" panose="020B0604020202020204" pitchFamily="34" charset="0"/>
              </a:rPr>
              <a:t>use </a:t>
            </a:r>
            <a:r>
              <a:rPr lang="en-US" sz="1300" dirty="0" err="1" smtClean="0">
                <a:solidFill>
                  <a:srgbClr val="002060"/>
                </a:solidFill>
                <a:latin typeface="Arial" panose="020B0604020202020204" pitchFamily="34" charset="0"/>
                <a:cs typeface="Arial" panose="020B0604020202020204" pitchFamily="34" charset="0"/>
              </a:rPr>
              <a:t>PowerMaths</a:t>
            </a:r>
            <a:r>
              <a:rPr lang="en-US" sz="1300" dirty="0" smtClean="0">
                <a:solidFill>
                  <a:srgbClr val="002060"/>
                </a:solidFill>
                <a:latin typeface="Arial" panose="020B0604020202020204" pitchFamily="34" charset="0"/>
                <a:cs typeface="Arial" panose="020B0604020202020204" pitchFamily="34" charset="0"/>
              </a:rPr>
              <a:t>, Mastering Number, Times Tables </a:t>
            </a:r>
            <a:r>
              <a:rPr lang="en-US" sz="1300" dirty="0" err="1" smtClean="0">
                <a:solidFill>
                  <a:srgbClr val="002060"/>
                </a:solidFill>
                <a:latin typeface="Arial" panose="020B0604020202020204" pitchFamily="34" charset="0"/>
                <a:cs typeface="Arial" panose="020B0604020202020204" pitchFamily="34" charset="0"/>
              </a:rPr>
              <a:t>Rockstars</a:t>
            </a:r>
            <a:r>
              <a:rPr lang="en-US" sz="1300" dirty="0" smtClean="0">
                <a:solidFill>
                  <a:srgbClr val="002060"/>
                </a:solidFill>
                <a:latin typeface="Arial" panose="020B0604020202020204" pitchFamily="34" charset="0"/>
                <a:cs typeface="Arial" panose="020B0604020202020204" pitchFamily="34" charset="0"/>
              </a:rPr>
              <a:t> and </a:t>
            </a:r>
            <a:r>
              <a:rPr lang="en-US" sz="1300" dirty="0" err="1" smtClean="0">
                <a:solidFill>
                  <a:srgbClr val="002060"/>
                </a:solidFill>
                <a:latin typeface="Arial" panose="020B0604020202020204" pitchFamily="34" charset="0"/>
                <a:cs typeface="Arial" panose="020B0604020202020204" pitchFamily="34" charset="0"/>
              </a:rPr>
              <a:t>Numbots</a:t>
            </a:r>
            <a:r>
              <a:rPr lang="en-US" sz="1300" dirty="0" smtClean="0">
                <a:solidFill>
                  <a:srgbClr val="002060"/>
                </a:solidFill>
                <a:latin typeface="Arial" panose="020B0604020202020204" pitchFamily="34" charset="0"/>
                <a:cs typeface="Arial" panose="020B0604020202020204" pitchFamily="34" charset="0"/>
              </a:rPr>
              <a:t> to ensure that all children leave school with the number skills to equip them for the future. Each year, we take part in STEM week which links together our Science, Technology and </a:t>
            </a:r>
            <a:r>
              <a:rPr lang="en-US" sz="1300" dirty="0" err="1" smtClean="0">
                <a:solidFill>
                  <a:srgbClr val="002060"/>
                </a:solidFill>
                <a:latin typeface="Arial" panose="020B0604020202020204" pitchFamily="34" charset="0"/>
                <a:cs typeface="Arial" panose="020B0604020202020204" pitchFamily="34" charset="0"/>
              </a:rPr>
              <a:t>Maths</a:t>
            </a:r>
            <a:r>
              <a:rPr lang="en-US" sz="1300" dirty="0" smtClean="0">
                <a:solidFill>
                  <a:srgbClr val="002060"/>
                </a:solidFill>
                <a:latin typeface="Arial" panose="020B0604020202020204" pitchFamily="34" charset="0"/>
                <a:cs typeface="Arial" panose="020B0604020202020204" pitchFamily="34" charset="0"/>
              </a:rPr>
              <a:t> learning through practical investigations.</a:t>
            </a:r>
            <a:br>
              <a:rPr lang="en-US" sz="1300" dirty="0" smtClean="0">
                <a:solidFill>
                  <a:srgbClr val="002060"/>
                </a:solidFill>
                <a:latin typeface="Arial" panose="020B0604020202020204" pitchFamily="34" charset="0"/>
                <a:cs typeface="Arial" panose="020B0604020202020204" pitchFamily="34" charset="0"/>
              </a:rPr>
            </a:br>
            <a:r>
              <a:rPr lang="en-US" sz="1300" b="1" u="sng" dirty="0" smtClean="0">
                <a:solidFill>
                  <a:srgbClr val="002060"/>
                </a:solidFill>
                <a:latin typeface="Arial" panose="020B0604020202020204" pitchFamily="34" charset="0"/>
                <a:cs typeface="Arial" panose="020B0604020202020204" pitchFamily="34" charset="0"/>
              </a:rPr>
              <a:t>Lewes and Beyond </a:t>
            </a:r>
            <a:r>
              <a:rPr lang="en-US" sz="1300" u="sng" dirty="0" smtClean="0">
                <a:solidFill>
                  <a:srgbClr val="002060"/>
                </a:solidFill>
                <a:latin typeface="Arial" panose="020B0604020202020204" pitchFamily="34" charset="0"/>
                <a:cs typeface="Arial" panose="020B0604020202020204" pitchFamily="34" charset="0"/>
              </a:rPr>
              <a:t>– </a:t>
            </a:r>
            <a:r>
              <a:rPr lang="en-US" sz="1300" dirty="0" smtClean="0">
                <a:solidFill>
                  <a:srgbClr val="002060"/>
                </a:solidFill>
                <a:latin typeface="Arial" panose="020B0604020202020204" pitchFamily="34" charset="0"/>
                <a:cs typeface="Arial" panose="020B0604020202020204" pitchFamily="34" charset="0"/>
              </a:rPr>
              <a:t>professional development of our staff is core in ensuring </a:t>
            </a:r>
            <a:r>
              <a:rPr lang="en-US" sz="1300" dirty="0" err="1" smtClean="0">
                <a:solidFill>
                  <a:srgbClr val="002060"/>
                </a:solidFill>
                <a:latin typeface="Arial" panose="020B0604020202020204" pitchFamily="34" charset="0"/>
                <a:cs typeface="Arial" panose="020B0604020202020204" pitchFamily="34" charset="0"/>
              </a:rPr>
              <a:t>Maths</a:t>
            </a:r>
            <a:r>
              <a:rPr lang="en-US" sz="1300" dirty="0" smtClean="0">
                <a:solidFill>
                  <a:srgbClr val="002060"/>
                </a:solidFill>
                <a:latin typeface="Arial" panose="020B0604020202020204" pitchFamily="34" charset="0"/>
                <a:cs typeface="Arial" panose="020B0604020202020204" pitchFamily="34" charset="0"/>
              </a:rPr>
              <a:t> is taught to the highest standard at Western Road. Staff regularly meet with peers from local networks and further afield to observe and discuss good practice. We are continuously learning and improving our </a:t>
            </a:r>
            <a:r>
              <a:rPr lang="en-US" sz="1300" dirty="0" err="1" smtClean="0">
                <a:solidFill>
                  <a:srgbClr val="002060"/>
                </a:solidFill>
                <a:latin typeface="Arial" panose="020B0604020202020204" pitchFamily="34" charset="0"/>
                <a:cs typeface="Arial" panose="020B0604020202020204" pitchFamily="34" charset="0"/>
              </a:rPr>
              <a:t>Maths</a:t>
            </a:r>
            <a:r>
              <a:rPr lang="en-US" sz="1300" dirty="0" smtClean="0">
                <a:solidFill>
                  <a:srgbClr val="002060"/>
                </a:solidFill>
                <a:latin typeface="Arial" panose="020B0604020202020204" pitchFamily="34" charset="0"/>
                <a:cs typeface="Arial" panose="020B0604020202020204" pitchFamily="34" charset="0"/>
              </a:rPr>
              <a:t> teaching across the whole school. </a:t>
            </a:r>
            <a:endParaRPr lang="en-US" sz="1300" dirty="0">
              <a:solidFill>
                <a:srgbClr val="002060"/>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35372" y="59269"/>
            <a:ext cx="2574455" cy="1930841"/>
          </a:xfrm>
          <a:prstGeom prst="rect">
            <a:avLst/>
          </a:prstGeom>
        </p:spPr>
      </p:pic>
      <p:sp>
        <p:nvSpPr>
          <p:cNvPr id="11" name="TextBox 10"/>
          <p:cNvSpPr txBox="1"/>
          <p:nvPr/>
        </p:nvSpPr>
        <p:spPr>
          <a:xfrm>
            <a:off x="8152757" y="141155"/>
            <a:ext cx="3925512" cy="1631216"/>
          </a:xfrm>
          <a:prstGeom prst="rect">
            <a:avLst/>
          </a:prstGeom>
          <a:noFill/>
          <a:ln w="28575">
            <a:solidFill>
              <a:srgbClr val="002060"/>
            </a:solidFill>
          </a:ln>
        </p:spPr>
        <p:txBody>
          <a:bodyPr wrap="square" rtlCol="0">
            <a:spAutoFit/>
          </a:bodyPr>
          <a:lstStyle/>
          <a:p>
            <a:pPr algn="ctr"/>
            <a:r>
              <a:rPr lang="en-GB" sz="2000" u="sng" dirty="0" smtClean="0">
                <a:solidFill>
                  <a:srgbClr val="002060"/>
                </a:solidFill>
                <a:latin typeface="Arial" panose="020B0604020202020204" pitchFamily="34" charset="0"/>
                <a:cs typeface="Arial" panose="020B0604020202020204" pitchFamily="34" charset="0"/>
              </a:rPr>
              <a:t>Year 1</a:t>
            </a:r>
          </a:p>
          <a:p>
            <a:pPr algn="ctr"/>
            <a:r>
              <a:rPr lang="en-GB" sz="2000" dirty="0" smtClean="0">
                <a:solidFill>
                  <a:srgbClr val="002060"/>
                </a:solidFill>
                <a:latin typeface="Arial" panose="020B0604020202020204" pitchFamily="34" charset="0"/>
                <a:cs typeface="Arial" panose="020B0604020202020204" pitchFamily="34" charset="0"/>
              </a:rPr>
              <a:t>“I am going to sort my objects into different colours.”</a:t>
            </a:r>
          </a:p>
          <a:p>
            <a:pPr algn="ctr"/>
            <a:r>
              <a:rPr lang="en-GB" sz="2000" i="1" dirty="0" smtClean="0">
                <a:solidFill>
                  <a:srgbClr val="002060"/>
                </a:solidFill>
                <a:latin typeface="Arial" panose="020B0604020202020204" pitchFamily="34" charset="0"/>
                <a:cs typeface="Arial" panose="020B0604020202020204" pitchFamily="34" charset="0"/>
              </a:rPr>
              <a:t>NC link: </a:t>
            </a:r>
            <a:r>
              <a:rPr lang="en-GB" sz="2000" i="1" dirty="0">
                <a:solidFill>
                  <a:srgbClr val="002060"/>
                </a:solidFill>
                <a:latin typeface="Arial" panose="020B0604020202020204" pitchFamily="34" charset="0"/>
                <a:cs typeface="Arial" panose="020B0604020202020204" pitchFamily="34" charset="0"/>
              </a:rPr>
              <a:t>compare, describe and solve practical </a:t>
            </a:r>
            <a:r>
              <a:rPr lang="en-GB" sz="2000" i="1" dirty="0" smtClean="0">
                <a:solidFill>
                  <a:srgbClr val="002060"/>
                </a:solidFill>
                <a:latin typeface="Arial" panose="020B0604020202020204" pitchFamily="34" charset="0"/>
                <a:cs typeface="Arial" panose="020B0604020202020204" pitchFamily="34" charset="0"/>
              </a:rPr>
              <a:t>problems.</a:t>
            </a:r>
            <a:endParaRPr lang="en-GB" sz="2000" i="1" dirty="0">
              <a:solidFill>
                <a:srgbClr val="002060"/>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531" t="10149" r="531" b="-1990"/>
          <a:stretch/>
        </p:blipFill>
        <p:spPr>
          <a:xfrm>
            <a:off x="5536307" y="2248037"/>
            <a:ext cx="2507694" cy="3070781"/>
          </a:xfrm>
          <a:prstGeom prst="rect">
            <a:avLst/>
          </a:prstGeom>
        </p:spPr>
      </p:pic>
      <p:sp>
        <p:nvSpPr>
          <p:cNvPr id="13" name="TextBox 12"/>
          <p:cNvSpPr txBox="1"/>
          <p:nvPr/>
        </p:nvSpPr>
        <p:spPr>
          <a:xfrm>
            <a:off x="8152757" y="1990110"/>
            <a:ext cx="3925512" cy="2862322"/>
          </a:xfrm>
          <a:prstGeom prst="rect">
            <a:avLst/>
          </a:prstGeom>
          <a:noFill/>
          <a:ln w="28575">
            <a:solidFill>
              <a:srgbClr val="002060"/>
            </a:solidFill>
          </a:ln>
        </p:spPr>
        <p:txBody>
          <a:bodyPr wrap="square" rtlCol="0">
            <a:spAutoFit/>
          </a:bodyPr>
          <a:lstStyle/>
          <a:p>
            <a:pPr algn="ctr"/>
            <a:r>
              <a:rPr lang="en-GB" sz="2000" u="sng" dirty="0" smtClean="0">
                <a:solidFill>
                  <a:srgbClr val="002060"/>
                </a:solidFill>
                <a:latin typeface="Arial" panose="020B0604020202020204" pitchFamily="34" charset="0"/>
                <a:cs typeface="Arial" panose="020B0604020202020204" pitchFamily="34" charset="0"/>
              </a:rPr>
              <a:t>Year 4</a:t>
            </a:r>
          </a:p>
          <a:p>
            <a:pPr algn="ctr"/>
            <a:r>
              <a:rPr lang="en-GB" sz="2000" dirty="0" smtClean="0">
                <a:solidFill>
                  <a:srgbClr val="002060"/>
                </a:solidFill>
                <a:latin typeface="Arial" panose="020B0604020202020204" pitchFamily="34" charset="0"/>
                <a:cs typeface="Arial" panose="020B0604020202020204" pitchFamily="34" charset="0"/>
              </a:rPr>
              <a:t>“In Year 3 in STEM week, we made towers using spaghetti and marshmallows. We needed to see which tower would be the tallest and measured </a:t>
            </a:r>
            <a:r>
              <a:rPr lang="en-GB" sz="2000" smtClean="0">
                <a:solidFill>
                  <a:srgbClr val="002060"/>
                </a:solidFill>
                <a:latin typeface="Arial" panose="020B0604020202020204" pitchFamily="34" charset="0"/>
                <a:cs typeface="Arial" panose="020B0604020202020204" pitchFamily="34" charset="0"/>
              </a:rPr>
              <a:t>them </a:t>
            </a:r>
            <a:r>
              <a:rPr lang="en-GB" sz="2000" smtClean="0">
                <a:solidFill>
                  <a:srgbClr val="002060"/>
                </a:solidFill>
                <a:latin typeface="Arial" panose="020B0604020202020204" pitchFamily="34" charset="0"/>
                <a:cs typeface="Arial" panose="020B0604020202020204" pitchFamily="34" charset="0"/>
              </a:rPr>
              <a:t>using?.”</a:t>
            </a:r>
            <a:r>
              <a:rPr lang="en-GB" sz="2000" dirty="0" smtClean="0">
                <a:solidFill>
                  <a:srgbClr val="002060"/>
                </a:solidFill>
                <a:latin typeface="Arial" panose="020B0604020202020204" pitchFamily="34" charset="0"/>
                <a:cs typeface="Arial" panose="020B0604020202020204" pitchFamily="34" charset="0"/>
              </a:rPr>
              <a:t/>
            </a:r>
            <a:br>
              <a:rPr lang="en-GB" sz="2000" dirty="0" smtClean="0">
                <a:solidFill>
                  <a:srgbClr val="002060"/>
                </a:solidFill>
                <a:latin typeface="Arial" panose="020B0604020202020204" pitchFamily="34" charset="0"/>
                <a:cs typeface="Arial" panose="020B0604020202020204" pitchFamily="34" charset="0"/>
              </a:rPr>
            </a:br>
            <a:r>
              <a:rPr lang="en-GB" sz="2000" i="1" dirty="0" smtClean="0">
                <a:solidFill>
                  <a:srgbClr val="002060"/>
                </a:solidFill>
                <a:latin typeface="Arial" panose="020B0604020202020204" pitchFamily="34" charset="0"/>
                <a:cs typeface="Arial" panose="020B0604020202020204" pitchFamily="34" charset="0"/>
              </a:rPr>
              <a:t>NC link: </a:t>
            </a:r>
            <a:r>
              <a:rPr lang="en-US" sz="2000" i="1" dirty="0">
                <a:solidFill>
                  <a:srgbClr val="002060"/>
                </a:solidFill>
                <a:latin typeface="Arial" panose="020B0604020202020204" pitchFamily="34" charset="0"/>
                <a:cs typeface="Arial" panose="020B0604020202020204" pitchFamily="34" charset="0"/>
              </a:rPr>
              <a:t> measure using the appropriate tools and units</a:t>
            </a:r>
            <a:endParaRPr lang="en-GB" sz="2000" i="1" dirty="0">
              <a:solidFill>
                <a:srgbClr val="002060"/>
              </a:solidFill>
              <a:latin typeface="Arial" panose="020B0604020202020204" pitchFamily="34" charset="0"/>
              <a:cs typeface="Arial" panose="020B0604020202020204" pitchFamily="34" charset="0"/>
            </a:endParaRPr>
          </a:p>
        </p:txBody>
      </p:sp>
      <p:pic>
        <p:nvPicPr>
          <p:cNvPr id="1026" name="Picture 2" descr="Pearson Primary UK on Twitter: &quot;&quot;Power Maths impresses because it doesn't  dilute to taste.&quot; Read the @TeachPrimary review of Power Maths here:  https://t.co/XRIHEZ9Rmt… https://t.co/NYqKRDotFP&quot;"/>
          <p:cNvPicPr>
            <a:picLocks noChangeAspect="1" noChangeArrowheads="1"/>
          </p:cNvPicPr>
          <p:nvPr/>
        </p:nvPicPr>
        <p:blipFill rotWithShape="1">
          <a:blip r:embed="rId4">
            <a:extLst>
              <a:ext uri="{28A0092B-C50C-407E-A947-70E740481C1C}">
                <a14:useLocalDpi xmlns:a14="http://schemas.microsoft.com/office/drawing/2010/main" val="0"/>
              </a:ext>
            </a:extLst>
          </a:blip>
          <a:srcRect l="16093" r="19683"/>
          <a:stretch/>
        </p:blipFill>
        <p:spPr bwMode="auto">
          <a:xfrm>
            <a:off x="6015378" y="5576743"/>
            <a:ext cx="1414441" cy="12333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imes Tables Rock Stars - Home | Faceboo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4001" y="5576744"/>
            <a:ext cx="1233325" cy="12333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umBots | Motivational maths practice for schools and familie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55592" y="5770792"/>
            <a:ext cx="2522677" cy="845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9546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372</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Lily Doone</dc:creator>
  <cp:lastModifiedBy>Janine Bishop</cp:lastModifiedBy>
  <cp:revision>17</cp:revision>
  <dcterms:created xsi:type="dcterms:W3CDTF">2021-09-22T12:29:29Z</dcterms:created>
  <dcterms:modified xsi:type="dcterms:W3CDTF">2022-01-31T21:14:34Z</dcterms:modified>
</cp:coreProperties>
</file>