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handoutMasterIdLst>
    <p:handoutMasterId r:id="rId36"/>
  </p:handoutMasterIdLst>
  <p:sldIdLst>
    <p:sldId id="288" r:id="rId2"/>
    <p:sldId id="258" r:id="rId3"/>
    <p:sldId id="304" r:id="rId4"/>
    <p:sldId id="305" r:id="rId5"/>
    <p:sldId id="306" r:id="rId6"/>
    <p:sldId id="307" r:id="rId7"/>
    <p:sldId id="308" r:id="rId8"/>
    <p:sldId id="289" r:id="rId9"/>
    <p:sldId id="294" r:id="rId10"/>
    <p:sldId id="290" r:id="rId11"/>
    <p:sldId id="291" r:id="rId12"/>
    <p:sldId id="309" r:id="rId13"/>
    <p:sldId id="310" r:id="rId14"/>
    <p:sldId id="311" r:id="rId15"/>
    <p:sldId id="293" r:id="rId16"/>
    <p:sldId id="259" r:id="rId17"/>
    <p:sldId id="260" r:id="rId18"/>
    <p:sldId id="261" r:id="rId19"/>
    <p:sldId id="262" r:id="rId20"/>
    <p:sldId id="263" r:id="rId21"/>
    <p:sldId id="264" r:id="rId22"/>
    <p:sldId id="265" r:id="rId23"/>
    <p:sldId id="266" r:id="rId24"/>
    <p:sldId id="295" r:id="rId25"/>
    <p:sldId id="296" r:id="rId26"/>
    <p:sldId id="297" r:id="rId27"/>
    <p:sldId id="298" r:id="rId28"/>
    <p:sldId id="299" r:id="rId29"/>
    <p:sldId id="300" r:id="rId30"/>
    <p:sldId id="301" r:id="rId31"/>
    <p:sldId id="302" r:id="rId32"/>
    <p:sldId id="276" r:id="rId33"/>
    <p:sldId id="303" r:id="rId34"/>
  </p:sldIdLst>
  <p:sldSz cx="9144000" cy="6858000" type="screen4x3"/>
  <p:notesSz cx="6761163" cy="9893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32" autoAdjust="0"/>
    <p:restoredTop sz="86323" autoAdjust="0"/>
  </p:normalViewPr>
  <p:slideViewPr>
    <p:cSldViewPr>
      <p:cViewPr>
        <p:scale>
          <a:sx n="75" d="100"/>
          <a:sy n="75" d="100"/>
        </p:scale>
        <p:origin x="-1578" y="-72"/>
      </p:cViewPr>
      <p:guideLst>
        <p:guide orient="horz" pos="2160"/>
        <p:guide pos="2880"/>
      </p:guideLst>
    </p:cSldViewPr>
  </p:slideViewPr>
  <p:outlineViewPr>
    <p:cViewPr>
      <p:scale>
        <a:sx n="33" d="100"/>
        <a:sy n="33" d="100"/>
      </p:scale>
      <p:origin x="48" y="1613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140" cy="49521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30413" y="0"/>
            <a:ext cx="2929140" cy="495219"/>
          </a:xfrm>
          <a:prstGeom prst="rect">
            <a:avLst/>
          </a:prstGeom>
        </p:spPr>
        <p:txBody>
          <a:bodyPr vert="horz" lIns="91440" tIns="45720" rIns="91440" bIns="45720" rtlCol="0"/>
          <a:lstStyle>
            <a:lvl1pPr algn="r">
              <a:defRPr sz="1200"/>
            </a:lvl1pPr>
          </a:lstStyle>
          <a:p>
            <a:fld id="{8C2636A5-AF1A-4097-8421-04F8DD98ADDF}" type="datetimeFigureOut">
              <a:rPr lang="en-GB" smtClean="0"/>
              <a:t>21/11/2016</a:t>
            </a:fld>
            <a:endParaRPr lang="en-GB"/>
          </a:p>
        </p:txBody>
      </p:sp>
      <p:sp>
        <p:nvSpPr>
          <p:cNvPr id="4" name="Footer Placeholder 3"/>
          <p:cNvSpPr>
            <a:spLocks noGrp="1"/>
          </p:cNvSpPr>
          <p:nvPr>
            <p:ph type="ftr" sz="quarter" idx="2"/>
          </p:nvPr>
        </p:nvSpPr>
        <p:spPr>
          <a:xfrm>
            <a:off x="0" y="9396500"/>
            <a:ext cx="2929140" cy="49521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30413" y="9396500"/>
            <a:ext cx="2929140" cy="495218"/>
          </a:xfrm>
          <a:prstGeom prst="rect">
            <a:avLst/>
          </a:prstGeom>
        </p:spPr>
        <p:txBody>
          <a:bodyPr vert="horz" lIns="91440" tIns="45720" rIns="91440" bIns="45720" rtlCol="0" anchor="b"/>
          <a:lstStyle>
            <a:lvl1pPr algn="r">
              <a:defRPr sz="1200"/>
            </a:lvl1pPr>
          </a:lstStyle>
          <a:p>
            <a:fld id="{EC767CBD-68C5-43A8-972F-0B4D4B2AC41B}" type="slidenum">
              <a:rPr lang="en-GB" smtClean="0"/>
              <a:t>‹#›</a:t>
            </a:fld>
            <a:endParaRPr lang="en-GB"/>
          </a:p>
        </p:txBody>
      </p:sp>
    </p:spTree>
    <p:extLst>
      <p:ext uri="{BB962C8B-B14F-4D97-AF65-F5344CB8AC3E}">
        <p14:creationId xmlns:p14="http://schemas.microsoft.com/office/powerpoint/2010/main" val="2499933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466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29762" y="0"/>
            <a:ext cx="2929837" cy="494665"/>
          </a:xfrm>
          <a:prstGeom prst="rect">
            <a:avLst/>
          </a:prstGeom>
        </p:spPr>
        <p:txBody>
          <a:bodyPr vert="horz" lIns="91440" tIns="45720" rIns="91440" bIns="45720" rtlCol="0"/>
          <a:lstStyle>
            <a:lvl1pPr algn="r">
              <a:defRPr sz="1200"/>
            </a:lvl1pPr>
          </a:lstStyle>
          <a:p>
            <a:fld id="{A859FA36-4251-4E28-8081-9614EEC2BEA2}" type="datetimeFigureOut">
              <a:rPr lang="en-GB" smtClean="0"/>
              <a:t>21/11/2016</a:t>
            </a:fld>
            <a:endParaRPr lang="en-GB"/>
          </a:p>
        </p:txBody>
      </p:sp>
      <p:sp>
        <p:nvSpPr>
          <p:cNvPr id="4" name="Slide Image Placeholder 3"/>
          <p:cNvSpPr>
            <a:spLocks noGrp="1" noRot="1" noChangeAspect="1"/>
          </p:cNvSpPr>
          <p:nvPr>
            <p:ph type="sldImg" idx="2"/>
          </p:nvPr>
        </p:nvSpPr>
        <p:spPr>
          <a:xfrm>
            <a:off x="906463" y="741363"/>
            <a:ext cx="4948237" cy="3711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6117" y="4699318"/>
            <a:ext cx="5408930" cy="445198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96918"/>
            <a:ext cx="2929837" cy="49466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29762" y="9396918"/>
            <a:ext cx="2929837" cy="494665"/>
          </a:xfrm>
          <a:prstGeom prst="rect">
            <a:avLst/>
          </a:prstGeom>
        </p:spPr>
        <p:txBody>
          <a:bodyPr vert="horz" lIns="91440" tIns="45720" rIns="91440" bIns="45720" rtlCol="0" anchor="b"/>
          <a:lstStyle>
            <a:lvl1pPr algn="r">
              <a:defRPr sz="1200"/>
            </a:lvl1pPr>
          </a:lstStyle>
          <a:p>
            <a:fld id="{7E4A8999-CB2E-45FD-9299-305984024661}" type="slidenum">
              <a:rPr lang="en-GB" smtClean="0"/>
              <a:t>‹#›</a:t>
            </a:fld>
            <a:endParaRPr lang="en-GB"/>
          </a:p>
        </p:txBody>
      </p:sp>
    </p:spTree>
    <p:extLst>
      <p:ext uri="{BB962C8B-B14F-4D97-AF65-F5344CB8AC3E}">
        <p14:creationId xmlns:p14="http://schemas.microsoft.com/office/powerpoint/2010/main" val="3145213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1</a:t>
            </a:fld>
            <a:endParaRPr lang="en-GB"/>
          </a:p>
        </p:txBody>
      </p:sp>
    </p:spTree>
    <p:extLst>
      <p:ext uri="{BB962C8B-B14F-4D97-AF65-F5344CB8AC3E}">
        <p14:creationId xmlns:p14="http://schemas.microsoft.com/office/powerpoint/2010/main" val="2154501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10</a:t>
            </a:fld>
            <a:endParaRPr lang="en-GB"/>
          </a:p>
        </p:txBody>
      </p:sp>
    </p:spTree>
    <p:extLst>
      <p:ext uri="{BB962C8B-B14F-4D97-AF65-F5344CB8AC3E}">
        <p14:creationId xmlns:p14="http://schemas.microsoft.com/office/powerpoint/2010/main" val="3011127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11</a:t>
            </a:fld>
            <a:endParaRPr lang="en-GB"/>
          </a:p>
        </p:txBody>
      </p:sp>
    </p:spTree>
    <p:extLst>
      <p:ext uri="{BB962C8B-B14F-4D97-AF65-F5344CB8AC3E}">
        <p14:creationId xmlns:p14="http://schemas.microsoft.com/office/powerpoint/2010/main" val="494064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15</a:t>
            </a:fld>
            <a:endParaRPr lang="en-GB"/>
          </a:p>
        </p:txBody>
      </p:sp>
    </p:spTree>
    <p:extLst>
      <p:ext uri="{BB962C8B-B14F-4D97-AF65-F5344CB8AC3E}">
        <p14:creationId xmlns:p14="http://schemas.microsoft.com/office/powerpoint/2010/main" val="11898093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16</a:t>
            </a:fld>
            <a:endParaRPr lang="en-GB"/>
          </a:p>
        </p:txBody>
      </p:sp>
    </p:spTree>
    <p:extLst>
      <p:ext uri="{BB962C8B-B14F-4D97-AF65-F5344CB8AC3E}">
        <p14:creationId xmlns:p14="http://schemas.microsoft.com/office/powerpoint/2010/main" val="16843147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17</a:t>
            </a:fld>
            <a:endParaRPr lang="en-GB"/>
          </a:p>
        </p:txBody>
      </p:sp>
    </p:spTree>
    <p:extLst>
      <p:ext uri="{BB962C8B-B14F-4D97-AF65-F5344CB8AC3E}">
        <p14:creationId xmlns:p14="http://schemas.microsoft.com/office/powerpoint/2010/main" val="1135346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18</a:t>
            </a:fld>
            <a:endParaRPr lang="en-GB"/>
          </a:p>
        </p:txBody>
      </p:sp>
    </p:spTree>
    <p:extLst>
      <p:ext uri="{BB962C8B-B14F-4D97-AF65-F5344CB8AC3E}">
        <p14:creationId xmlns:p14="http://schemas.microsoft.com/office/powerpoint/2010/main" val="183626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19</a:t>
            </a:fld>
            <a:endParaRPr lang="en-GB"/>
          </a:p>
        </p:txBody>
      </p:sp>
    </p:spTree>
    <p:extLst>
      <p:ext uri="{BB962C8B-B14F-4D97-AF65-F5344CB8AC3E}">
        <p14:creationId xmlns:p14="http://schemas.microsoft.com/office/powerpoint/2010/main" val="3924244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20</a:t>
            </a:fld>
            <a:endParaRPr lang="en-GB"/>
          </a:p>
        </p:txBody>
      </p:sp>
    </p:spTree>
    <p:extLst>
      <p:ext uri="{BB962C8B-B14F-4D97-AF65-F5344CB8AC3E}">
        <p14:creationId xmlns:p14="http://schemas.microsoft.com/office/powerpoint/2010/main" val="3298222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21</a:t>
            </a:fld>
            <a:endParaRPr lang="en-GB"/>
          </a:p>
        </p:txBody>
      </p:sp>
    </p:spTree>
    <p:extLst>
      <p:ext uri="{BB962C8B-B14F-4D97-AF65-F5344CB8AC3E}">
        <p14:creationId xmlns:p14="http://schemas.microsoft.com/office/powerpoint/2010/main" val="3384782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22</a:t>
            </a:fld>
            <a:endParaRPr lang="en-GB"/>
          </a:p>
        </p:txBody>
      </p:sp>
    </p:spTree>
    <p:extLst>
      <p:ext uri="{BB962C8B-B14F-4D97-AF65-F5344CB8AC3E}">
        <p14:creationId xmlns:p14="http://schemas.microsoft.com/office/powerpoint/2010/main" val="3171440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a:t>
            </a:fld>
            <a:endParaRPr lang="en-GB"/>
          </a:p>
        </p:txBody>
      </p:sp>
    </p:spTree>
    <p:extLst>
      <p:ext uri="{BB962C8B-B14F-4D97-AF65-F5344CB8AC3E}">
        <p14:creationId xmlns:p14="http://schemas.microsoft.com/office/powerpoint/2010/main" val="11048444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23</a:t>
            </a:fld>
            <a:endParaRPr lang="en-GB"/>
          </a:p>
        </p:txBody>
      </p:sp>
    </p:spTree>
    <p:extLst>
      <p:ext uri="{BB962C8B-B14F-4D97-AF65-F5344CB8AC3E}">
        <p14:creationId xmlns:p14="http://schemas.microsoft.com/office/powerpoint/2010/main" val="36563715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24</a:t>
            </a:fld>
            <a:endParaRPr lang="en-GB"/>
          </a:p>
        </p:txBody>
      </p:sp>
    </p:spTree>
    <p:extLst>
      <p:ext uri="{BB962C8B-B14F-4D97-AF65-F5344CB8AC3E}">
        <p14:creationId xmlns:p14="http://schemas.microsoft.com/office/powerpoint/2010/main" val="26605892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25</a:t>
            </a:fld>
            <a:endParaRPr lang="en-GB"/>
          </a:p>
        </p:txBody>
      </p:sp>
    </p:spTree>
    <p:extLst>
      <p:ext uri="{BB962C8B-B14F-4D97-AF65-F5344CB8AC3E}">
        <p14:creationId xmlns:p14="http://schemas.microsoft.com/office/powerpoint/2010/main" val="39429327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26</a:t>
            </a:fld>
            <a:endParaRPr lang="en-GB"/>
          </a:p>
        </p:txBody>
      </p:sp>
    </p:spTree>
    <p:extLst>
      <p:ext uri="{BB962C8B-B14F-4D97-AF65-F5344CB8AC3E}">
        <p14:creationId xmlns:p14="http://schemas.microsoft.com/office/powerpoint/2010/main" val="36845359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27</a:t>
            </a:fld>
            <a:endParaRPr lang="en-GB"/>
          </a:p>
        </p:txBody>
      </p:sp>
    </p:spTree>
    <p:extLst>
      <p:ext uri="{BB962C8B-B14F-4D97-AF65-F5344CB8AC3E}">
        <p14:creationId xmlns:p14="http://schemas.microsoft.com/office/powerpoint/2010/main" val="42193713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28</a:t>
            </a:fld>
            <a:endParaRPr lang="en-GB"/>
          </a:p>
        </p:txBody>
      </p:sp>
    </p:spTree>
    <p:extLst>
      <p:ext uri="{BB962C8B-B14F-4D97-AF65-F5344CB8AC3E}">
        <p14:creationId xmlns:p14="http://schemas.microsoft.com/office/powerpoint/2010/main" val="28530337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29</a:t>
            </a:fld>
            <a:endParaRPr lang="en-GB"/>
          </a:p>
        </p:txBody>
      </p:sp>
    </p:spTree>
    <p:extLst>
      <p:ext uri="{BB962C8B-B14F-4D97-AF65-F5344CB8AC3E}">
        <p14:creationId xmlns:p14="http://schemas.microsoft.com/office/powerpoint/2010/main" val="19787032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30</a:t>
            </a:fld>
            <a:endParaRPr lang="en-GB"/>
          </a:p>
        </p:txBody>
      </p:sp>
    </p:spTree>
    <p:extLst>
      <p:ext uri="{BB962C8B-B14F-4D97-AF65-F5344CB8AC3E}">
        <p14:creationId xmlns:p14="http://schemas.microsoft.com/office/powerpoint/2010/main" val="617997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31</a:t>
            </a:fld>
            <a:endParaRPr lang="en-GB"/>
          </a:p>
        </p:txBody>
      </p:sp>
    </p:spTree>
    <p:extLst>
      <p:ext uri="{BB962C8B-B14F-4D97-AF65-F5344CB8AC3E}">
        <p14:creationId xmlns:p14="http://schemas.microsoft.com/office/powerpoint/2010/main" val="21785903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Beginning</a:t>
            </a:r>
            <a:r>
              <a:rPr lang="en-US" baseline="0" dirty="0" smtClean="0"/>
              <a:t> readers need to match one-one and focus on the first letters of words  - we encourage this by pointing.</a:t>
            </a:r>
            <a:endParaRPr lang="en-US" dirty="0"/>
          </a:p>
        </p:txBody>
      </p:sp>
      <p:sp>
        <p:nvSpPr>
          <p:cNvPr id="4" name="Slide Number Placeholder 3"/>
          <p:cNvSpPr>
            <a:spLocks noGrp="1"/>
          </p:cNvSpPr>
          <p:nvPr>
            <p:ph type="sldNum" sz="quarter" idx="10"/>
          </p:nvPr>
        </p:nvSpPr>
        <p:spPr/>
        <p:txBody>
          <a:bodyPr/>
          <a:lstStyle/>
          <a:p>
            <a:fld id="{C380497D-1873-41D2-83B8-70CA552CD29C}" type="slidenum">
              <a:rPr lang="en-GB" smtClean="0">
                <a:solidFill>
                  <a:prstClr val="black"/>
                </a:solidFill>
              </a:rPr>
              <a:pPr/>
              <a:t>32</a:t>
            </a:fld>
            <a:endParaRPr lang="en-GB" dirty="0">
              <a:solidFill>
                <a:prstClr val="black"/>
              </a:solidFill>
            </a:endParaRPr>
          </a:p>
        </p:txBody>
      </p:sp>
    </p:spTree>
    <p:extLst>
      <p:ext uri="{BB962C8B-B14F-4D97-AF65-F5344CB8AC3E}">
        <p14:creationId xmlns:p14="http://schemas.microsoft.com/office/powerpoint/2010/main" val="2806709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3</a:t>
            </a:fld>
            <a:endParaRPr lang="en-GB"/>
          </a:p>
        </p:txBody>
      </p:sp>
    </p:spTree>
    <p:extLst>
      <p:ext uri="{BB962C8B-B14F-4D97-AF65-F5344CB8AC3E}">
        <p14:creationId xmlns:p14="http://schemas.microsoft.com/office/powerpoint/2010/main" val="35758970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33</a:t>
            </a:fld>
            <a:endParaRPr lang="en-GB"/>
          </a:p>
        </p:txBody>
      </p:sp>
    </p:spTree>
    <p:extLst>
      <p:ext uri="{BB962C8B-B14F-4D97-AF65-F5344CB8AC3E}">
        <p14:creationId xmlns:p14="http://schemas.microsoft.com/office/powerpoint/2010/main" val="4057372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4</a:t>
            </a:fld>
            <a:endParaRPr lang="en-GB"/>
          </a:p>
        </p:txBody>
      </p:sp>
    </p:spTree>
    <p:extLst>
      <p:ext uri="{BB962C8B-B14F-4D97-AF65-F5344CB8AC3E}">
        <p14:creationId xmlns:p14="http://schemas.microsoft.com/office/powerpoint/2010/main" val="3575897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5</a:t>
            </a:fld>
            <a:endParaRPr lang="en-GB"/>
          </a:p>
        </p:txBody>
      </p:sp>
    </p:spTree>
    <p:extLst>
      <p:ext uri="{BB962C8B-B14F-4D97-AF65-F5344CB8AC3E}">
        <p14:creationId xmlns:p14="http://schemas.microsoft.com/office/powerpoint/2010/main" val="3575897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6</a:t>
            </a:fld>
            <a:endParaRPr lang="en-GB"/>
          </a:p>
        </p:txBody>
      </p:sp>
    </p:spTree>
    <p:extLst>
      <p:ext uri="{BB962C8B-B14F-4D97-AF65-F5344CB8AC3E}">
        <p14:creationId xmlns:p14="http://schemas.microsoft.com/office/powerpoint/2010/main" val="3575897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7</a:t>
            </a:fld>
            <a:endParaRPr lang="en-GB"/>
          </a:p>
        </p:txBody>
      </p:sp>
    </p:spTree>
    <p:extLst>
      <p:ext uri="{BB962C8B-B14F-4D97-AF65-F5344CB8AC3E}">
        <p14:creationId xmlns:p14="http://schemas.microsoft.com/office/powerpoint/2010/main" val="3575897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8</a:t>
            </a:fld>
            <a:endParaRPr lang="en-GB"/>
          </a:p>
        </p:txBody>
      </p:sp>
    </p:spTree>
    <p:extLst>
      <p:ext uri="{BB962C8B-B14F-4D97-AF65-F5344CB8AC3E}">
        <p14:creationId xmlns:p14="http://schemas.microsoft.com/office/powerpoint/2010/main" val="3575897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E4A8999-CB2E-45FD-9299-305984024661}" type="slidenum">
              <a:rPr lang="en-GB" smtClean="0"/>
              <a:t>9</a:t>
            </a:fld>
            <a:endParaRPr lang="en-GB"/>
          </a:p>
        </p:txBody>
      </p:sp>
    </p:spTree>
    <p:extLst>
      <p:ext uri="{BB962C8B-B14F-4D97-AF65-F5344CB8AC3E}">
        <p14:creationId xmlns:p14="http://schemas.microsoft.com/office/powerpoint/2010/main" val="9001278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B558056-043A-447F-96C2-73029352E0EB}" type="datetimeFigureOut">
              <a:rPr lang="en-GB" smtClean="0"/>
              <a:t>21/11/2016</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8E5402A-FDDF-495C-BBB6-45B58B75BB6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558056-043A-447F-96C2-73029352E0EB}" type="datetimeFigureOut">
              <a:rPr lang="en-GB" smtClean="0"/>
              <a:t>21/11/2016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8E5402A-FDDF-495C-BBB6-45B58B75BB6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558056-043A-447F-96C2-73029352E0EB}" type="datetimeFigureOut">
              <a:rPr lang="en-GB" smtClean="0"/>
              <a:t>21/11/2016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8E5402A-FDDF-495C-BBB6-45B58B75BB6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558056-043A-447F-96C2-73029352E0EB}" type="datetimeFigureOut">
              <a:rPr lang="en-GB" smtClean="0"/>
              <a:t>21/11/2016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8E5402A-FDDF-495C-BBB6-45B58B75BB65}"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B558056-043A-447F-96C2-73029352E0EB}" type="datetimeFigureOut">
              <a:rPr lang="en-GB" smtClean="0"/>
              <a:t>21/11/2016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8E5402A-FDDF-495C-BBB6-45B58B75BB65}"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558056-043A-447F-96C2-73029352E0EB}" type="datetimeFigureOut">
              <a:rPr lang="en-GB" smtClean="0"/>
              <a:t>21/11/2016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8E5402A-FDDF-495C-BBB6-45B58B75BB65}"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B558056-043A-447F-96C2-73029352E0EB}" type="datetimeFigureOut">
              <a:rPr lang="en-GB" smtClean="0"/>
              <a:t>21/11/2016</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78E5402A-FDDF-495C-BBB6-45B58B75BB6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B558056-043A-447F-96C2-73029352E0EB}" type="datetimeFigureOut">
              <a:rPr lang="en-GB" smtClean="0"/>
              <a:t>21/11/2016</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78E5402A-FDDF-495C-BBB6-45B58B75BB65}"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B558056-043A-447F-96C2-73029352E0EB}" type="datetimeFigureOut">
              <a:rPr lang="en-GB" smtClean="0"/>
              <a:t>21/11/2016</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78E5402A-FDDF-495C-BBB6-45B58B75BB6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B558056-043A-447F-96C2-73029352E0EB}" type="datetimeFigureOut">
              <a:rPr lang="en-GB" smtClean="0"/>
              <a:t>21/11/2016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8E5402A-FDDF-495C-BBB6-45B58B75BB6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B558056-043A-447F-96C2-73029352E0EB}" type="datetimeFigureOut">
              <a:rPr lang="en-GB" smtClean="0"/>
              <a:t>21/11/2016</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8E5402A-FDDF-495C-BBB6-45B58B75BB65}"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B558056-043A-447F-96C2-73029352E0EB}" type="datetimeFigureOut">
              <a:rPr lang="en-GB" smtClean="0"/>
              <a:t>21/11/2016</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8E5402A-FDDF-495C-BBB6-45B58B75BB6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7"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hyperlink" Target="http://www.google.co.uk/imgres?q=phonics+clipart&amp;hl=en&amp;sa=X&amp;qscrl=1&amp;nord=1&amp;rlz=1T4SNYK_en-GBGB313GB313&amp;biw=1280&amp;bih=685&amp;tbm=isch&amp;prmd=imvns&amp;tbnid=LGsPWBh5eYJDyM:&amp;imgrefurl=http://lyricsdog.eu/s/phonics%20clip%20art&amp;docid=E5ikorDbumG8gM&amp;imgurl=http://www.abcteach.com/free/p/pairphonicsrgblabeled.jpg&amp;w=1200&amp;h=1200&amp;ei=U-Z9T47OHOTS0QWPpdyVDg&amp;zoom=1&amp;iact=hc&amp;vpx=386&amp;vpy=346&amp;dur=128&amp;hovh=225&amp;hovw=225&amp;tx=133&amp;ty=143&amp;sig=117638893342511017181&amp;page=4&amp;tbnh=146&amp;tbnw=146&amp;start=65&amp;ndsp=24&amp;ved=1t:429,r:13,s:65,i:260" TargetMode="External"/><Relationship Id="rId5" Type="http://schemas.openxmlformats.org/officeDocument/2006/relationships/image" Target="../media/image7.jpeg"/><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hyperlink" Target="http://www.google.co.uk/imgres?q=phonics+clipart&amp;hl=en&amp;sa=X&amp;qscrl=1&amp;nord=1&amp;rlz=1T4SNYK_en-GBGB313GB313&amp;biw=1280&amp;bih=685&amp;tbm=isch&amp;prmd=imvns&amp;tbnid=cLzIFZofyWDq1M:&amp;imgrefurl=http://www.lancaster.k12.oh.us/olc/teacher.aspx?s%3D952&amp;docid=7gsXkM4RLaIbKM&amp;imgurl=http://www.lancaster.k12.oh.us/userfiles/book%20clip%20art.jpg&amp;w=350&amp;h=325&amp;ei=U-Z9T47OHOTS0QWPpdyVDg&amp;zoom=1&amp;iact=rc&amp;dur=208&amp;sig=117638893342511017181&amp;page=1&amp;tbnh=138&amp;tbnw=149&amp;start=0&amp;ndsp=19&amp;ved=1t:429,r:18,s:0,i:119&amp;tx=92&amp;ty=58"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26.xml.rels><?xml version="1.0" encoding="UTF-8" standalone="yes"?>
<Relationships xmlns="http://schemas.openxmlformats.org/package/2006/relationships"><Relationship Id="rId3" Type="http://schemas.openxmlformats.org/officeDocument/2006/relationships/hyperlink" Target="http://www.google.co.uk/imgres?q=phonics+segmenting&amp;start=83&amp;hl=en&amp;qscrl=1&amp;nord=1&amp;rlz=1T4SNYK_en-GBGB313GB313&amp;biw=1280&amp;bih=685&amp;addh=36&amp;tbm=isch&amp;tbnid=4hkhmDNNH3HuvM:&amp;imgrefurl=http://www.littlemummy.com/2012/03/07/phonics-help/&amp;docid=Lh1Yvg-kLUVVQM&amp;imgurl=http://www.littlemummy.com/wp-content/uploads/2012/03/dog-phonics-flashcard.jpg&amp;w=630&amp;h=400&amp;ei=aOh9T9W9H8v58QPSi7GmDg&amp;zoom=1&amp;iact=hc&amp;vpx=625&amp;vpy=221&amp;dur=41&amp;hovh=179&amp;hovw=282&amp;tx=180&amp;ty=82&amp;sig=117638893342511017181&amp;page=5&amp;tbnh=149&amp;tbnw=253&amp;ndsp=20&amp;ved=1t:429,r:2,s:83,i:9"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11.jpeg"/><Relationship Id="rId5" Type="http://schemas.openxmlformats.org/officeDocument/2006/relationships/hyperlink" Target="http://www.google.co.uk/imgres?q=reading+clipart&amp;hl=en&amp;qscrl=1&amp;nord=1&amp;rlz=1T4SNYK_en-GBGB313GB313&amp;biw=1280&amp;bih=685&amp;tbm=isch&amp;tbnid=nwlEY6_5A5p2CM:&amp;imgrefurl=http://www.chumpysclipart.com/illustration/1674/picture_of_a_grinning_worm_with_glasses_reading_a_book&amp;docid=ra3hgKiWkQ10tM&amp;imgurl=http://www.chumpysclipart.com/images/illustrations/xsmall2/1674_picture_of_a_grinning_worm_with_glasses_reading_a_book.jpg&amp;w=345&amp;h=350&amp;ei=veh9T8HrLcSG8gP0z6CRDg&amp;zoom=1&amp;iact=rc&amp;dur=272&amp;sig=117638893342511017181&amp;page=2&amp;tbnh=145&amp;tbnw=143&amp;start=20&amp;ndsp=25&amp;ved=1t:429,r:5,s:20,i:176&amp;tx=56&amp;ty=57" TargetMode="External"/><Relationship Id="rId4" Type="http://schemas.openxmlformats.org/officeDocument/2006/relationships/image" Target="../media/image10.jpeg"/></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28.xml.rels><?xml version="1.0" encoding="UTF-8" standalone="yes"?>
<Relationships xmlns="http://schemas.openxmlformats.org/package/2006/relationships"><Relationship Id="rId3" Type="http://schemas.openxmlformats.org/officeDocument/2006/relationships/hyperlink" Target="http://www.google.co.uk/imgres?q=i+love+school+clipart&amp;hl=en&amp;qscrl=1&amp;nord=1&amp;rlz=1T4SNYK_en-GBGB313GB313&amp;biw=1280&amp;bih=685&amp;tbm=isch&amp;tbnid=ApjhQEN0RFTl-M:&amp;imgrefurl=http://www.clipsahoy.com/webgraphics4/as5709.htm&amp;docid=W39Jd-1ScFCOCM&amp;imgurl=http://www.clipsahoy.com/clipart3/as5709.gif&amp;w=250&amp;h=181&amp;ei=9el9T5W_F8el8QPav8zYDQ&amp;zoom=1&amp;iact=hc&amp;vpx=461&amp;vpy=178&amp;dur=531&amp;hovh=144&amp;hovw=200&amp;tx=87&amp;ty=64&amp;sig=117638893342511017181&amp;page=1&amp;tbnh=144&amp;tbnw=200&amp;start=0&amp;ndsp=17&amp;ved=1t:429,r:1,s:0,i:67" TargetMode="External"/><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image" Target="../media/image14.jpeg"/></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google.co.uk/imgres?q=reading+clipart&amp;hl=en&amp;rlz=1T4SNYK_en-GBGB313GB313&amp;biw=1280&amp;bih=685&amp;tbm=isch&amp;tbnid=0hAKGHfYaBLGwM:&amp;imgrefurl=http://www.cartoon-clipart.com/cartoon_clipart_images/girl_or_child_reading_a_book_0515-1002-0104-0834.html&amp;docid=d5HcqJynHTErrM&amp;imgurl=http://www.cartoon-clipart.com/cartoon_clipart_images/girl_or_child_reading_a_book_0515-1002-0104-0834_SMU.jpg&amp;w=300&amp;h=300&amp;ei=oux9T7_uK8zq8QOgq92kDg&amp;zoom=1&amp;iact=hc&amp;vpx=471&amp;vpy=173&amp;dur=79&amp;hovh=225&amp;hovw=225&amp;tx=117&amp;ty=102&amp;sig=117638893342511017181&amp;page=1&amp;tbnh=145&amp;tbnw=113&amp;start=0&amp;ndsp=20&amp;ved=1t:429,r:2,s:0,i:122" TargetMode="External"/><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www.google.co.uk/imgres?imgurl=http://year12012.worsbroughcblogs.net/files/2011/06/Bookworm_ReadingCorner-784286.png&amp;imgrefurl=http://year12012.worsbroughcblogs.net/about-our-blog/&amp;usg=__ISBvQaSFxNoleWXCIJLr0EOh83Q=&amp;h=385&amp;w=522&amp;sz=155&amp;hl=en&amp;start=16&amp;zoom=1&amp;tbnid=fH0QiuAktzE64M:&amp;tbnh=97&amp;tbnw=131&amp;ei=MjkuUcHcIOm-0QX024Ew&amp;prev=/images?q=reading+pictures&amp;hl=en&amp;sa=X&amp;rls=com.microsoft:en-gb:IE-SearchBox&amp;rlz=1I7ADBS_enGB261&amp;tbm=isch&amp;itbs=1&amp;sa=X&amp;ved=0CEgQrQMwDw"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hyperlink" Target="http://www.google.co.uk/imgres?imgurl=http://3.bp.blogspot.com/-si2qnHrsmYE/UHHFUH4lTcI/AAAAAAAACfM/BbZqReWUc3s/s1600/booksforkids.jpg&amp;imgrefurl=http://apolcano.blogspot.com/2011/06/teacher-in-me-help-your-children.html&amp;usg=__gzJxVx-qPgrrZ-H49AnBTOyjskA=&amp;h=778&amp;w=1168&amp;sz=201&amp;hl=en&amp;start=14&amp;zoom=1&amp;tbnid=GHMCa4RNBreZ4M:&amp;tbnh=100&amp;tbnw=150&amp;ei=MjkuUcHcIOm-0QX024Ew&amp;prev=/images?q=reading+pictures&amp;hl=en&amp;sa=X&amp;rls=com.microsoft:en-gb:IE-SearchBox&amp;rlz=1I7ADBS_enGB261&amp;tbm=isch&amp;itbs=1&amp;sa=X&amp;ved=0CEQQrQMwDQ" TargetMode="External"/><Relationship Id="rId4" Type="http://schemas.openxmlformats.org/officeDocument/2006/relationships/image" Target="../media/image16.jpeg"/></Relationships>
</file>

<file path=ppt/slides/_rels/slide33.xml.rels><?xml version="1.0" encoding="UTF-8" standalone="yes"?>
<Relationships xmlns="http://schemas.openxmlformats.org/package/2006/relationships"><Relationship Id="rId3" Type="http://schemas.openxmlformats.org/officeDocument/2006/relationships/hyperlink" Target="http://www.google.co.uk/imgres?q=question+marks&amp;um=1&amp;hl=en&amp;sa=N&amp;biw=1280&amp;bih=685&amp;tbm=isch&amp;tbnid=0YX9gzZRFAgPXM:&amp;imgrefurl=http://beabetterbusiness.com/blog/2011/12/15/sap-b1-its-all-new-to-me/question-marks/&amp;docid=dvjz7jo7_ZJDvM&amp;imgurl=http://beabetterbusiness.com/blog/wp-content/uploads/2011/12/question-marks.jpg&amp;w=795&amp;h=644&amp;ei=IO99T4TyNsSC8gPFxYnADg&amp;zoom=1&amp;iact=rc&amp;dur=2&amp;sig=117638893342511017181&amp;page=1&amp;tbnh=137&amp;tbnw=169&amp;start=0&amp;ndsp=21&amp;ved=1t:429,r:0,s:0,i:133&amp;tx=70&amp;ty=58" TargetMode="External"/><Relationship Id="rId2" Type="http://schemas.openxmlformats.org/officeDocument/2006/relationships/notesSlide" Target="../notesSlides/notesSlide30.xml"/><Relationship Id="rId1" Type="http://schemas.openxmlformats.org/officeDocument/2006/relationships/slideLayout" Target="../slideLayouts/slideLayout6.xml"/><Relationship Id="rId4" Type="http://schemas.openxmlformats.org/officeDocument/2006/relationships/image" Target="../media/image18.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827088" y="1412875"/>
            <a:ext cx="7489825" cy="3529013"/>
          </a:xfrm>
        </p:spPr>
        <p:txBody>
          <a:bodyPr>
            <a:normAutofit/>
          </a:bodyPr>
          <a:lstStyle/>
          <a:p>
            <a:pPr eaLnBrk="1" hangingPunct="1">
              <a:lnSpc>
                <a:spcPct val="90000"/>
              </a:lnSpc>
              <a:defRPr/>
            </a:pPr>
            <a:r>
              <a:rPr lang="en-GB" altLang="en-US" sz="6000" dirty="0" smtClean="0">
                <a:latin typeface="Letter-join 40" pitchFamily="50" charset="0"/>
              </a:rPr>
              <a:t>Phonics and Reading </a:t>
            </a:r>
            <a:r>
              <a:rPr lang="en-GB" altLang="en-US" sz="6000" dirty="0">
                <a:latin typeface="Letter-join 40" pitchFamily="50" charset="0"/>
              </a:rPr>
              <a:t>W</a:t>
            </a:r>
            <a:r>
              <a:rPr lang="en-GB" altLang="en-US" sz="6000" dirty="0" smtClean="0">
                <a:latin typeface="Letter-join 40" pitchFamily="50" charset="0"/>
              </a:rPr>
              <a:t>orkshop</a:t>
            </a:r>
          </a:p>
          <a:p>
            <a:pPr eaLnBrk="1" hangingPunct="1">
              <a:lnSpc>
                <a:spcPct val="90000"/>
              </a:lnSpc>
              <a:defRPr/>
            </a:pPr>
            <a:r>
              <a:rPr lang="en-GB" altLang="en-US" sz="6000" dirty="0" smtClean="0">
                <a:latin typeface="Letter-join 40" pitchFamily="50" charset="0"/>
              </a:rPr>
              <a:t>for  Parents</a:t>
            </a:r>
            <a:endParaRPr lang="en-US" altLang="en-US" sz="6000" dirty="0" smtClean="0">
              <a:latin typeface="Letter-join 40" pitchFamily="50" charset="0"/>
            </a:endParaRPr>
          </a:p>
        </p:txBody>
      </p:sp>
    </p:spTree>
    <p:extLst>
      <p:ext uri="{BB962C8B-B14F-4D97-AF65-F5344CB8AC3E}">
        <p14:creationId xmlns:p14="http://schemas.microsoft.com/office/powerpoint/2010/main" val="3502450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16832"/>
            <a:ext cx="8229600" cy="4525963"/>
          </a:xfrm>
        </p:spPr>
        <p:txBody>
          <a:bodyPr>
            <a:normAutofit/>
          </a:bodyPr>
          <a:lstStyle/>
          <a:p>
            <a:pPr eaLnBrk="1" hangingPunct="1">
              <a:defRPr/>
            </a:pPr>
            <a:r>
              <a:rPr lang="en-GB" dirty="0" smtClean="0">
                <a:latin typeface="Letter-join 40" pitchFamily="50" charset="0"/>
              </a:rPr>
              <a:t>Sounds can be represented by one or more letter </a:t>
            </a:r>
            <a:r>
              <a:rPr lang="en-GB" b="1" u="sng" dirty="0" smtClean="0">
                <a:latin typeface="Letter-join 40" pitchFamily="50" charset="0"/>
              </a:rPr>
              <a:t>Diagraph</a:t>
            </a:r>
            <a:r>
              <a:rPr lang="en-GB" dirty="0" smtClean="0">
                <a:latin typeface="Letter-join 40" pitchFamily="50" charset="0"/>
              </a:rPr>
              <a:t>  </a:t>
            </a:r>
            <a:r>
              <a:rPr lang="en-GB" b="1" u="sng" dirty="0" smtClean="0">
                <a:latin typeface="Letter-join 40" pitchFamily="50" charset="0"/>
              </a:rPr>
              <a:t>sh</a:t>
            </a:r>
            <a:r>
              <a:rPr lang="en-GB" dirty="0" smtClean="0">
                <a:latin typeface="Letter-join 40" pitchFamily="50" charset="0"/>
              </a:rPr>
              <a:t>op</a:t>
            </a:r>
          </a:p>
          <a:p>
            <a:pPr eaLnBrk="1" hangingPunct="1">
              <a:defRPr/>
            </a:pPr>
            <a:r>
              <a:rPr lang="en-GB" dirty="0" smtClean="0">
                <a:latin typeface="Letter-join 40" pitchFamily="50" charset="0"/>
              </a:rPr>
              <a:t>The same sound can be represented in more than one way </a:t>
            </a:r>
          </a:p>
          <a:p>
            <a:pPr marL="0" indent="0" eaLnBrk="1" hangingPunct="1">
              <a:buFont typeface="Wingdings" pitchFamily="2" charset="2"/>
              <a:buNone/>
              <a:defRPr/>
            </a:pPr>
            <a:r>
              <a:rPr lang="en-GB" dirty="0" smtClean="0">
                <a:latin typeface="Letter-join 40" pitchFamily="50" charset="0"/>
              </a:rPr>
              <a:t>        B</a:t>
            </a:r>
            <a:r>
              <a:rPr lang="en-GB" u="sng" dirty="0" smtClean="0">
                <a:latin typeface="Letter-join 40" pitchFamily="50" charset="0"/>
              </a:rPr>
              <a:t>ee </a:t>
            </a:r>
            <a:r>
              <a:rPr lang="en-GB" dirty="0" smtClean="0">
                <a:latin typeface="Letter-join 40" pitchFamily="50" charset="0"/>
              </a:rPr>
              <a:t>       k</a:t>
            </a:r>
            <a:r>
              <a:rPr lang="en-GB" u="sng" dirty="0" smtClean="0">
                <a:latin typeface="Letter-join 40" pitchFamily="50" charset="0"/>
              </a:rPr>
              <a:t>e</a:t>
            </a:r>
            <a:r>
              <a:rPr lang="en-GB" dirty="0" smtClean="0">
                <a:latin typeface="Letter-join 40" pitchFamily="50" charset="0"/>
              </a:rPr>
              <a:t>y          qu</a:t>
            </a:r>
            <a:r>
              <a:rPr lang="en-GB" u="sng" dirty="0" smtClean="0">
                <a:latin typeface="Letter-join 40" pitchFamily="50" charset="0"/>
              </a:rPr>
              <a:t>ay</a:t>
            </a:r>
          </a:p>
          <a:p>
            <a:pPr marL="0" indent="0" eaLnBrk="1" hangingPunct="1">
              <a:buFont typeface="Wingdings" pitchFamily="2" charset="2"/>
              <a:buNone/>
              <a:defRPr/>
            </a:pPr>
            <a:r>
              <a:rPr lang="en-GB" dirty="0" smtClean="0">
                <a:latin typeface="Letter-join 40" pitchFamily="50" charset="0"/>
              </a:rPr>
              <a:t>        B</a:t>
            </a:r>
            <a:r>
              <a:rPr lang="en-GB" u="sng" dirty="0" smtClean="0">
                <a:latin typeface="Letter-join 40" pitchFamily="50" charset="0"/>
              </a:rPr>
              <a:t>e</a:t>
            </a:r>
            <a:r>
              <a:rPr lang="en-GB" dirty="0" smtClean="0">
                <a:latin typeface="Letter-join 40" pitchFamily="50" charset="0"/>
              </a:rPr>
              <a:t>          lad</a:t>
            </a:r>
            <a:r>
              <a:rPr lang="en-GB" u="sng" dirty="0" smtClean="0">
                <a:latin typeface="Letter-join 40" pitchFamily="50" charset="0"/>
              </a:rPr>
              <a:t>y</a:t>
            </a:r>
          </a:p>
          <a:p>
            <a:pPr marL="0" indent="0" eaLnBrk="1" hangingPunct="1">
              <a:buFont typeface="Wingdings" pitchFamily="2" charset="2"/>
              <a:buNone/>
              <a:defRPr/>
            </a:pPr>
            <a:r>
              <a:rPr lang="en-GB" dirty="0" smtClean="0">
                <a:latin typeface="Letter-join 40" pitchFamily="50" charset="0"/>
              </a:rPr>
              <a:t>        Br</a:t>
            </a:r>
            <a:r>
              <a:rPr lang="en-GB" u="sng" dirty="0" smtClean="0">
                <a:latin typeface="Letter-join 40" pitchFamily="50" charset="0"/>
              </a:rPr>
              <a:t>ie</a:t>
            </a:r>
            <a:r>
              <a:rPr lang="en-GB" dirty="0" smtClean="0">
                <a:latin typeface="Letter-join 40" pitchFamily="50" charset="0"/>
              </a:rPr>
              <a:t>f       ph</a:t>
            </a:r>
            <a:r>
              <a:rPr lang="en-GB" u="sng" dirty="0" smtClean="0">
                <a:latin typeface="Letter-join 40" pitchFamily="50" charset="0"/>
              </a:rPr>
              <a:t>oe</a:t>
            </a:r>
            <a:r>
              <a:rPr lang="en-GB" dirty="0" smtClean="0">
                <a:latin typeface="Letter-join 40" pitchFamily="50" charset="0"/>
              </a:rPr>
              <a:t>nix</a:t>
            </a:r>
          </a:p>
          <a:p>
            <a:pPr marL="0" indent="0" eaLnBrk="1" hangingPunct="1">
              <a:buFont typeface="Wingdings" pitchFamily="2" charset="2"/>
              <a:buNone/>
              <a:defRPr/>
            </a:pPr>
            <a:r>
              <a:rPr lang="en-GB" dirty="0" smtClean="0">
                <a:latin typeface="Letter-join 40" pitchFamily="50" charset="0"/>
              </a:rPr>
              <a:t>        Bl</a:t>
            </a:r>
            <a:r>
              <a:rPr lang="en-GB" u="sng" dirty="0" smtClean="0">
                <a:latin typeface="Letter-join 40" pitchFamily="50" charset="0"/>
              </a:rPr>
              <a:t>ea</a:t>
            </a:r>
            <a:r>
              <a:rPr lang="en-GB" dirty="0" smtClean="0">
                <a:latin typeface="Letter-join 40" pitchFamily="50" charset="0"/>
              </a:rPr>
              <a:t>t      rec</a:t>
            </a:r>
            <a:r>
              <a:rPr lang="en-GB" u="sng" dirty="0" smtClean="0">
                <a:latin typeface="Letter-join 40" pitchFamily="50" charset="0"/>
              </a:rPr>
              <a:t>e</a:t>
            </a:r>
            <a:r>
              <a:rPr lang="en-GB" dirty="0" smtClean="0">
                <a:latin typeface="Letter-join 40" pitchFamily="50" charset="0"/>
              </a:rPr>
              <a:t>ive</a:t>
            </a:r>
          </a:p>
          <a:p>
            <a:pPr marL="0" indent="0" eaLnBrk="1" hangingPunct="1">
              <a:buFont typeface="Wingdings" pitchFamily="2" charset="2"/>
              <a:buNone/>
              <a:defRPr/>
            </a:pPr>
            <a:r>
              <a:rPr lang="en-GB" dirty="0" smtClean="0">
                <a:latin typeface="Letter-join 40" pitchFamily="50" charset="0"/>
              </a:rPr>
              <a:t> </a:t>
            </a:r>
          </a:p>
        </p:txBody>
      </p:sp>
      <p:sp>
        <p:nvSpPr>
          <p:cNvPr id="2" name="Title 1"/>
          <p:cNvSpPr>
            <a:spLocks noGrp="1"/>
          </p:cNvSpPr>
          <p:nvPr>
            <p:ph type="title"/>
          </p:nvPr>
        </p:nvSpPr>
        <p:spPr>
          <a:xfrm>
            <a:off x="251520" y="692696"/>
            <a:ext cx="8229600" cy="1143000"/>
          </a:xfrm>
        </p:spPr>
        <p:txBody>
          <a:bodyPr/>
          <a:lstStyle/>
          <a:p>
            <a:pPr eaLnBrk="1" hangingPunct="1">
              <a:defRPr/>
            </a:pPr>
            <a:r>
              <a:rPr lang="en-GB" dirty="0" smtClean="0">
                <a:latin typeface="Letter-join 40" pitchFamily="50" charset="0"/>
              </a:rPr>
              <a:t>Combinations of Letters</a:t>
            </a:r>
          </a:p>
        </p:txBody>
      </p:sp>
    </p:spTree>
    <p:extLst>
      <p:ext uri="{BB962C8B-B14F-4D97-AF65-F5344CB8AC3E}">
        <p14:creationId xmlns:p14="http://schemas.microsoft.com/office/powerpoint/2010/main" val="4030004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332037"/>
            <a:ext cx="8229600" cy="4525963"/>
          </a:xfrm>
        </p:spPr>
        <p:txBody>
          <a:bodyPr/>
          <a:lstStyle/>
          <a:p>
            <a:pPr eaLnBrk="1" hangingPunct="1">
              <a:defRPr/>
            </a:pPr>
            <a:r>
              <a:rPr lang="en-GB" dirty="0" smtClean="0">
                <a:latin typeface="Letter-join 40" pitchFamily="50" charset="0"/>
              </a:rPr>
              <a:t>Segmenting is chopping up a word – The skill used to write</a:t>
            </a:r>
          </a:p>
          <a:p>
            <a:pPr eaLnBrk="1" hangingPunct="1">
              <a:defRPr/>
            </a:pPr>
            <a:endParaRPr lang="en-GB" dirty="0" smtClean="0">
              <a:latin typeface="Letter-join 40" pitchFamily="50" charset="0"/>
            </a:endParaRPr>
          </a:p>
          <a:p>
            <a:pPr eaLnBrk="1" hangingPunct="1">
              <a:defRPr/>
            </a:pPr>
            <a:r>
              <a:rPr lang="en-GB" dirty="0" smtClean="0">
                <a:latin typeface="Letter-join 40" pitchFamily="50" charset="0"/>
              </a:rPr>
              <a:t>Blending is putting the sounds together – The skill used in reading</a:t>
            </a:r>
          </a:p>
          <a:p>
            <a:pPr eaLnBrk="1" hangingPunct="1">
              <a:defRPr/>
            </a:pPr>
            <a:endParaRPr lang="en-GB" dirty="0" smtClean="0">
              <a:latin typeface="Letter-join 40" pitchFamily="50" charset="0"/>
            </a:endParaRPr>
          </a:p>
          <a:p>
            <a:pPr eaLnBrk="1" hangingPunct="1">
              <a:defRPr/>
            </a:pPr>
            <a:r>
              <a:rPr lang="en-GB" dirty="0" smtClean="0">
                <a:latin typeface="Letter-join 40" pitchFamily="50" charset="0"/>
              </a:rPr>
              <a:t>Tricky words are so called because they are irregular and can’t be segmented or blended.</a:t>
            </a:r>
          </a:p>
          <a:p>
            <a:pPr eaLnBrk="1" hangingPunct="1">
              <a:defRPr/>
            </a:pPr>
            <a:endParaRPr lang="en-GB" dirty="0" smtClean="0"/>
          </a:p>
        </p:txBody>
      </p:sp>
      <p:sp>
        <p:nvSpPr>
          <p:cNvPr id="2" name="Title 1"/>
          <p:cNvSpPr>
            <a:spLocks noGrp="1"/>
          </p:cNvSpPr>
          <p:nvPr>
            <p:ph type="title"/>
          </p:nvPr>
        </p:nvSpPr>
        <p:spPr>
          <a:xfrm>
            <a:off x="395536" y="1052736"/>
            <a:ext cx="8229600" cy="1143000"/>
          </a:xfrm>
        </p:spPr>
        <p:txBody>
          <a:bodyPr>
            <a:normAutofit fontScale="90000"/>
          </a:bodyPr>
          <a:lstStyle/>
          <a:p>
            <a:pPr eaLnBrk="1" hangingPunct="1">
              <a:defRPr/>
            </a:pPr>
            <a:r>
              <a:rPr lang="en-GB" dirty="0" smtClean="0">
                <a:latin typeface="Letter-join 40" pitchFamily="50" charset="0"/>
              </a:rPr>
              <a:t>Segmenting and Blending</a:t>
            </a:r>
            <a:br>
              <a:rPr lang="en-GB" dirty="0" smtClean="0">
                <a:latin typeface="Letter-join 40" pitchFamily="50" charset="0"/>
              </a:rPr>
            </a:br>
            <a:r>
              <a:rPr lang="en-GB" dirty="0" smtClean="0">
                <a:latin typeface="Letter-join 40" pitchFamily="50" charset="0"/>
              </a:rPr>
              <a:t>Tricky Words</a:t>
            </a:r>
          </a:p>
        </p:txBody>
      </p:sp>
    </p:spTree>
    <p:extLst>
      <p:ext uri="{BB962C8B-B14F-4D97-AF65-F5344CB8AC3E}">
        <p14:creationId xmlns:p14="http://schemas.microsoft.com/office/powerpoint/2010/main" val="1063102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260648"/>
            <a:ext cx="8229600" cy="1143000"/>
          </a:xfrm>
        </p:spPr>
        <p:txBody>
          <a:bodyPr/>
          <a:lstStyle/>
          <a:p>
            <a:r>
              <a:rPr lang="en-GB" dirty="0" smtClean="0">
                <a:latin typeface="Letter-join 40" pitchFamily="50" charset="0"/>
              </a:rPr>
              <a:t>Finger Twister</a:t>
            </a:r>
            <a:endParaRPr lang="en-GB" dirty="0">
              <a:latin typeface="Letter-join 40" pitchFamily="50" charset="0"/>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27784" y="1484784"/>
            <a:ext cx="4410140" cy="4525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6604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latin typeface="Letter-join 40" pitchFamily="50" charset="0"/>
              </a:rPr>
              <a:t>Bingo</a:t>
            </a:r>
            <a:endParaRPr lang="en-GB" dirty="0">
              <a:latin typeface="Letter-join 40" pitchFamily="50"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916832"/>
            <a:ext cx="5162550" cy="3409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437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latin typeface="Letter-join 40" pitchFamily="50" charset="0"/>
              </a:rPr>
              <a:t>Magnetic letters</a:t>
            </a:r>
            <a:endParaRPr lang="en-GB" dirty="0">
              <a:latin typeface="Letter-join 40" pitchFamily="50" charset="0"/>
            </a:endParaRP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7" y="1556792"/>
            <a:ext cx="4392488" cy="2521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descr="Image result for magnetic letters phoni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3" y="1385887"/>
            <a:ext cx="3201144" cy="4433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3910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eaLnBrk="1" hangingPunct="1">
              <a:defRPr/>
            </a:pPr>
            <a:r>
              <a:rPr lang="en-GB" sz="2800" dirty="0" smtClean="0">
                <a:latin typeface="Letter-join 40" pitchFamily="50" charset="0"/>
              </a:rPr>
              <a:t>Singing</a:t>
            </a:r>
          </a:p>
          <a:p>
            <a:pPr eaLnBrk="1" hangingPunct="1">
              <a:defRPr/>
            </a:pPr>
            <a:r>
              <a:rPr lang="en-GB" sz="2800" dirty="0" smtClean="0">
                <a:latin typeface="Letter-join 40" pitchFamily="50" charset="0"/>
              </a:rPr>
              <a:t>Rhyming </a:t>
            </a:r>
          </a:p>
          <a:p>
            <a:pPr eaLnBrk="1" hangingPunct="1">
              <a:defRPr/>
            </a:pPr>
            <a:r>
              <a:rPr lang="en-GB" sz="2800" dirty="0" smtClean="0">
                <a:latin typeface="Letter-join 40" pitchFamily="50" charset="0"/>
              </a:rPr>
              <a:t>Reading to them </a:t>
            </a:r>
          </a:p>
          <a:p>
            <a:pPr eaLnBrk="1" hangingPunct="1">
              <a:defRPr/>
            </a:pPr>
            <a:r>
              <a:rPr lang="en-GB" sz="2800" dirty="0" smtClean="0">
                <a:latin typeface="Letter-join 40" pitchFamily="50" charset="0"/>
              </a:rPr>
              <a:t>I spy</a:t>
            </a:r>
          </a:p>
          <a:p>
            <a:pPr eaLnBrk="1" hangingPunct="1">
              <a:defRPr/>
            </a:pPr>
            <a:r>
              <a:rPr lang="en-GB" sz="2800" dirty="0" smtClean="0">
                <a:latin typeface="Letter-join 40" pitchFamily="50" charset="0"/>
              </a:rPr>
              <a:t>Spotting words and sounds in book and the environment </a:t>
            </a:r>
          </a:p>
          <a:p>
            <a:pPr eaLnBrk="1" hangingPunct="1">
              <a:defRPr/>
            </a:pPr>
            <a:r>
              <a:rPr lang="en-GB" sz="2800" dirty="0" smtClean="0">
                <a:latin typeface="Letter-join 40" pitchFamily="50" charset="0"/>
              </a:rPr>
              <a:t>Finding out what they have been learning and get them to show you how clever they are! Ask them to explain things to you.</a:t>
            </a:r>
          </a:p>
        </p:txBody>
      </p:sp>
      <p:sp>
        <p:nvSpPr>
          <p:cNvPr id="2" name="Title 1"/>
          <p:cNvSpPr>
            <a:spLocks noGrp="1"/>
          </p:cNvSpPr>
          <p:nvPr>
            <p:ph type="title"/>
          </p:nvPr>
        </p:nvSpPr>
        <p:spPr>
          <a:xfrm>
            <a:off x="467544" y="260648"/>
            <a:ext cx="8229600" cy="1143000"/>
          </a:xfrm>
        </p:spPr>
        <p:txBody>
          <a:bodyPr>
            <a:normAutofit fontScale="90000"/>
          </a:bodyPr>
          <a:lstStyle/>
          <a:p>
            <a:pPr eaLnBrk="1" hangingPunct="1">
              <a:defRPr/>
            </a:pPr>
            <a:r>
              <a:rPr lang="en-GB" dirty="0" smtClean="0">
                <a:latin typeface="Letter-join 40" pitchFamily="50" charset="0"/>
              </a:rPr>
              <a:t>How you can support </a:t>
            </a:r>
            <a:br>
              <a:rPr lang="en-GB" dirty="0" smtClean="0">
                <a:latin typeface="Letter-join 40" pitchFamily="50" charset="0"/>
              </a:rPr>
            </a:br>
            <a:r>
              <a:rPr lang="en-GB" dirty="0" smtClean="0">
                <a:latin typeface="Letter-join 40" pitchFamily="50" charset="0"/>
              </a:rPr>
              <a:t>your child in phonics</a:t>
            </a:r>
          </a:p>
        </p:txBody>
      </p:sp>
    </p:spTree>
    <p:extLst>
      <p:ext uri="{BB962C8B-B14F-4D97-AF65-F5344CB8AC3E}">
        <p14:creationId xmlns:p14="http://schemas.microsoft.com/office/powerpoint/2010/main" val="2352195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latin typeface="Letter-join 40" pitchFamily="50" charset="0"/>
              </a:rPr>
              <a:t>Broken down in to 6 Phases.</a:t>
            </a:r>
          </a:p>
          <a:p>
            <a:r>
              <a:rPr lang="en-GB" dirty="0" smtClean="0">
                <a:latin typeface="Letter-join 40" pitchFamily="50" charset="0"/>
              </a:rPr>
              <a:t>Phase 1 – Nursery and Reception</a:t>
            </a:r>
          </a:p>
          <a:p>
            <a:r>
              <a:rPr lang="en-GB" dirty="0" smtClean="0">
                <a:latin typeface="Letter-join 40" pitchFamily="50" charset="0"/>
              </a:rPr>
              <a:t>Phase 2 – Reception</a:t>
            </a:r>
          </a:p>
          <a:p>
            <a:r>
              <a:rPr lang="en-GB" dirty="0" smtClean="0">
                <a:latin typeface="Letter-join 40" pitchFamily="50" charset="0"/>
              </a:rPr>
              <a:t>Phase 3 – Reception</a:t>
            </a:r>
            <a:endParaRPr lang="en-GB" dirty="0">
              <a:latin typeface="Letter-join 40" pitchFamily="50" charset="0"/>
            </a:endParaRPr>
          </a:p>
          <a:p>
            <a:r>
              <a:rPr lang="en-GB" dirty="0" smtClean="0">
                <a:latin typeface="Letter-join 40" pitchFamily="50" charset="0"/>
              </a:rPr>
              <a:t>Phase 4 – Reception/Year 1</a:t>
            </a:r>
          </a:p>
          <a:p>
            <a:r>
              <a:rPr lang="en-GB" dirty="0" smtClean="0">
                <a:latin typeface="Letter-join 40" pitchFamily="50" charset="0"/>
              </a:rPr>
              <a:t>Phase 5 – Year 1</a:t>
            </a:r>
          </a:p>
          <a:p>
            <a:r>
              <a:rPr lang="en-GB" dirty="0" smtClean="0">
                <a:latin typeface="Letter-join 40" pitchFamily="50" charset="0"/>
              </a:rPr>
              <a:t>Phase 6 (Support for Spelling) – Year 2</a:t>
            </a:r>
          </a:p>
        </p:txBody>
      </p:sp>
      <p:sp>
        <p:nvSpPr>
          <p:cNvPr id="3" name="Title 2"/>
          <p:cNvSpPr>
            <a:spLocks noGrp="1"/>
          </p:cNvSpPr>
          <p:nvPr>
            <p:ph type="title"/>
          </p:nvPr>
        </p:nvSpPr>
        <p:spPr/>
        <p:txBody>
          <a:bodyPr/>
          <a:lstStyle/>
          <a:p>
            <a:r>
              <a:rPr lang="en-GB" dirty="0" smtClean="0">
                <a:latin typeface="Letter-join 40" pitchFamily="50" charset="0"/>
              </a:rPr>
              <a:t>Letters and Sounds</a:t>
            </a:r>
            <a:endParaRPr lang="en-GB" dirty="0">
              <a:latin typeface="Letter-join 40" pitchFamily="50" charset="0"/>
            </a:endParaRPr>
          </a:p>
        </p:txBody>
      </p:sp>
    </p:spTree>
    <p:extLst>
      <p:ext uri="{BB962C8B-B14F-4D97-AF65-F5344CB8AC3E}">
        <p14:creationId xmlns:p14="http://schemas.microsoft.com/office/powerpoint/2010/main" val="36865661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060848"/>
            <a:ext cx="8229600" cy="4525963"/>
          </a:xfrm>
        </p:spPr>
        <p:txBody>
          <a:bodyPr>
            <a:normAutofit/>
          </a:bodyPr>
          <a:lstStyle/>
          <a:p>
            <a:pPr marL="109728" indent="0">
              <a:buNone/>
            </a:pPr>
            <a:r>
              <a:rPr lang="en-US" dirty="0" smtClean="0">
                <a:latin typeface="Letter-join 40" pitchFamily="50" charset="0"/>
              </a:rPr>
              <a:t>Phase </a:t>
            </a:r>
            <a:r>
              <a:rPr lang="en-US" dirty="0">
                <a:latin typeface="Letter-join 40" pitchFamily="50" charset="0"/>
              </a:rPr>
              <a:t>One of Letters and Sounds concentrates on developing children's speaking and listening skills and lays the foundations for the phonic work which starts in Phase 2. The emphasis during Phase 1 is to get children attuned to the sounds around them and ready to begin developing oral blending and segmenting skills</a:t>
            </a:r>
            <a:r>
              <a:rPr lang="en-US" dirty="0" smtClean="0">
                <a:latin typeface="Letter-join 40" pitchFamily="50" charset="0"/>
              </a:rPr>
              <a:t>.</a:t>
            </a:r>
            <a:endParaRPr lang="en-GB" dirty="0">
              <a:latin typeface="Letter-join 40" pitchFamily="50" charset="0"/>
            </a:endParaRPr>
          </a:p>
        </p:txBody>
      </p:sp>
      <p:sp>
        <p:nvSpPr>
          <p:cNvPr id="3" name="Title 2"/>
          <p:cNvSpPr>
            <a:spLocks noGrp="1"/>
          </p:cNvSpPr>
          <p:nvPr>
            <p:ph type="title"/>
          </p:nvPr>
        </p:nvSpPr>
        <p:spPr/>
        <p:txBody>
          <a:bodyPr/>
          <a:lstStyle/>
          <a:p>
            <a:r>
              <a:rPr lang="en-GB" dirty="0" smtClean="0">
                <a:latin typeface="Letter-join 40" pitchFamily="50" charset="0"/>
              </a:rPr>
              <a:t>Phase 1</a:t>
            </a:r>
            <a:endParaRPr lang="en-GB" dirty="0">
              <a:latin typeface="Letter-join 40" pitchFamily="50" charset="0"/>
            </a:endParaRPr>
          </a:p>
        </p:txBody>
      </p:sp>
    </p:spTree>
    <p:extLst>
      <p:ext uri="{BB962C8B-B14F-4D97-AF65-F5344CB8AC3E}">
        <p14:creationId xmlns:p14="http://schemas.microsoft.com/office/powerpoint/2010/main" val="399040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latin typeface="Letter-join 40" pitchFamily="50" charset="0"/>
              </a:rPr>
              <a:t>Phase 2</a:t>
            </a:r>
            <a:endParaRPr lang="en-GB" dirty="0">
              <a:latin typeface="Letter-join 40" pitchFamily="50" charset="0"/>
            </a:endParaRPr>
          </a:p>
          <a:p>
            <a:r>
              <a:rPr lang="en-US" dirty="0">
                <a:latin typeface="Letter-join 40" pitchFamily="50" charset="0"/>
              </a:rPr>
              <a:t>In Phase 2, letters and their sounds are introduced one at a time. A set of letters is taught each week, in the following sequence:</a:t>
            </a:r>
            <a:endParaRPr lang="en-GB" dirty="0">
              <a:latin typeface="Letter-join 40" pitchFamily="50" charset="0"/>
            </a:endParaRPr>
          </a:p>
          <a:p>
            <a:r>
              <a:rPr lang="en-US" b="1" dirty="0">
                <a:latin typeface="Letter-join 40" pitchFamily="50" charset="0"/>
              </a:rPr>
              <a:t>Set 1:</a:t>
            </a:r>
            <a:r>
              <a:rPr lang="en-US" dirty="0">
                <a:latin typeface="Letter-join 40" pitchFamily="50" charset="0"/>
              </a:rPr>
              <a:t> s, a, t, p</a:t>
            </a:r>
            <a:br>
              <a:rPr lang="en-US" dirty="0">
                <a:latin typeface="Letter-join 40" pitchFamily="50" charset="0"/>
              </a:rPr>
            </a:br>
            <a:r>
              <a:rPr lang="en-US" b="1" dirty="0">
                <a:latin typeface="Letter-join 40" pitchFamily="50" charset="0"/>
              </a:rPr>
              <a:t>Set 2:</a:t>
            </a:r>
            <a:r>
              <a:rPr lang="en-US" dirty="0">
                <a:latin typeface="Letter-join 40" pitchFamily="50" charset="0"/>
              </a:rPr>
              <a:t> </a:t>
            </a:r>
            <a:r>
              <a:rPr lang="en-US" dirty="0" err="1">
                <a:latin typeface="Letter-join 40" pitchFamily="50" charset="0"/>
              </a:rPr>
              <a:t>i</a:t>
            </a:r>
            <a:r>
              <a:rPr lang="en-US" dirty="0">
                <a:latin typeface="Letter-join 40" pitchFamily="50" charset="0"/>
              </a:rPr>
              <a:t>, n, m, d</a:t>
            </a:r>
            <a:br>
              <a:rPr lang="en-US" dirty="0">
                <a:latin typeface="Letter-join 40" pitchFamily="50" charset="0"/>
              </a:rPr>
            </a:br>
            <a:r>
              <a:rPr lang="en-US" b="1" dirty="0">
                <a:latin typeface="Letter-join 40" pitchFamily="50" charset="0"/>
              </a:rPr>
              <a:t>Set 3:</a:t>
            </a:r>
            <a:r>
              <a:rPr lang="en-US" dirty="0">
                <a:latin typeface="Letter-join 40" pitchFamily="50" charset="0"/>
              </a:rPr>
              <a:t> g, o, c, k</a:t>
            </a:r>
            <a:br>
              <a:rPr lang="en-US" dirty="0">
                <a:latin typeface="Letter-join 40" pitchFamily="50" charset="0"/>
              </a:rPr>
            </a:br>
            <a:r>
              <a:rPr lang="en-US" b="1" dirty="0">
                <a:latin typeface="Letter-join 40" pitchFamily="50" charset="0"/>
              </a:rPr>
              <a:t>Set 4:</a:t>
            </a:r>
            <a:r>
              <a:rPr lang="en-US" dirty="0">
                <a:latin typeface="Letter-join 40" pitchFamily="50" charset="0"/>
              </a:rPr>
              <a:t> </a:t>
            </a:r>
            <a:r>
              <a:rPr lang="en-US" dirty="0" err="1">
                <a:latin typeface="Letter-join 40" pitchFamily="50" charset="0"/>
              </a:rPr>
              <a:t>ck</a:t>
            </a:r>
            <a:r>
              <a:rPr lang="en-US" dirty="0">
                <a:latin typeface="Letter-join 40" pitchFamily="50" charset="0"/>
              </a:rPr>
              <a:t>, e, u, r</a:t>
            </a:r>
            <a:br>
              <a:rPr lang="en-US" dirty="0">
                <a:latin typeface="Letter-join 40" pitchFamily="50" charset="0"/>
              </a:rPr>
            </a:br>
            <a:r>
              <a:rPr lang="en-US" b="1" dirty="0">
                <a:latin typeface="Letter-join 40" pitchFamily="50" charset="0"/>
              </a:rPr>
              <a:t>Set 5:</a:t>
            </a:r>
            <a:r>
              <a:rPr lang="en-US" dirty="0">
                <a:latin typeface="Letter-join 40" pitchFamily="50" charset="0"/>
              </a:rPr>
              <a:t> h, b, f, </a:t>
            </a:r>
            <a:r>
              <a:rPr lang="en-US" dirty="0" err="1">
                <a:latin typeface="Letter-join 40" pitchFamily="50" charset="0"/>
              </a:rPr>
              <a:t>ff</a:t>
            </a:r>
            <a:r>
              <a:rPr lang="en-US" dirty="0">
                <a:latin typeface="Letter-join 40" pitchFamily="50" charset="0"/>
              </a:rPr>
              <a:t>, l, </a:t>
            </a:r>
            <a:r>
              <a:rPr lang="en-US" dirty="0" err="1">
                <a:latin typeface="Letter-join 40" pitchFamily="50" charset="0"/>
              </a:rPr>
              <a:t>ll</a:t>
            </a:r>
            <a:r>
              <a:rPr lang="en-US" dirty="0">
                <a:latin typeface="Letter-join 40" pitchFamily="50" charset="0"/>
              </a:rPr>
              <a:t>, </a:t>
            </a:r>
            <a:r>
              <a:rPr lang="en-US" dirty="0" err="1">
                <a:latin typeface="Letter-join 40" pitchFamily="50" charset="0"/>
              </a:rPr>
              <a:t>ss</a:t>
            </a:r>
            <a:endParaRPr lang="en-GB" dirty="0">
              <a:latin typeface="Letter-join 40" pitchFamily="50" charset="0"/>
            </a:endParaRPr>
          </a:p>
          <a:p>
            <a:r>
              <a:rPr lang="en-US" dirty="0">
                <a:latin typeface="Letter-join 40" pitchFamily="50" charset="0"/>
              </a:rPr>
              <a:t>The children will begin to learn to blend and segment to begin reading and spelling.  This will begin with simple words.</a:t>
            </a:r>
            <a:endParaRPr lang="en-GB" dirty="0">
              <a:latin typeface="Letter-join 40" pitchFamily="50" charset="0"/>
            </a:endParaRPr>
          </a:p>
          <a:p>
            <a:endParaRPr lang="en-GB" dirty="0">
              <a:latin typeface="Letter-join 40" pitchFamily="50" charset="0"/>
            </a:endParaRPr>
          </a:p>
        </p:txBody>
      </p:sp>
      <p:sp>
        <p:nvSpPr>
          <p:cNvPr id="3" name="Title 2"/>
          <p:cNvSpPr>
            <a:spLocks noGrp="1"/>
          </p:cNvSpPr>
          <p:nvPr>
            <p:ph type="title"/>
          </p:nvPr>
        </p:nvSpPr>
        <p:spPr/>
        <p:txBody>
          <a:bodyPr/>
          <a:lstStyle/>
          <a:p>
            <a:r>
              <a:rPr lang="en-GB" dirty="0" smtClean="0">
                <a:latin typeface="Letter-join 40" pitchFamily="50" charset="0"/>
              </a:rPr>
              <a:t>Phase 2</a:t>
            </a:r>
            <a:endParaRPr lang="en-GB" dirty="0">
              <a:latin typeface="Letter-join 40" pitchFamily="50" charset="0"/>
            </a:endParaRPr>
          </a:p>
        </p:txBody>
      </p:sp>
    </p:spTree>
    <p:extLst>
      <p:ext uri="{BB962C8B-B14F-4D97-AF65-F5344CB8AC3E}">
        <p14:creationId xmlns:p14="http://schemas.microsoft.com/office/powerpoint/2010/main" val="1741869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latin typeface="Letter-join 40" pitchFamily="50" charset="0"/>
              </a:rPr>
              <a:t>Phoneme - </a:t>
            </a:r>
            <a:r>
              <a:rPr lang="en-US" dirty="0">
                <a:latin typeface="Letter-join 40" pitchFamily="50" charset="0"/>
              </a:rPr>
              <a:t>It is the smallest unit of sound and a piece of terminology that children like to use and should be taught. </a:t>
            </a:r>
            <a:endParaRPr lang="en-US" dirty="0" smtClean="0">
              <a:latin typeface="Letter-join 40" pitchFamily="50" charset="0"/>
            </a:endParaRPr>
          </a:p>
          <a:p>
            <a:pPr marL="109728" indent="0">
              <a:buNone/>
            </a:pPr>
            <a:r>
              <a:rPr lang="en-US" dirty="0" smtClean="0">
                <a:latin typeface="Letter-join 40" pitchFamily="50" charset="0"/>
              </a:rPr>
              <a:t> </a:t>
            </a:r>
            <a:endParaRPr lang="en-GB" dirty="0">
              <a:latin typeface="Letter-join 40" pitchFamily="50" charset="0"/>
            </a:endParaRPr>
          </a:p>
          <a:p>
            <a:r>
              <a:rPr lang="en-GB" dirty="0" smtClean="0">
                <a:latin typeface="Letter-join 40" pitchFamily="50" charset="0"/>
              </a:rPr>
              <a:t>Blend - </a:t>
            </a:r>
            <a:r>
              <a:rPr lang="en-US" dirty="0">
                <a:latin typeface="Letter-join 40" pitchFamily="50" charset="0"/>
              </a:rPr>
              <a:t>Blending is the process that is involved in bringing the sounds together to make a  word and is how /c/  /a/  /t /  becomes cat. </a:t>
            </a:r>
            <a:endParaRPr lang="en-US" dirty="0" smtClean="0">
              <a:latin typeface="Letter-join 40" pitchFamily="50" charset="0"/>
            </a:endParaRPr>
          </a:p>
          <a:p>
            <a:pPr marL="109728" indent="0">
              <a:buNone/>
            </a:pPr>
            <a:endParaRPr lang="en-GB" dirty="0" smtClean="0">
              <a:latin typeface="Letter-join 40" pitchFamily="50" charset="0"/>
            </a:endParaRPr>
          </a:p>
          <a:p>
            <a:r>
              <a:rPr lang="en-GB" dirty="0" smtClean="0">
                <a:latin typeface="Letter-join 40" pitchFamily="50" charset="0"/>
              </a:rPr>
              <a:t>Segment – Chopping up the word into their sounds</a:t>
            </a:r>
          </a:p>
        </p:txBody>
      </p:sp>
      <p:sp>
        <p:nvSpPr>
          <p:cNvPr id="3" name="Title 2"/>
          <p:cNvSpPr>
            <a:spLocks noGrp="1"/>
          </p:cNvSpPr>
          <p:nvPr>
            <p:ph type="title"/>
          </p:nvPr>
        </p:nvSpPr>
        <p:spPr/>
        <p:txBody>
          <a:bodyPr/>
          <a:lstStyle/>
          <a:p>
            <a:r>
              <a:rPr lang="en-GB" dirty="0" smtClean="0">
                <a:latin typeface="Letter-join 40" pitchFamily="50" charset="0"/>
              </a:rPr>
              <a:t>Terminology</a:t>
            </a:r>
            <a:endParaRPr lang="en-GB" dirty="0">
              <a:latin typeface="Letter-join 40" pitchFamily="50" charset="0"/>
            </a:endParaRPr>
          </a:p>
        </p:txBody>
      </p:sp>
    </p:spTree>
    <p:extLst>
      <p:ext uri="{BB962C8B-B14F-4D97-AF65-F5344CB8AC3E}">
        <p14:creationId xmlns:p14="http://schemas.microsoft.com/office/powerpoint/2010/main" val="2245482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latin typeface="Letter-join 40" pitchFamily="50" charset="0"/>
              </a:rPr>
              <a:t>We use Letters and Sounds, which is a national publication written by the </a:t>
            </a:r>
            <a:r>
              <a:rPr lang="en-GB" dirty="0" err="1" smtClean="0">
                <a:latin typeface="Letter-join 40" pitchFamily="50" charset="0"/>
              </a:rPr>
              <a:t>DFeS</a:t>
            </a:r>
            <a:r>
              <a:rPr lang="en-GB" dirty="0" smtClean="0">
                <a:latin typeface="Letter-join 40" pitchFamily="50" charset="0"/>
              </a:rPr>
              <a:t>.  It is the advised programme for the teaching of synthetic phonics in England.  We use this to follow the order of introducing new sounds, high frequency words and tricky words.</a:t>
            </a:r>
          </a:p>
        </p:txBody>
      </p:sp>
      <p:sp>
        <p:nvSpPr>
          <p:cNvPr id="3" name="Title 2"/>
          <p:cNvSpPr>
            <a:spLocks noGrp="1"/>
          </p:cNvSpPr>
          <p:nvPr>
            <p:ph type="title"/>
          </p:nvPr>
        </p:nvSpPr>
        <p:spPr>
          <a:xfrm>
            <a:off x="395536" y="289577"/>
            <a:ext cx="8229600" cy="1143000"/>
          </a:xfrm>
        </p:spPr>
        <p:txBody>
          <a:bodyPr/>
          <a:lstStyle/>
          <a:p>
            <a:r>
              <a:rPr lang="en-GB" dirty="0" smtClean="0">
                <a:latin typeface="Letter-join 40" pitchFamily="50" charset="0"/>
              </a:rPr>
              <a:t>Phonics at Western Road</a:t>
            </a:r>
            <a:endParaRPr lang="en-GB" dirty="0">
              <a:latin typeface="Letter-join 40" pitchFamily="50" charset="0"/>
            </a:endParaRPr>
          </a:p>
        </p:txBody>
      </p:sp>
    </p:spTree>
    <p:extLst>
      <p:ext uri="{BB962C8B-B14F-4D97-AF65-F5344CB8AC3E}">
        <p14:creationId xmlns:p14="http://schemas.microsoft.com/office/powerpoint/2010/main" val="16494861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700808"/>
            <a:ext cx="8229600" cy="4525963"/>
          </a:xfrm>
        </p:spPr>
        <p:txBody>
          <a:bodyPr>
            <a:normAutofit fontScale="92500" lnSpcReduction="10000"/>
          </a:bodyPr>
          <a:lstStyle/>
          <a:p>
            <a:r>
              <a:rPr lang="en-US" dirty="0" smtClean="0">
                <a:latin typeface="Letter-join 40" pitchFamily="50" charset="0"/>
              </a:rPr>
              <a:t>By </a:t>
            </a:r>
            <a:r>
              <a:rPr lang="en-US" dirty="0">
                <a:latin typeface="Letter-join 40" pitchFamily="50" charset="0"/>
              </a:rPr>
              <a:t>the time they reach Phase 3, children will already be able to blend and segment words containing the 19 letters taught in Phase 2.</a:t>
            </a:r>
            <a:endParaRPr lang="en-GB" dirty="0">
              <a:latin typeface="Letter-join 40" pitchFamily="50" charset="0"/>
            </a:endParaRPr>
          </a:p>
          <a:p>
            <a:r>
              <a:rPr lang="en-US" dirty="0">
                <a:latin typeface="Letter-join 40" pitchFamily="50" charset="0"/>
              </a:rPr>
              <a:t>Over the twelve weeks which Phase 3 is expected to last, twenty-five new graphemes are introduced (one at a time).</a:t>
            </a:r>
            <a:endParaRPr lang="en-GB" dirty="0">
              <a:latin typeface="Letter-join 40" pitchFamily="50" charset="0"/>
            </a:endParaRPr>
          </a:p>
          <a:p>
            <a:r>
              <a:rPr lang="en-US" b="1" dirty="0">
                <a:latin typeface="Letter-join 40" pitchFamily="50" charset="0"/>
              </a:rPr>
              <a:t>Set 6:</a:t>
            </a:r>
            <a:r>
              <a:rPr lang="en-US" dirty="0">
                <a:latin typeface="Letter-join 40" pitchFamily="50" charset="0"/>
              </a:rPr>
              <a:t> j, v, w, x</a:t>
            </a:r>
            <a:endParaRPr lang="en-GB" dirty="0">
              <a:latin typeface="Letter-join 40" pitchFamily="50" charset="0"/>
            </a:endParaRPr>
          </a:p>
          <a:p>
            <a:r>
              <a:rPr lang="en-US" b="1" dirty="0">
                <a:latin typeface="Letter-join 40" pitchFamily="50" charset="0"/>
              </a:rPr>
              <a:t>Set 7:</a:t>
            </a:r>
            <a:r>
              <a:rPr lang="en-US" dirty="0">
                <a:latin typeface="Letter-join 40" pitchFamily="50" charset="0"/>
              </a:rPr>
              <a:t> y, z, </a:t>
            </a:r>
            <a:r>
              <a:rPr lang="en-US" dirty="0" err="1">
                <a:latin typeface="Letter-join 40" pitchFamily="50" charset="0"/>
              </a:rPr>
              <a:t>zz</a:t>
            </a:r>
            <a:r>
              <a:rPr lang="en-US" dirty="0">
                <a:latin typeface="Letter-join 40" pitchFamily="50" charset="0"/>
              </a:rPr>
              <a:t>, </a:t>
            </a:r>
            <a:r>
              <a:rPr lang="en-US" dirty="0" err="1">
                <a:latin typeface="Letter-join 40" pitchFamily="50" charset="0"/>
              </a:rPr>
              <a:t>qu</a:t>
            </a:r>
            <a:endParaRPr lang="en-GB" dirty="0">
              <a:latin typeface="Letter-join 40" pitchFamily="50" charset="0"/>
            </a:endParaRPr>
          </a:p>
          <a:p>
            <a:r>
              <a:rPr lang="en-US" b="1" dirty="0">
                <a:latin typeface="Letter-join 40" pitchFamily="50" charset="0"/>
              </a:rPr>
              <a:t>Consonant digraphs:</a:t>
            </a:r>
            <a:r>
              <a:rPr lang="en-US" dirty="0">
                <a:latin typeface="Letter-join 40" pitchFamily="50" charset="0"/>
              </a:rPr>
              <a:t> </a:t>
            </a:r>
            <a:r>
              <a:rPr lang="en-US" dirty="0" err="1">
                <a:latin typeface="Letter-join 40" pitchFamily="50" charset="0"/>
              </a:rPr>
              <a:t>ch</a:t>
            </a:r>
            <a:r>
              <a:rPr lang="en-US" dirty="0">
                <a:latin typeface="Letter-join 40" pitchFamily="50" charset="0"/>
              </a:rPr>
              <a:t>, </a:t>
            </a:r>
            <a:r>
              <a:rPr lang="en-US" dirty="0" err="1">
                <a:latin typeface="Letter-join 40" pitchFamily="50" charset="0"/>
              </a:rPr>
              <a:t>sh</a:t>
            </a:r>
            <a:r>
              <a:rPr lang="en-US" dirty="0">
                <a:latin typeface="Letter-join 40" pitchFamily="50" charset="0"/>
              </a:rPr>
              <a:t>, </a:t>
            </a:r>
            <a:r>
              <a:rPr lang="en-US" dirty="0" err="1">
                <a:latin typeface="Letter-join 40" pitchFamily="50" charset="0"/>
              </a:rPr>
              <a:t>th</a:t>
            </a:r>
            <a:r>
              <a:rPr lang="en-US" dirty="0">
                <a:latin typeface="Letter-join 40" pitchFamily="50" charset="0"/>
              </a:rPr>
              <a:t>, ng</a:t>
            </a:r>
            <a:endParaRPr lang="en-GB" dirty="0">
              <a:latin typeface="Letter-join 40" pitchFamily="50" charset="0"/>
            </a:endParaRPr>
          </a:p>
          <a:p>
            <a:r>
              <a:rPr lang="en-US" b="1" dirty="0">
                <a:latin typeface="Letter-join 40" pitchFamily="50" charset="0"/>
              </a:rPr>
              <a:t>Vowel digraphs:</a:t>
            </a:r>
            <a:r>
              <a:rPr lang="en-US" dirty="0">
                <a:latin typeface="Letter-join 40" pitchFamily="50" charset="0"/>
              </a:rPr>
              <a:t> </a:t>
            </a:r>
            <a:r>
              <a:rPr lang="en-US" dirty="0" err="1">
                <a:latin typeface="Letter-join 40" pitchFamily="50" charset="0"/>
              </a:rPr>
              <a:t>ai</a:t>
            </a:r>
            <a:r>
              <a:rPr lang="en-US" dirty="0">
                <a:latin typeface="Letter-join 40" pitchFamily="50" charset="0"/>
              </a:rPr>
              <a:t>, </a:t>
            </a:r>
            <a:r>
              <a:rPr lang="en-US" dirty="0" err="1">
                <a:latin typeface="Letter-join 40" pitchFamily="50" charset="0"/>
              </a:rPr>
              <a:t>ee</a:t>
            </a:r>
            <a:r>
              <a:rPr lang="en-US" dirty="0">
                <a:latin typeface="Letter-join 40" pitchFamily="50" charset="0"/>
              </a:rPr>
              <a:t>, </a:t>
            </a:r>
            <a:r>
              <a:rPr lang="en-US" dirty="0" err="1">
                <a:latin typeface="Letter-join 40" pitchFamily="50" charset="0"/>
              </a:rPr>
              <a:t>igh</a:t>
            </a:r>
            <a:r>
              <a:rPr lang="en-US" dirty="0">
                <a:latin typeface="Letter-join 40" pitchFamily="50" charset="0"/>
              </a:rPr>
              <a:t>, </a:t>
            </a:r>
            <a:r>
              <a:rPr lang="en-US" dirty="0" err="1">
                <a:latin typeface="Letter-join 40" pitchFamily="50" charset="0"/>
              </a:rPr>
              <a:t>oa</a:t>
            </a:r>
            <a:r>
              <a:rPr lang="en-US" dirty="0">
                <a:latin typeface="Letter-join 40" pitchFamily="50" charset="0"/>
              </a:rPr>
              <a:t>, </a:t>
            </a:r>
            <a:r>
              <a:rPr lang="en-US" dirty="0" err="1">
                <a:latin typeface="Letter-join 40" pitchFamily="50" charset="0"/>
              </a:rPr>
              <a:t>oo</a:t>
            </a:r>
            <a:r>
              <a:rPr lang="en-US" dirty="0">
                <a:latin typeface="Letter-join 40" pitchFamily="50" charset="0"/>
              </a:rPr>
              <a:t>, </a:t>
            </a:r>
            <a:r>
              <a:rPr lang="en-US" dirty="0" err="1">
                <a:latin typeface="Letter-join 40" pitchFamily="50" charset="0"/>
              </a:rPr>
              <a:t>ar</a:t>
            </a:r>
            <a:r>
              <a:rPr lang="en-US" dirty="0">
                <a:latin typeface="Letter-join 40" pitchFamily="50" charset="0"/>
              </a:rPr>
              <a:t>, or, ur, </a:t>
            </a:r>
            <a:r>
              <a:rPr lang="en-US" dirty="0" err="1">
                <a:latin typeface="Letter-join 40" pitchFamily="50" charset="0"/>
              </a:rPr>
              <a:t>ow</a:t>
            </a:r>
            <a:r>
              <a:rPr lang="en-US" dirty="0">
                <a:latin typeface="Letter-join 40" pitchFamily="50" charset="0"/>
              </a:rPr>
              <a:t>, </a:t>
            </a:r>
            <a:r>
              <a:rPr lang="en-US" dirty="0" err="1">
                <a:latin typeface="Letter-join 40" pitchFamily="50" charset="0"/>
              </a:rPr>
              <a:t>oi</a:t>
            </a:r>
            <a:r>
              <a:rPr lang="en-US" dirty="0">
                <a:latin typeface="Letter-join 40" pitchFamily="50" charset="0"/>
              </a:rPr>
              <a:t>, ear, air, </a:t>
            </a:r>
            <a:r>
              <a:rPr lang="en-US" dirty="0" err="1">
                <a:latin typeface="Letter-join 40" pitchFamily="50" charset="0"/>
              </a:rPr>
              <a:t>ure</a:t>
            </a:r>
            <a:r>
              <a:rPr lang="en-US" dirty="0">
                <a:latin typeface="Letter-join 40" pitchFamily="50" charset="0"/>
              </a:rPr>
              <a:t>, </a:t>
            </a:r>
            <a:r>
              <a:rPr lang="en-US" dirty="0" err="1">
                <a:latin typeface="Letter-join 40" pitchFamily="50" charset="0"/>
              </a:rPr>
              <a:t>er</a:t>
            </a:r>
            <a:endParaRPr lang="en-GB" dirty="0">
              <a:latin typeface="Letter-join 40" pitchFamily="50" charset="0"/>
            </a:endParaRPr>
          </a:p>
          <a:p>
            <a:endParaRPr lang="en-GB" dirty="0">
              <a:latin typeface="Letter-join 40" pitchFamily="50" charset="0"/>
            </a:endParaRPr>
          </a:p>
        </p:txBody>
      </p:sp>
      <p:sp>
        <p:nvSpPr>
          <p:cNvPr id="3" name="Title 2"/>
          <p:cNvSpPr>
            <a:spLocks noGrp="1"/>
          </p:cNvSpPr>
          <p:nvPr>
            <p:ph type="title"/>
          </p:nvPr>
        </p:nvSpPr>
        <p:spPr/>
        <p:txBody>
          <a:bodyPr/>
          <a:lstStyle/>
          <a:p>
            <a:r>
              <a:rPr lang="en-GB" dirty="0" smtClean="0">
                <a:latin typeface="Letter-join 40" pitchFamily="50" charset="0"/>
              </a:rPr>
              <a:t>Phase 3</a:t>
            </a:r>
            <a:endParaRPr lang="en-GB" dirty="0">
              <a:latin typeface="Letter-join 40" pitchFamily="50" charset="0"/>
            </a:endParaRPr>
          </a:p>
        </p:txBody>
      </p:sp>
    </p:spTree>
    <p:extLst>
      <p:ext uri="{BB962C8B-B14F-4D97-AF65-F5344CB8AC3E}">
        <p14:creationId xmlns:p14="http://schemas.microsoft.com/office/powerpoint/2010/main" val="38846651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latin typeface="Letter-join 40" pitchFamily="50" charset="0"/>
              </a:rPr>
              <a:t>By </a:t>
            </a:r>
            <a:r>
              <a:rPr lang="en-US" dirty="0">
                <a:latin typeface="Letter-join 40" pitchFamily="50" charset="0"/>
              </a:rPr>
              <a:t>Phase 4 children will be able to represent each of </a:t>
            </a:r>
            <a:r>
              <a:rPr lang="en-US" dirty="0" smtClean="0">
                <a:latin typeface="Letter-join 40" pitchFamily="50" charset="0"/>
              </a:rPr>
              <a:t>44 </a:t>
            </a:r>
            <a:r>
              <a:rPr lang="en-US" dirty="0">
                <a:latin typeface="Letter-join 40" pitchFamily="50" charset="0"/>
              </a:rPr>
              <a:t>phonemes with a </a:t>
            </a:r>
            <a:r>
              <a:rPr lang="en-US" dirty="0" smtClean="0">
                <a:latin typeface="Letter-join 40" pitchFamily="50" charset="0"/>
              </a:rPr>
              <a:t>graphemes.  </a:t>
            </a:r>
            <a:r>
              <a:rPr lang="en-US" dirty="0">
                <a:latin typeface="Letter-join 40" pitchFamily="50" charset="0"/>
              </a:rPr>
              <a:t>They will blend phonemes to read CVC words and segment CVC words for spelling.  They will also be able to read two syllable words that are simple.  They will be able to read all the tricky words learnt so far and will be able to spell some of them.</a:t>
            </a:r>
            <a:endParaRPr lang="en-GB" dirty="0">
              <a:latin typeface="Letter-join 40" pitchFamily="50" charset="0"/>
            </a:endParaRPr>
          </a:p>
          <a:p>
            <a:r>
              <a:rPr lang="en-US" dirty="0">
                <a:latin typeface="Letter-join 40" pitchFamily="50" charset="0"/>
              </a:rPr>
              <a:t>This phase consolidates all the children have learnt in the previous phases.</a:t>
            </a:r>
            <a:endParaRPr lang="en-GB" dirty="0">
              <a:latin typeface="Letter-join 40" pitchFamily="50" charset="0"/>
            </a:endParaRPr>
          </a:p>
          <a:p>
            <a:endParaRPr lang="en-GB" dirty="0">
              <a:latin typeface="Letter-join 40" pitchFamily="50" charset="0"/>
            </a:endParaRPr>
          </a:p>
        </p:txBody>
      </p:sp>
      <p:sp>
        <p:nvSpPr>
          <p:cNvPr id="3" name="Title 2"/>
          <p:cNvSpPr>
            <a:spLocks noGrp="1"/>
          </p:cNvSpPr>
          <p:nvPr>
            <p:ph type="title"/>
          </p:nvPr>
        </p:nvSpPr>
        <p:spPr/>
        <p:txBody>
          <a:bodyPr/>
          <a:lstStyle/>
          <a:p>
            <a:r>
              <a:rPr lang="en-GB" dirty="0" smtClean="0">
                <a:latin typeface="Letter-join 40" pitchFamily="50" charset="0"/>
              </a:rPr>
              <a:t>Phase 4</a:t>
            </a:r>
            <a:endParaRPr lang="en-GB" dirty="0">
              <a:latin typeface="Letter-join 40" pitchFamily="50" charset="0"/>
            </a:endParaRPr>
          </a:p>
        </p:txBody>
      </p:sp>
    </p:spTree>
    <p:extLst>
      <p:ext uri="{BB962C8B-B14F-4D97-AF65-F5344CB8AC3E}">
        <p14:creationId xmlns:p14="http://schemas.microsoft.com/office/powerpoint/2010/main" val="29237634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Letter-join 40" pitchFamily="50" charset="0"/>
              </a:rPr>
              <a:t>Children </a:t>
            </a:r>
            <a:r>
              <a:rPr lang="en-US" dirty="0">
                <a:latin typeface="Letter-join 40" pitchFamily="50" charset="0"/>
              </a:rPr>
              <a:t>will be taught new graphemes and alternative pronunciations for these graphemes and graphemes they already know.  They will begin to learn to choose the appropriate grapheme when spelling.  </a:t>
            </a:r>
            <a:endParaRPr lang="en-GB" dirty="0">
              <a:latin typeface="Letter-join 40" pitchFamily="50" charset="0"/>
            </a:endParaRPr>
          </a:p>
        </p:txBody>
      </p:sp>
      <p:sp>
        <p:nvSpPr>
          <p:cNvPr id="3" name="Title 2"/>
          <p:cNvSpPr>
            <a:spLocks noGrp="1"/>
          </p:cNvSpPr>
          <p:nvPr>
            <p:ph type="title"/>
          </p:nvPr>
        </p:nvSpPr>
        <p:spPr/>
        <p:txBody>
          <a:bodyPr/>
          <a:lstStyle/>
          <a:p>
            <a:r>
              <a:rPr lang="en-GB" dirty="0" smtClean="0">
                <a:latin typeface="Letter-join 40" pitchFamily="50" charset="0"/>
              </a:rPr>
              <a:t>Phase 5</a:t>
            </a:r>
            <a:endParaRPr lang="en-GB" dirty="0">
              <a:latin typeface="Letter-join 40" pitchFamily="50"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27508991"/>
              </p:ext>
            </p:extLst>
          </p:nvPr>
        </p:nvGraphicFramePr>
        <p:xfrm>
          <a:off x="1475656" y="4437112"/>
          <a:ext cx="5623560" cy="1371600"/>
        </p:xfrm>
        <a:graphic>
          <a:graphicData uri="http://schemas.openxmlformats.org/drawingml/2006/table">
            <a:tbl>
              <a:tblPr firstRow="1" firstCol="1" lastRow="1" lastCol="1" bandRow="1" bandCol="1">
                <a:tableStyleId>{5C22544A-7EE6-4342-B048-85BDC9FD1C3A}</a:tableStyleId>
              </a:tblPr>
              <a:tblGrid>
                <a:gridCol w="1405890"/>
                <a:gridCol w="1405890"/>
                <a:gridCol w="1405890"/>
                <a:gridCol w="1405890"/>
              </a:tblGrid>
              <a:tr h="0">
                <a:tc>
                  <a:txBody>
                    <a:bodyPr/>
                    <a:lstStyle/>
                    <a:p>
                      <a:r>
                        <a:rPr lang="en-US" sz="1800" b="0" dirty="0">
                          <a:solidFill>
                            <a:schemeClr val="tx1"/>
                          </a:solidFill>
                          <a:effectLst/>
                        </a:rPr>
                        <a:t>ay day</a:t>
                      </a:r>
                      <a:endParaRPr lang="en-GB"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oy boy</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wh when</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a-e make</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sz="1800" b="0">
                          <a:solidFill>
                            <a:schemeClr val="tx1"/>
                          </a:solidFill>
                          <a:effectLst/>
                        </a:rPr>
                        <a:t>ou out</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ir  girl </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ph photo </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e-e these</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sz="1800" b="0">
                          <a:solidFill>
                            <a:schemeClr val="tx1"/>
                          </a:solidFill>
                          <a:effectLst/>
                        </a:rPr>
                        <a:t>ie tie</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ue  blue</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ew new</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dirty="0" err="1">
                          <a:solidFill>
                            <a:schemeClr val="tx1"/>
                          </a:solidFill>
                          <a:effectLst/>
                        </a:rPr>
                        <a:t>i</a:t>
                      </a:r>
                      <a:r>
                        <a:rPr lang="en-US" sz="1800" b="0" dirty="0">
                          <a:solidFill>
                            <a:schemeClr val="tx1"/>
                          </a:solidFill>
                          <a:effectLst/>
                        </a:rPr>
                        <a:t>-e like</a:t>
                      </a:r>
                      <a:endParaRPr lang="en-GB"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sz="1800" b="0">
                          <a:solidFill>
                            <a:schemeClr val="tx1"/>
                          </a:solidFill>
                          <a:effectLst/>
                        </a:rPr>
                        <a:t>ea eat</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aw saw</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oe  toe</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o-e home</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sz="1800" b="0">
                          <a:solidFill>
                            <a:schemeClr val="tx1"/>
                          </a:solidFill>
                          <a:effectLst/>
                        </a:rPr>
                        <a:t> </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dirty="0">
                          <a:solidFill>
                            <a:schemeClr val="tx1"/>
                          </a:solidFill>
                          <a:effectLst/>
                        </a:rPr>
                        <a:t> </a:t>
                      </a:r>
                      <a:endParaRPr lang="en-GB"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a:solidFill>
                            <a:schemeClr val="tx1"/>
                          </a:solidFill>
                          <a:effectLst/>
                        </a:rPr>
                        <a:t>au  Paul</a:t>
                      </a:r>
                      <a:endParaRPr lang="en-GB" sz="10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dirty="0">
                          <a:solidFill>
                            <a:schemeClr val="tx1"/>
                          </a:solidFill>
                          <a:effectLst/>
                        </a:rPr>
                        <a:t>u-e rule</a:t>
                      </a:r>
                      <a:endParaRPr lang="en-GB"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8430690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Letter-join 40" pitchFamily="50" charset="0"/>
              </a:rPr>
              <a:t>In </a:t>
            </a:r>
            <a:r>
              <a:rPr lang="en-US" dirty="0">
                <a:latin typeface="Letter-join 40" pitchFamily="50" charset="0"/>
              </a:rPr>
              <a:t>phase 6, the focus is on learning spelling rules for word endings or suffixes.</a:t>
            </a:r>
            <a:endParaRPr lang="en-GB" dirty="0">
              <a:latin typeface="Letter-join 40" pitchFamily="50" charset="0"/>
            </a:endParaRPr>
          </a:p>
          <a:p>
            <a:pPr marL="109728" indent="0">
              <a:buNone/>
            </a:pPr>
            <a:endParaRPr lang="en-GB" dirty="0">
              <a:latin typeface="Letter-join 40" pitchFamily="50" charset="0"/>
            </a:endParaRPr>
          </a:p>
          <a:p>
            <a:r>
              <a:rPr lang="en-US" dirty="0">
                <a:latin typeface="Letter-join 40" pitchFamily="50" charset="0"/>
              </a:rPr>
              <a:t>They will learn how words change when you add certain letters. There are 12 different suffixes taught:</a:t>
            </a:r>
            <a:endParaRPr lang="en-GB" dirty="0">
              <a:latin typeface="Letter-join 40" pitchFamily="50" charset="0"/>
            </a:endParaRPr>
          </a:p>
          <a:p>
            <a:pPr marL="109728" indent="0">
              <a:buNone/>
            </a:pPr>
            <a:endParaRPr lang="en-GB" dirty="0">
              <a:latin typeface="Letter-join 40" pitchFamily="50" charset="0"/>
            </a:endParaRPr>
          </a:p>
          <a:p>
            <a:pPr marL="109728" indent="0">
              <a:buNone/>
            </a:pPr>
            <a:r>
              <a:rPr lang="en-US" dirty="0">
                <a:latin typeface="Letter-join 40" pitchFamily="50" charset="0"/>
              </a:rPr>
              <a:t>-s	</a:t>
            </a:r>
            <a:r>
              <a:rPr lang="en-US" dirty="0" smtClean="0">
                <a:latin typeface="Letter-join 40" pitchFamily="50" charset="0"/>
              </a:rPr>
              <a:t>	-</a:t>
            </a:r>
            <a:r>
              <a:rPr lang="en-US" dirty="0" err="1">
                <a:latin typeface="Letter-join 40" pitchFamily="50" charset="0"/>
              </a:rPr>
              <a:t>es</a:t>
            </a:r>
            <a:r>
              <a:rPr lang="en-US" dirty="0">
                <a:latin typeface="Letter-join 40" pitchFamily="50" charset="0"/>
              </a:rPr>
              <a:t>			-</a:t>
            </a:r>
            <a:r>
              <a:rPr lang="en-US" dirty="0" err="1">
                <a:latin typeface="Letter-join 40" pitchFamily="50" charset="0"/>
              </a:rPr>
              <a:t>ing</a:t>
            </a:r>
            <a:r>
              <a:rPr lang="en-US" dirty="0">
                <a:latin typeface="Letter-join 40" pitchFamily="50" charset="0"/>
              </a:rPr>
              <a:t>			-</a:t>
            </a:r>
            <a:r>
              <a:rPr lang="en-US" dirty="0" err="1">
                <a:latin typeface="Letter-join 40" pitchFamily="50" charset="0"/>
              </a:rPr>
              <a:t>ed</a:t>
            </a:r>
            <a:endParaRPr lang="en-GB" dirty="0">
              <a:latin typeface="Letter-join 40" pitchFamily="50" charset="0"/>
            </a:endParaRPr>
          </a:p>
          <a:p>
            <a:pPr marL="109728" indent="0">
              <a:buNone/>
            </a:pPr>
            <a:r>
              <a:rPr lang="en-US" dirty="0">
                <a:latin typeface="Letter-join 40" pitchFamily="50" charset="0"/>
              </a:rPr>
              <a:t>-</a:t>
            </a:r>
            <a:r>
              <a:rPr lang="en-US" dirty="0" err="1">
                <a:latin typeface="Letter-join 40" pitchFamily="50" charset="0"/>
              </a:rPr>
              <a:t>er</a:t>
            </a:r>
            <a:r>
              <a:rPr lang="en-US" dirty="0">
                <a:latin typeface="Letter-join 40" pitchFamily="50" charset="0"/>
              </a:rPr>
              <a:t>	</a:t>
            </a:r>
            <a:r>
              <a:rPr lang="en-US" dirty="0" smtClean="0">
                <a:latin typeface="Letter-join 40" pitchFamily="50" charset="0"/>
              </a:rPr>
              <a:t>	-</a:t>
            </a:r>
            <a:r>
              <a:rPr lang="en-US" dirty="0" err="1">
                <a:latin typeface="Letter-join 40" pitchFamily="50" charset="0"/>
              </a:rPr>
              <a:t>est</a:t>
            </a:r>
            <a:r>
              <a:rPr lang="en-US" dirty="0">
                <a:latin typeface="Letter-join 40" pitchFamily="50" charset="0"/>
              </a:rPr>
              <a:t>		</a:t>
            </a:r>
            <a:r>
              <a:rPr lang="en-US" dirty="0" smtClean="0">
                <a:latin typeface="Letter-join 40" pitchFamily="50" charset="0"/>
              </a:rPr>
              <a:t>	-</a:t>
            </a:r>
            <a:r>
              <a:rPr lang="en-US" dirty="0">
                <a:latin typeface="Letter-join 40" pitchFamily="50" charset="0"/>
              </a:rPr>
              <a:t>y			-en</a:t>
            </a:r>
            <a:endParaRPr lang="en-GB" dirty="0">
              <a:latin typeface="Letter-join 40" pitchFamily="50" charset="0"/>
            </a:endParaRPr>
          </a:p>
          <a:p>
            <a:pPr marL="109728" indent="0">
              <a:buNone/>
            </a:pPr>
            <a:r>
              <a:rPr lang="en-US" dirty="0">
                <a:latin typeface="Letter-join 40" pitchFamily="50" charset="0"/>
              </a:rPr>
              <a:t>-</a:t>
            </a:r>
            <a:r>
              <a:rPr lang="en-US" dirty="0" err="1">
                <a:latin typeface="Letter-join 40" pitchFamily="50" charset="0"/>
              </a:rPr>
              <a:t>ful</a:t>
            </a:r>
            <a:r>
              <a:rPr lang="en-US" dirty="0">
                <a:latin typeface="Letter-join 40" pitchFamily="50" charset="0"/>
              </a:rPr>
              <a:t> </a:t>
            </a:r>
            <a:r>
              <a:rPr lang="en-US" dirty="0" smtClean="0">
                <a:latin typeface="Letter-join 40" pitchFamily="50" charset="0"/>
              </a:rPr>
              <a:t>	</a:t>
            </a:r>
            <a:r>
              <a:rPr lang="en-US" dirty="0">
                <a:latin typeface="Letter-join 40" pitchFamily="50" charset="0"/>
              </a:rPr>
              <a:t>	-</a:t>
            </a:r>
            <a:r>
              <a:rPr lang="en-US" dirty="0" err="1">
                <a:latin typeface="Letter-join 40" pitchFamily="50" charset="0"/>
              </a:rPr>
              <a:t>ly</a:t>
            </a:r>
            <a:r>
              <a:rPr lang="en-US" dirty="0">
                <a:latin typeface="Letter-join 40" pitchFamily="50" charset="0"/>
              </a:rPr>
              <a:t>			-</a:t>
            </a:r>
            <a:r>
              <a:rPr lang="en-US" dirty="0" err="1" smtClean="0">
                <a:latin typeface="Letter-join 40" pitchFamily="50" charset="0"/>
              </a:rPr>
              <a:t>ment</a:t>
            </a:r>
            <a:r>
              <a:rPr lang="en-US" dirty="0" smtClean="0">
                <a:latin typeface="Letter-join 40" pitchFamily="50" charset="0"/>
              </a:rPr>
              <a:t>            -ness</a:t>
            </a:r>
            <a:endParaRPr lang="en-GB" dirty="0">
              <a:latin typeface="Letter-join 40" pitchFamily="50" charset="0"/>
            </a:endParaRPr>
          </a:p>
        </p:txBody>
      </p:sp>
      <p:sp>
        <p:nvSpPr>
          <p:cNvPr id="3" name="Title 2"/>
          <p:cNvSpPr>
            <a:spLocks noGrp="1"/>
          </p:cNvSpPr>
          <p:nvPr>
            <p:ph type="title"/>
          </p:nvPr>
        </p:nvSpPr>
        <p:spPr/>
        <p:txBody>
          <a:bodyPr/>
          <a:lstStyle/>
          <a:p>
            <a:r>
              <a:rPr lang="en-GB" dirty="0" smtClean="0">
                <a:latin typeface="Letter-join 40" pitchFamily="50" charset="0"/>
              </a:rPr>
              <a:t>Phase 6</a:t>
            </a:r>
            <a:endParaRPr lang="en-GB" dirty="0">
              <a:latin typeface="Letter-join 40" pitchFamily="50" charset="0"/>
            </a:endParaRPr>
          </a:p>
        </p:txBody>
      </p:sp>
    </p:spTree>
    <p:extLst>
      <p:ext uri="{BB962C8B-B14F-4D97-AF65-F5344CB8AC3E}">
        <p14:creationId xmlns:p14="http://schemas.microsoft.com/office/powerpoint/2010/main" val="170757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r>
              <a:rPr lang="en-GB" sz="3600" b="1" kern="10" dirty="0">
                <a:ln w="9525">
                  <a:solidFill>
                    <a:srgbClr val="000000"/>
                  </a:solidFill>
                  <a:round/>
                  <a:headEnd/>
                  <a:tailEnd/>
                </a:ln>
                <a:solidFill>
                  <a:srgbClr val="CC0000"/>
                </a:solidFill>
                <a:latin typeface="Letter-join 40" pitchFamily="50" charset="0"/>
              </a:rPr>
              <a:t>Year 1 </a:t>
            </a:r>
          </a:p>
          <a:p>
            <a:r>
              <a:rPr lang="en-GB" sz="3600" b="1" kern="10" dirty="0">
                <a:ln w="9525">
                  <a:solidFill>
                    <a:srgbClr val="000000"/>
                  </a:solidFill>
                  <a:round/>
                  <a:headEnd/>
                  <a:tailEnd/>
                </a:ln>
                <a:solidFill>
                  <a:srgbClr val="CC0000"/>
                </a:solidFill>
                <a:latin typeface="Letter-join 40" pitchFamily="50" charset="0"/>
              </a:rPr>
              <a:t>Phonics</a:t>
            </a:r>
          </a:p>
          <a:p>
            <a:r>
              <a:rPr lang="en-GB" sz="3600" b="1" kern="10" dirty="0">
                <a:ln w="9525">
                  <a:solidFill>
                    <a:srgbClr val="000000"/>
                  </a:solidFill>
                  <a:round/>
                  <a:headEnd/>
                  <a:tailEnd/>
                </a:ln>
                <a:solidFill>
                  <a:srgbClr val="CC0000"/>
                </a:solidFill>
                <a:latin typeface="Letter-join 40" pitchFamily="50" charset="0"/>
              </a:rPr>
              <a:t>Screening</a:t>
            </a: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3"/>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3"/>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pic>
        <p:nvPicPr>
          <p:cNvPr id="2058" name="Picture 15" descr="Ear - Body Part Clip 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609600"/>
            <a:ext cx="1371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pic>
        <p:nvPicPr>
          <p:cNvPr id="2060" name="Picture 22" descr="http://www.k-3teacherresources.com/images/phonics_cards_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4953000"/>
            <a:ext cx="2103438"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pic>
        <p:nvPicPr>
          <p:cNvPr id="2065" name="Picture 27" descr="http://t3.gstatic.com/images?q=tbn:ANd9GcTnk20pQsvwIBtLBtTXkRvRbFuJQiourwN4iKeAOO7IQ5e2toKa">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5029200"/>
            <a:ext cx="1676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48621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2"/>
          <p:cNvSpPr>
            <a:spLocks noChangeArrowheads="1" noChangeShapeType="1" noTextEdit="1"/>
          </p:cNvSpPr>
          <p:nvPr/>
        </p:nvSpPr>
        <p:spPr bwMode="auto">
          <a:xfrm>
            <a:off x="251520" y="228600"/>
            <a:ext cx="8784976" cy="1219200"/>
          </a:xfrm>
          <a:prstGeom prst="rect">
            <a:avLst/>
          </a:prstGeom>
        </p:spPr>
        <p:txBody>
          <a:bodyPr wrap="none" fromWordArt="1">
            <a:prstTxWarp prst="textPlain">
              <a:avLst>
                <a:gd name="adj" fmla="val 50000"/>
              </a:avLst>
            </a:prstTxWarp>
          </a:bodyPr>
          <a:lstStyle/>
          <a:p>
            <a:r>
              <a:rPr lang="en-GB" sz="3600" b="1" kern="10" dirty="0">
                <a:ln w="9525">
                  <a:solidFill>
                    <a:srgbClr val="000000"/>
                  </a:solidFill>
                  <a:round/>
                  <a:headEnd/>
                  <a:tailEnd/>
                </a:ln>
                <a:solidFill>
                  <a:srgbClr val="CC0000"/>
                </a:solidFill>
                <a:latin typeface="Letter-join 40" pitchFamily="50" charset="0"/>
              </a:rPr>
              <a:t>Why are the children being screened</a:t>
            </a:r>
            <a:r>
              <a:rPr lang="en-GB" sz="3600" b="1" kern="10" dirty="0">
                <a:ln w="9525">
                  <a:solidFill>
                    <a:srgbClr val="000000"/>
                  </a:solidFill>
                  <a:round/>
                  <a:headEnd/>
                  <a:tailEnd/>
                </a:ln>
                <a:solidFill>
                  <a:srgbClr val="CC0000"/>
                </a:solidFill>
                <a:latin typeface="Comic Sans MS"/>
              </a:rPr>
              <a:t>?</a:t>
            </a:r>
          </a:p>
        </p:txBody>
      </p:sp>
      <p:sp>
        <p:nvSpPr>
          <p:cNvPr id="5123" name="Rectangle 3"/>
          <p:cNvSpPr>
            <a:spLocks noChangeArrowheads="1"/>
          </p:cNvSpPr>
          <p:nvPr/>
        </p:nvSpPr>
        <p:spPr bwMode="auto">
          <a:xfrm>
            <a:off x="4479925" y="3048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sz="4400">
              <a:solidFill>
                <a:schemeClr val="tx2"/>
              </a:solidFill>
            </a:endParaRPr>
          </a:p>
        </p:txBody>
      </p:sp>
      <p:sp>
        <p:nvSpPr>
          <p:cNvPr id="5124" name="Text Box 4"/>
          <p:cNvSpPr txBox="1">
            <a:spLocks noChangeArrowheads="1"/>
          </p:cNvSpPr>
          <p:nvPr/>
        </p:nvSpPr>
        <p:spPr bwMode="auto">
          <a:xfrm>
            <a:off x="609600" y="1524000"/>
            <a:ext cx="7620000" cy="286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spcBef>
                <a:spcPct val="50000"/>
              </a:spcBef>
              <a:buFontTx/>
              <a:buChar char="•"/>
            </a:pPr>
            <a:r>
              <a:rPr lang="en-GB" altLang="en-US" sz="2800" dirty="0">
                <a:solidFill>
                  <a:schemeClr val="bg1"/>
                </a:solidFill>
                <a:latin typeface="Letter-join 40" pitchFamily="50" charset="0"/>
              </a:rPr>
              <a:t>Every Year 1 child in the country will be taking the phonics screening check in the same week in June.</a:t>
            </a:r>
          </a:p>
          <a:p>
            <a:pPr algn="l" eaLnBrk="1" hangingPunct="1">
              <a:spcBef>
                <a:spcPct val="50000"/>
              </a:spcBef>
              <a:buFontTx/>
              <a:buChar char="•"/>
            </a:pPr>
            <a:r>
              <a:rPr lang="en-GB" altLang="en-US" sz="2800" dirty="0">
                <a:solidFill>
                  <a:schemeClr val="bg1"/>
                </a:solidFill>
                <a:latin typeface="Letter-join 40" pitchFamily="50" charset="0"/>
              </a:rPr>
              <a:t>The aim of the check is to ensure that all children are able to read by the end of year two.  </a:t>
            </a:r>
          </a:p>
        </p:txBody>
      </p:sp>
      <p:sp>
        <p:nvSpPr>
          <p:cNvPr id="5125" name="Rectangle 5"/>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5126" name="Rectangle 6"/>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5127" name="AutoShape 8" descr="data:image/jpeg;base64,/9j/4AAQSkZJRgABAQAAAQABAAD/2wBDAAkGBwgHBgkIBwgKCgkLDRYPDQwMDRsUFRAWIB0iIiAdHx8kKDQsJCYxJx8fLT0tMTU3Ojo6Iys/RD84QzQ5Ojf/2wBDAQoKCg0MDRoPDxo3JR8lNzc3Nzc3Nzc3Nzc3Nzc3Nzc3Nzc3Nzc3Nzc3Nzc3Nzc3Nzc3Nzc3Nzc3Nzc3Nzc3Nzf/wAARCACbAKcDASIAAhEBAxEB/8QAHAAAAgIDAQEAAAAAAAAAAAAAAAUEBgIDBwEI/8QAQRAAAQMDAgQCBgYIBgIDAAAAAQIDBAAFERIhBjFBURNhFCIycYGRFSNCUmKhBzNDcoKxwdEWJDRTkvGi4WPi8P/EABoBAAIDAQEAAAAAAAAAAAAAAAAEAgMFAQb/xAAwEQABAwMCBAMIAwEBAAAAAAABAAIDBBExEiEFE0FRYYHwFCIycZGhscEVQtEj4f/aAAwDAQACEQMRAD8A7hRRRQhFFFFCEUUUUIRXh5VqkSWY7ZW84lCfxHGaq07jmMzIeajwZbrTKghyXoHhJVgHGAdW2Rk6cDvVb5WMyVNsb3YCYzrebzdXGLnHDlrYaSUtLOUSHVE5Kk9QkBOM7ZUewpbHv1k4fnyoEriK3oijCmmH5Y8SOrJ1I3PsciATkbjlgCn3XiW4cULU20++mzqd9HaagDDtyd6pSrogYOTkcicgCtrrEXhtlmNcLEbewU4YUhtLyHFfcynJ8Q5GAfa3wTg0rLWOYLxxl3yS8shYSGjVZXGXcpiocq82+6RZkWMC6iJFQlYcaABIKs51kZxggZwCDuas6FBSQQcgjIrjV64dDDaZztok2Jx4eGLhGcbHhlZACXkpOMKJA5K36ipVk4nkIZVCmGQ1coivBdZYC3M4GzgAz6hHInzFDqwhtywg9lfTNE50n3T4rrua9qi2/iKW6yl5mV4rZyPXRnBBwQdgQQQQRTiLxKnIElgj8Te/5UM4hC42OxTL6KVouNwrFRUeLNjy05YdSvyHMVIzTjXNcLgpUgg2KKKKKkuIooooQiiiihCKKKKEIoorBxaW0lSyAkcya4TZCyUQkZJAA70gufEAbJahYWrq50Hu71BvF4XLUWo5KWBzPIq/9UpArFq+Im+iL6rVpaH+8n0WT7zshwrfWpaj1VSu+OfR9jukuMnQ6iO67kff08/yFMq0T4yJsKREd/VvtKbV7iCP61lseeYC49VpPYAwhqQWLh9xmXbbfAvEq3F22uIhONhCkB8pBXnUD7Q9bCcH1VEY3qfD4avtnZ4atl94omeG9IWk+D4SwzIHrs4U4gkjAWN876QBitHDyVXPhqG2+txibEPhl1sgLZeaOnUD8M45EKwdjTCdbpF4cS7xBN9McaQUx/Ca8FLBznWkAkhzIHrZ2xtjfOjDxaKBjmT/ABAnpnfK8S2rbGC2TIKiv8L3mycL8Qf4h4lnPMyn3EtRmC2v0kOYSlJK0EpUokDCSAOdQIsNVp4phJccU65PgKTJWr9o82QrV8QtQx2Axyp1KM1Ybl8QXMzWoCSppKWA2AQMa1gE614zywN9kioN3UDxLYdjq/zBweePD/6qufiDamYMi+GzrnubfpX01Vrq4wzF03baQ2VlCdJWrWrHU8s/kK2UCis4knK9mFk2tbawttSkqHIg4NPbZxAQQ1N3B2Do6e/+9IK8Iq+CpkhN2FUzU7JRZwXQm1ocQFIUFJPIg5zWdUq03VyAvSrK2T7Se3mKuEd9t9pLjStSFDY16Glq2Tt2z2WFUUz4Xb4W2iiim0uiiiihCKK1yX0Ro7r7urw2klatKCo4AycAZJ9wpbaeJbJeE6rXdYcnpht0EjyI50ITUmqpxDczIWqMwr6lJwsj7R/tUH9IEi5W65W6VAu7sSPIJiyWigOIBVs2sg8hqOCRg+snOwqvuTLlbtrrB8ZhI3lwUlYHmpvdQ+GqkK4TPjtF5pyj5TX3k8lNjzY0l59ll4LeYUUuo5KSfMH5g9RUgGqvMhwJ16hXNlzLE9Ho3psVzC2nBlTagrlg+skg5z6uRzpiuVNspKb0Q9DBwi4towEjs6keyfxD1e+nFZbqBxjEke/cdVpNrGh+h+3j0Tig9axBCgCk5BGQR1rKs+ydVecWLFxF46siBdlJS6fssyAAEny1jbPcCm656ozqkTWloSVHw3W21LSodjpyUkee3btWVxhsT4T0SUnUy6gpUOuPLse1L+HJj6VSLRcVlU2CAA6Tu+yc6F+/AwfOo1LGyM5pFyNj+j+l5DjlBy389ouDlSjm5uIVoWmC2sLw4gpL6hun1TuEg774yQOnOBLPj8cQ28HES3uuqPYuLSkD5IJqwnfbrVdsbiJ19vc9pQcQh1ENCknIIbTk/wDksiq6J2pzngWDQbfM7fVKcGYZatp6BPhRRyNGauIXukUHlWqQ+1HZcfkOJbZbTqWtZwEjuTSxH0lewDFW7bbaof6hSAH3gfuA7Np81Ak9hzpinpZJzZuO6onqGQj3spgqZHTMRDLqfSFpKg0N1BI5k45Dcc+pFObJc1Qngl3JYWd8n2T3qiWgWy1mbd3ClhmQ6GI5USpx5CCQFHmpa1qyepI001S9eJ5KosVuBGAz6ROGVqHXDaSMDHVRHuptlNKyYcne3Xolnzxvi/69enVdXQoLAIOQeorKqJ+jCbKlRJD8+fIk+kKK4gdASExxsnCRsCdz3wQDyqxXHiuwW11DMu6xUvuEJQyletxZJwAEJySc9hW6xwcNljOaWmxTmiiipqKxJyO9cxu9ggW+/Ltc6DGft09S5EHxWgQ2vm61kjbclY96u1T+NLHMttwPENonXCPGKCmexEdPq5x9elBBSSMesMbjcbjdZemuILla0NM3CDcQhSX4r0pvwnG3B7Kw43sdiRgpGQTvvQharpw0+/DejwLrKbbW0WwxJJfbT+7n10+WFbdqyh3p+3MMR+JWTGdwlBmpOqO6rvq+wTtsoDc4BNbBxCmJhu9wZFvVj1nynXHPf6xJOn+IDypu26xLZC2ltvtOp2UkhSVg/ka4ABhdJJykV+4Xj3Rh123PqgS3dLnjMY0OkEKSpaeROQCFDB88bVMtl2L730ddGDFuIRqU0SCh8dVNq+0nuOYzuK0KtEm1kvcOKbSjOpVueUQyv9wjJbPuyny3zXoctvE8ZyJKadZksK1KYcHhvxl9FJI/JSdjXbIuVGkQXeHyZFubW7aty9DTupgfea66e6P+PLBaR32pLDb8dxLrLidSFoOQodwajW64SYcpu2Xpep5RPo0wJCUSQN8HHsuY3I5HGR1AiT2P8PyFz4+9qeXmUykbR1k/rU9k/eH8XesyuoRKNbB735T9HWFhDH4/Cbk5Bqj8Qz5ErihLVkS6mXbI7in3G29SilQBI0nmkDB95GO1XcKBAIII5hQOxqlcYwnbxxJbrZa3WWJyozqnnlvloKb2w2ogHIOFbEHl2zWZQ6eYdQ6H5eafrLGPfcXx3UBq6vOOxm+Jb9IFvnsB5hEEBS1jO6HAhOpOew7HenfDL8Zq/wBxhwYT0CI8w1IjsvNeGVEZQtSUnkNk89+vWkPCkKfJnvXCO3ElvwXEpS06sspytGdeUg5V0B5YzinN6N4jyYV9uqYcaPAeDa2WFFxXhuHQtSlkAYGUnAHSnJ5IwTTNDRfyN+mywWzx09YGssBf1srfnvUefNYgRVSJK9LaSBsCSonkkDmSTyHWtkl9qKw6/IcS200kqWtRwABzNQrNCeuL7V5uLS0HGYURYwY6SPaUP9wj/iDgb5pOkpTO7fYBb9VUiFviV5BtT9xebn3xGNKguNAJylnspePac69k8hvvWV4uD9wEm02NQVKUjw3pXJuLnnk9V4JwkeWcbUPyX74+5CtjqmYLaiiVNRsVnq20e/RSunIb7jY/Oi2gNWi0RfHmactxWtggffcV9kHnk7noCa9IxjWN0tFgsF7nPOp25WNpsVvsEdL7rniOsNBBmSCAW0AAYT0QnGNh8cmod1mTOI7c9CsDJEd7CV3CRltrRn1tAHrLyNsjA32NTWLIqW61L4gdbmyUq1Ns4+oYP4UkesR95W/bGcU0nTIkBhT86S1GZTjK3lBA8hk1JRSlrhxDqUm6zZExITgMA+EwNsY0J5j94mp/CFmhz74ZUWIwxa7SstsJbbSEuycYUrYckAlI/EVdqWyr1LuMV9vh6DIW6pBDc2QnwmUq7jV6ysc9hjzr2Kq82Xh5uPJvDVugw2xhFvY1rO+SCtYJUok9EgknrUQ0DC6STldVB5UVTeCOHZbK3b1e35js2TuzHlPlz0RvGMY5BZ5qwNs4HmVJcWxn9InDhuMm1XSWLZOjrLbrM/CB5EKzpIIwRvyNJJbDHDFwaaYcbNinK/yhBymK4f2efuKPs9Acp5EYX/pu4RRLYa4oiRUvvwgEzGSTh1gZ396c/I+QFUBuxJkW0K4fusqNGkN/qCorbIPPbOxzjfyoKAuxHBzkZ7g0nkcPxvFckW1162ylnKnYpwlR7qbOUKPmRmqhE4t4ksrLbd2tSbmwgBPpMVZCyAMZKTnJ69KsVq464fuRCPTREf2BYmfVKB7ZO350IUn6TuNrITeYnjsZ3mwkkpA7uN+0n3p1AdcVulQoF+ZZmxZCQ6gExZ0ZYKkZ54PJQ7pOR/RqlQWkKScpPIg5FJ5VjCH1zLO96BMWcr0pyy8fxo5HP3hhXnQhaPGFwCrLxGyhEpe7TjZKW3yNwtpXNKxz08wRtkVItkqQ3IVaLuQ7I0ksvlICZTfmOWoclD49do65LF0T9E8RRBElqOWvXJQ4obhTLmB6w542UMdt60vtuSNFlvTxRMCtduuSQElxY5HsHB1TyUM42JAEKO9NZ4UL0WadMDQpyArBJIHNkeYJ9UdQcfZqq2xLF2uTjt7mMQvTMvPPPp1IRgDw0DkMY2B5HScZJqRCj3biy5z31+HIchKVhsvFLTaUkoygYO6ilRz0zzrUwsS2ErlXJTSGIKUwg4xrCwn2GhjGNjzOT8qznsjD36MnPh5Leow/lai7A+ZF8Hx/QWvgpyVIvt3hNSHIvpDaS1IbQDu2U5ISrI3CwcHoast2sF4uNtkxrnfA4x4KiW48RLJWQMjUcnbI5DFIuGEqau1hdKSDOduK1776dKcHP8ApvxBYVIgohQ7tcj6asMMRlyMoGdyokjUQlIKiM74x1rOqQTWNa0gE2/rfFxnpheWrQfbDvubHCkcPPHipqDJcRm3RkIWtKgR48kAbdilH5q/dprOfevM5y1wXFtxGzibLQd1H/ZQfvH7ShyGw3O2t9BgMROGuHiGXvCAU6Bn0Vnq4e6idhnmSTvg1qYbTMbFnsalxrVGyiRLQr1nVfabQrmVE51L6EkDfcb8cbY26W4Tz3uebuW0ylySbTw0lEePH+qdmJQPDYA5ob6KX+STz32qYhFq4bglS3EMIcXlxx1WXH3D3PNaj2+AqKierAtnCsRlSGPq1SFZTHj9CBj9Yob+qD0OSKlW6yMxn/TJbrk2eRj0l8jKfJCRsge7njfNTUFH9KvN1A9AZ+i4pOPSZaNTyh0KGuSc9Cvl92pMKwwo0hMp0LmTAP9VKV4ix+70T/CBTJ1xtlsuPLQ2hO6lrUEgDuSaq1z/SFYIay1GecuMjo1DRrz/Fy/OhCtZIHrHAwOfYUosT0K83P6VurrTNmgDxYhfUENuuJO7yidsD7Oduat9sUi7XvifiWG5EZhM2mG8NKy4sqdUn4cs9dqT3e1R4UBU2/wAyRcnUDSy04soQV9AlI93yFRIJwui1jddyi8fWS5XhNpsTi7pKKStfooBbbSBzUskDngbZ3I99FKv0PcHf4ZsRlzWUoulww4+B+yR9lsdsA5PmeuBRUlxX11tDra23EBaFgpUkjIIPMVwG52tXBPFrtlWSLTOJetrileyTjLfzOPl3r6Bqgfpc4fTfrU02jCJTepUZ3OClwbjfseX/AFUHyCMajhSYwvNgqdvUSda4E8YmRWnTyC1J9YfHnUbh65KuMIiQktzGFFqQ2eaVj+//AKppU1FImrLcLWrXw9e5cID9g4fEb+R2+YNM2ONb/bdKb3Y0y2usiAvOB+4c5/KpVHlQhMI3FPC3ErJhuS2tSiB4EoeGoK6ac/aHQg5HSo/EHpFpscpm4NO3K2JZUuPKGfGjrSMo1EbnB5ODcYGeppTPs9uuGTLhtLURjXpwr/kN6gs2i62n17DfJLSAMejST4jRHbB2HbOMgdaEJbb3C3HjRRGnl5xkkBLLiS6nYqOR7Q3yeY3rYp99xiKIlokJcdQ6ll4Bf+cUd0gg7J0BJGx78sULvN0tDS27zB8KGhQXDkQyFCI9jYoBOyDvlGwwSOtZp4ztoZXq1xnfERNSwWiQxJCsLSn8LidR8iVZ51UYhuRlaP8AJSktFgLdgrNEhsRL1aYT62/DttrUl1a1aQVuKSj89KqytbEC1TbleIrb62WViDCj+IpfiO5GsN5O2VaU7bDQrpmk0Xifh9+Le59wejvPTFHwobqColpsYbSQRjJOVY6ZqGvie029iKzDngmA0IsTQ0VJSsp+tk4xueaUD3nkc0jSRO5znuvtt4HqSFlvPMqHvGMBWoBwIlRXJyW8nxr3c0qwEHAwy2c7YTtt7I81ZqdHjOXSK2goVa7E0AG46ctuSEjlq/20c/V5nrjcVQ2bnebmqObPbWWbUzvF9OUFgrzkurH21k75wcGpTlglXJficQXiZPyclkL0Nf8AEcvhitNTVrm8b8M2ZtEOG8l9TY0txoCNYHkCPVHzpNJ4r4ouuU2y3NWpkkgPyla147hPIH4GsoVuhQEkQ4rTORgqQnBPvPOpXyoQkR4ecnu+NxBdJdyXnOhaylse5IP9vdTWHBiwmyiJHaZSefhpAz7+9SKKEIAqLwPATxhxq1KkJC7Na1FTQB9V54Y3x1A/oO5pdxJKkL8C0WzBnzzoTvjw0dVZ6f8AddQ/R5Z2LQhuHFH1Udkgq6qUSMqPmd6Xmn0OawZKujiLmuecBXuiiimFSilPEzPi20qHNtQV/Q/zptWqS0HmVtKGQtJSfjVUzOZG5vdTifoeHdlwLjKE5Y7w3xFFQTFfIauKB07Lx/8AuXnTBC0uIStBBSoZSR1HerTc7e1IbkwJqNbSwppxB6g7Vz+wsTbXJlWR9tyQiM5iK62NZcQeQwOo/qe1J0FRqYY35anqmkc54dELgpzRUj6OuQAK4RZB5GQ6hvPwJzXgt8w+wmK4eyJjeT+dP6gqfYpfD6haKPdmvXkPxnQzMjux3CMhLo2I8iNj8DQ2h591TUaM++tIBUlpsqxnlnt8a7cKv2aXVptukvGLPjcOTQR7CQv5EGt9omxLvbmVhTLy9CfFbICilWNwQfOmdwstxlwJEZ6H6Ml5tSNUh5tOMjGedKW+GIDUOPHnT7OFMDSl5EhSnRvt7Cc/nXC4BXs4fO/A9eSlLtdvWcqgxjj/AOJP9qS8Um2WyzSkNsxmpLjZQ2hKEhRzscdeRzTSRw2zHfQg3Ke+04wh5CkSXUpUlecbE56VgeEbXLtkpKnWYMZDjaVulKlLW4ckAq3NF9lW2jeZOXfdSbQwI1riMcyhlAz8Kl1tZhSXdoztvlY2Ajyxn5KArB5iTGcS3NivR1qBKQ4BhQHYgkGuhwK7JRTR3uMevmsaKK1ekM6/DCwpf3UesfkK7cKhkMj/AIWkrbWmbJZhRXZMhRS00nUoitv12M+hTcd/RXP7UlnQ3L5fodskjwLYj66QXFaFOEckAHft+faoOeGjUeiu9inP9SmfANsefLvEVyQEypicR0f7TPT5/wAvfXWeFGdMd54j2lBPwH/dVhCMBKEJxsAkAbeQFXy3xhFiNMjmket7+tZFGXVFSZXdE3VhsEAiHVSqKKK2llIrw17RQhVjiiDpcEtAylXque/oa55dJEmFZoaYby2EOyJSH/COkrIWNOSN+RNdlkMIfZW26MpUCCK5BxVH9HtzrBOTGvDrfwW2Fj+dI8gslc8YI+69DwaUSPbG8Xsf9VV0JLmdGpazzCckn+ealzLVNhtNuzoDzDbvsKdRjVt26fGpnC8xEG9NuOOoZQttbRfXjDRUPVVv2IHzrO7T0+gpt6Jrs9an/HflLJ0qVp0hKAd8dc1IAabkr1Mk8ragRMbt1Ph+BZFhcckRp1tWoqZEVyQyk/snUYIKe2RkEdalRVE229jJGqCheQfur/8AtWqzMGJaplxdBSuS2YcRJGCsq9tQ7gAVvgI1JubQ5Ktb4GPLSR/KrW/DusOtewVtm+iLXVabZSpxKW20lSlAAAcyaeo4RvWNb0dmOnqqRISgCkrSy2604OaFJV8jmrAfoO78Rqc13JDs98JJ0NaUk8ueTjNVtAOVtVss8ZHLG1jc2v8AtbLm2lhdvjh+O86zb2mnFMOBaQpJUOYqFc/qbBEb3Cpst2SR+FIDaf5ZrFZ9HZd17lnWFbbnSSP6V5xOnwpsaGFEiJDaaV5LwVK/NVWPNmrD4Y0y1hJ6H8f+kJQttKk6lIyOWSMj3U6tavHsUmOkALgPCUgcvqleqsfAkKqZCtrUrgh5Y/1gfXKaAG6kN4Qv+ZpVw7JbYu7Hjbx5AMd7zQsY/ng/CoNGkha8721UMjQN2H8f7uE0tsZiXcAiQ0l5CWHVpQvOkqSnKcgHcbcqWf4hui2khmSIrRAw1FbS2kfIZ/Om9hacjX2NEf8A1qFux3D3IQoZ+OAfjVVZBDSAeYABqUhPRI8GgjLXMeAdOPqVJNymlzJuMsr6/wCZX/epbd9nFIamOJnsdWZaQsEeR5j51YGHWDBs0GZDjOxHYbPiK0YdSpaikKSob88VUpkdUSZJjKOVMvLbz30qI/pVbiRg3T9O+GpJY6MAj5d7eSu/CkmOi5QnELWq3SFlDaXTlcd8DIbUeqSN0mungVwqxurMe6x0HATEMpsfdcaUlST+ddwiueNHad6LQFfMVdA1oBLRleV43AYphv69fhbqKKKuWKiiiihCDXK+OG9H04D0uEd0DtqaCf6V1Q8q5px40TI4g+76PCd+Tiwf6VB+Fp8JdpqR5fkLn4ClKCUpUpR2CUgkn3AVInwJdtfQxOYUy6ptLgQrnpOcZ+RFTOE16OJraonGXSnPbUlSc/mKmymH5vDixKWp6Xb1l9DiiSpbClFK8k/dWCfdSzWgtXtp6t0VQ2M20m33uP190vgXTw2BCuCDJghRUlIOHGFfebP9ORp5Z4jqJ2ptxMmG/FfablNDAVlB9VQ+yrblVSShTi0obClrUrCUgZJPYCrtwrHFhuTTVwkOemzB4RhNEFLQIOFOHlnbYDepRknYpHikMTBrb8Rvt+/D547qitbtp8wKsnDEWzoQi43G6Moksu5ahqeDe4OxJ3OOXIfOq6EFr6s80Ej5bV7UA4A3WrUQmoi0B1r9uytLFsE+St6PNhvsuz0l1tkKJQHFlRGSBkYBpBd5JmXWbJOMOPrI/dzgfkBVh4LlNxLVfpKxkxmEuoGPtYWkfmaqSBhIB3P86k93uhZ3D4OXUSg4bYY7i5/SewOJkwGobaoEZxUVtbSFrdUklK/ayBsc0jSBj1DpH2cHOP8Aqn9rn/QvDkm4Blhxx2ahhPjNaxgJyQPeSB8ai8Tx2419khhIDLwS+0By0rAO3xzQ+9gVdTOibUPjY21773ve2fllOobokcRWO5gerPKfE7B5KS2sfH1aqb6dEh1H3XVD/wAjVi4UKpSGo37SDPZlNfuKUEuD8waRXFOi5TEH7Mh0H/ka6/doKhQtEdQ+MdB9rm32IVjWqNHhWOdLlNeE1BaJioVl15aSVAY+yASCSe1Vl91ciQ8+77brinFe9RJP861bZJ6nnW+JEkzpTcWG0p19w4SlP8z2HnUCdWEzBTNpgXud59hlMbA0v0e7SACAYaorf4nHVJSkD5V3CM34Mdpr7iAn5DFUPhCyoLzTDCw7ChOl198DaRKxjA/Cgbdcn3GugDlTUbdIXjOM1QqJ9l7RRRU1joooooQg8qo/GEMy58+I2ttDkq2jQXFaU5Q5nc/GrurZJ91KJ9qgXC5sPTYrb62WiEeIMgZIPLl0FcIuEzSycqTX2XPbDw/HRJbkRFP3aUysFIj/AFUZKhyy6R62/wB3PuqzJsDlttzMuctkLZfecfS2hS0ll0kqb2GTgkHl0q3oSlACUAJSBgADAFZLAUkg8iKA0DCum4nLO+7iqDZ+FExo6voF9Kntkm4vpClBJAP1QxjkR63v51m/wxLhNpcjLbSuK6l8OLCl+IoZzk8z5kmr0whLbYQ2kJQnZKUjAAr086pkp2vIN7WR/IzlxJN791zp+wsOl1Uiz2xxzUrJjvOMlRBGo8j3rBXBlnfcKdU2JjA1tuh1JUSRj1k52I57V0F+Kw40tKmxpJyQNsn4VX7s0ltepBcztzcUeXLmfOl5pHRDfdMwV05Iax5HmVVEcPWuPDkREXt4InLZbOuKdexSsYA/fTuRtW5vhG0tRVPBMuc7zQ1Ic8BK8JCvsp7HrU9LriFJQlxYSSnICj0ximsBsOxtDhWUqWQRrIzsB3qhlaJDYNTMtTVMBPMO+UqFjX4sRl1EGJDacKksx0LJK1jTkk8zselRodjemRG2nrTDnmInwY7y5LjaloBJAOEnGAe+9X1mKyNJKNRG4KyVb/GpKAMchty+VORxuLtRKzjxCRot6/3dU+2cPG0zky2bPFawAkqRNcXsefq6Pd/6qo3rh+Mu4yHxfIjCZC/GS3IaW2oBXrAEHrv76679sjoAK8UBrOw5dqvcwEWUoOKTwycy+529XuuPQ+F4rrmlVxlylYzogwVnP8ahpFXGzcKr8Itlj6MhqwXG23NUh/yccHIfhT898Vc0gdhXvUUNYAu1HFaibZx9eVgtUWM1EYQxHaQ00hOlKEDAA91bqKKmswm5uUUUUUIX/9k=">
            <a:hlinkClick r:id="rId3"/>
          </p:cNvPr>
          <p:cNvSpPr>
            <a:spLocks noChangeAspect="1" noChangeArrowheads="1"/>
          </p:cNvSpPr>
          <p:nvPr/>
        </p:nvSpPr>
        <p:spPr bwMode="auto">
          <a:xfrm>
            <a:off x="82026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pic>
        <p:nvPicPr>
          <p:cNvPr id="5128" name="Picture 9" descr="http://www.lancaster.k12.oh.us/userfiles/book%20clip%20art.jpg"/>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00800" y="4267200"/>
            <a:ext cx="2362200" cy="219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Rectangle 12"/>
          <p:cNvSpPr>
            <a:spLocks noChangeArrowheads="1"/>
          </p:cNvSpPr>
          <p:nvPr/>
        </p:nvSpPr>
        <p:spPr bwMode="auto">
          <a:xfrm>
            <a:off x="609600" y="4510088"/>
            <a:ext cx="55626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spcBef>
                <a:spcPct val="50000"/>
              </a:spcBef>
              <a:buFontTx/>
              <a:buChar char="•"/>
            </a:pPr>
            <a:r>
              <a:rPr lang="en-GB" altLang="en-US" sz="2800" dirty="0">
                <a:solidFill>
                  <a:schemeClr val="bg1"/>
                </a:solidFill>
                <a:latin typeface="Letter-join 40" pitchFamily="50" charset="0"/>
              </a:rPr>
              <a:t>This ‘midpoint check’ will ensure that we have a clear understanding of what the children need to learn in year 2.</a:t>
            </a:r>
            <a:r>
              <a:rPr lang="en-GB" altLang="en-US" dirty="0">
                <a:solidFill>
                  <a:schemeClr val="bg1"/>
                </a:solidFill>
                <a:latin typeface="Letter-join 40" pitchFamily="50" charset="0"/>
              </a:rPr>
              <a:t> </a:t>
            </a:r>
          </a:p>
          <a:p>
            <a:pPr algn="l" eaLnBrk="1" hangingPunct="1">
              <a:spcBef>
                <a:spcPct val="50000"/>
              </a:spcBef>
            </a:pPr>
            <a:r>
              <a:rPr lang="en-GB" altLang="en-US" dirty="0">
                <a:solidFill>
                  <a:schemeClr val="bg1"/>
                </a:solidFill>
              </a:rPr>
              <a:t> </a:t>
            </a:r>
          </a:p>
        </p:txBody>
      </p:sp>
    </p:spTree>
    <p:extLst>
      <p:ext uri="{BB962C8B-B14F-4D97-AF65-F5344CB8AC3E}">
        <p14:creationId xmlns:p14="http://schemas.microsoft.com/office/powerpoint/2010/main" val="10770928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2"/>
          <p:cNvSpPr>
            <a:spLocks noChangeArrowheads="1" noChangeShapeType="1" noTextEdit="1"/>
          </p:cNvSpPr>
          <p:nvPr/>
        </p:nvSpPr>
        <p:spPr bwMode="auto">
          <a:xfrm>
            <a:off x="533400" y="228600"/>
            <a:ext cx="7848600" cy="1219200"/>
          </a:xfrm>
          <a:prstGeom prst="rect">
            <a:avLst/>
          </a:prstGeom>
        </p:spPr>
        <p:txBody>
          <a:bodyPr wrap="none" fromWordArt="1">
            <a:prstTxWarp prst="textPlain">
              <a:avLst>
                <a:gd name="adj" fmla="val 50000"/>
              </a:avLst>
            </a:prstTxWarp>
          </a:bodyPr>
          <a:lstStyle/>
          <a:p>
            <a:r>
              <a:rPr lang="en-GB" sz="3600" b="1" kern="10" dirty="0">
                <a:ln w="9525">
                  <a:solidFill>
                    <a:srgbClr val="000000"/>
                  </a:solidFill>
                  <a:round/>
                  <a:headEnd/>
                  <a:tailEnd/>
                </a:ln>
                <a:solidFill>
                  <a:srgbClr val="CC0000"/>
                </a:solidFill>
                <a:latin typeface="Letter-join 40" pitchFamily="50" charset="0"/>
              </a:rPr>
              <a:t>What will the children</a:t>
            </a:r>
          </a:p>
          <a:p>
            <a:r>
              <a:rPr lang="en-GB" sz="3600" b="1" kern="10" dirty="0">
                <a:ln w="9525">
                  <a:solidFill>
                    <a:srgbClr val="000000"/>
                  </a:solidFill>
                  <a:round/>
                  <a:headEnd/>
                  <a:tailEnd/>
                </a:ln>
                <a:solidFill>
                  <a:srgbClr val="CC0000"/>
                </a:solidFill>
                <a:latin typeface="Letter-join 40" pitchFamily="50" charset="0"/>
              </a:rPr>
              <a:t>be expected to do?</a:t>
            </a:r>
          </a:p>
        </p:txBody>
      </p:sp>
      <p:sp>
        <p:nvSpPr>
          <p:cNvPr id="6147" name="Rectangle 3"/>
          <p:cNvSpPr>
            <a:spLocks noChangeArrowheads="1"/>
          </p:cNvSpPr>
          <p:nvPr/>
        </p:nvSpPr>
        <p:spPr bwMode="auto">
          <a:xfrm>
            <a:off x="4479925" y="3048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sz="4400">
              <a:solidFill>
                <a:schemeClr val="tx2"/>
              </a:solidFill>
            </a:endParaRPr>
          </a:p>
        </p:txBody>
      </p:sp>
      <p:sp>
        <p:nvSpPr>
          <p:cNvPr id="6148" name="Text Box 4"/>
          <p:cNvSpPr txBox="1">
            <a:spLocks noChangeArrowheads="1"/>
          </p:cNvSpPr>
          <p:nvPr/>
        </p:nvSpPr>
        <p:spPr bwMode="auto">
          <a:xfrm>
            <a:off x="609600" y="1519238"/>
            <a:ext cx="76200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spcBef>
                <a:spcPct val="50000"/>
              </a:spcBef>
              <a:buFontTx/>
              <a:buChar char="•"/>
            </a:pPr>
            <a:r>
              <a:rPr lang="en-GB" altLang="en-US" sz="2200" dirty="0">
                <a:solidFill>
                  <a:schemeClr val="bg1"/>
                </a:solidFill>
                <a:latin typeface="Letter-join 40" pitchFamily="50" charset="0"/>
              </a:rPr>
              <a:t>The check is very similar to tasks the children already complete during phonics lessons. </a:t>
            </a:r>
          </a:p>
          <a:p>
            <a:pPr algn="l" eaLnBrk="1" hangingPunct="1">
              <a:spcBef>
                <a:spcPct val="50000"/>
              </a:spcBef>
              <a:buFontTx/>
              <a:buChar char="•"/>
            </a:pPr>
            <a:endParaRPr lang="en-GB" altLang="en-US" sz="2200" dirty="0">
              <a:solidFill>
                <a:schemeClr val="bg1"/>
              </a:solidFill>
              <a:latin typeface="Letter-join 40" pitchFamily="50" charset="0"/>
            </a:endParaRPr>
          </a:p>
          <a:p>
            <a:pPr algn="l" eaLnBrk="1" hangingPunct="1">
              <a:spcBef>
                <a:spcPct val="50000"/>
              </a:spcBef>
              <a:buFontTx/>
              <a:buChar char="•"/>
            </a:pPr>
            <a:r>
              <a:rPr lang="en-GB" altLang="en-US" sz="2200" dirty="0">
                <a:solidFill>
                  <a:schemeClr val="bg1"/>
                </a:solidFill>
                <a:latin typeface="Letter-join 40" pitchFamily="50" charset="0"/>
              </a:rPr>
              <a:t>Children will be asked to ‘sound out’ a word and blend the sounds together.eg d-o-g - dog</a:t>
            </a:r>
          </a:p>
          <a:p>
            <a:pPr algn="l" eaLnBrk="1" hangingPunct="1">
              <a:spcBef>
                <a:spcPct val="50000"/>
              </a:spcBef>
              <a:buFontTx/>
              <a:buChar char="•"/>
            </a:pPr>
            <a:endParaRPr lang="en-GB" altLang="en-US" sz="2200" dirty="0">
              <a:solidFill>
                <a:schemeClr val="bg1"/>
              </a:solidFill>
              <a:latin typeface="Letter-join 40" pitchFamily="50" charset="0"/>
            </a:endParaRPr>
          </a:p>
          <a:p>
            <a:pPr algn="l" eaLnBrk="1" hangingPunct="1">
              <a:spcBef>
                <a:spcPct val="50000"/>
              </a:spcBef>
              <a:buFontTx/>
              <a:buChar char="•"/>
            </a:pPr>
            <a:r>
              <a:rPr lang="en-GB" altLang="en-US" sz="2200" dirty="0">
                <a:solidFill>
                  <a:schemeClr val="bg1"/>
                </a:solidFill>
                <a:latin typeface="Letter-join 40" pitchFamily="50" charset="0"/>
              </a:rPr>
              <a:t>The focus of the check is to see which sounds the children know and therefore the children will be asked to read made up ‘nonsense’  words</a:t>
            </a:r>
            <a:r>
              <a:rPr lang="en-GB" altLang="en-US" sz="2200" dirty="0" smtClean="0">
                <a:solidFill>
                  <a:schemeClr val="bg1"/>
                </a:solidFill>
                <a:latin typeface="Letter-join 40" pitchFamily="50" charset="0"/>
              </a:rPr>
              <a:t>.</a:t>
            </a:r>
            <a:endParaRPr lang="en-GB" altLang="en-US" sz="2200" dirty="0">
              <a:solidFill>
                <a:schemeClr val="bg1"/>
              </a:solidFill>
              <a:latin typeface="Letter-join 40" pitchFamily="50" charset="0"/>
            </a:endParaRPr>
          </a:p>
          <a:p>
            <a:pPr eaLnBrk="1" hangingPunct="1">
              <a:spcBef>
                <a:spcPct val="50000"/>
              </a:spcBef>
            </a:pPr>
            <a:r>
              <a:rPr lang="en-GB" altLang="en-US" sz="2800" dirty="0">
                <a:solidFill>
                  <a:srgbClr val="7030A0"/>
                </a:solidFill>
                <a:latin typeface="Letter-join 40" pitchFamily="50" charset="0"/>
              </a:rPr>
              <a:t>THIS IS NOT A READING </a:t>
            </a:r>
            <a:r>
              <a:rPr lang="en-GB" altLang="en-US" sz="2800" dirty="0" smtClean="0">
                <a:solidFill>
                  <a:srgbClr val="7030A0"/>
                </a:solidFill>
                <a:latin typeface="Letter-join 40" pitchFamily="50" charset="0"/>
              </a:rPr>
              <a:t>TEST.</a:t>
            </a:r>
            <a:endParaRPr lang="en-GB" altLang="en-US" dirty="0">
              <a:solidFill>
                <a:srgbClr val="7030A0"/>
              </a:solidFill>
              <a:latin typeface="Letter-join 40" pitchFamily="50" charset="0"/>
            </a:endParaRPr>
          </a:p>
          <a:p>
            <a:pPr algn="l" eaLnBrk="1" hangingPunct="1">
              <a:spcBef>
                <a:spcPct val="50000"/>
              </a:spcBef>
            </a:pPr>
            <a:endParaRPr lang="en-GB" altLang="en-US" dirty="0">
              <a:solidFill>
                <a:srgbClr val="CC0000"/>
              </a:solidFill>
            </a:endParaRPr>
          </a:p>
        </p:txBody>
      </p:sp>
      <p:sp>
        <p:nvSpPr>
          <p:cNvPr id="6149" name="Rectangle 6"/>
          <p:cNvSpPr>
            <a:spLocks noChangeArrowheads="1"/>
          </p:cNvSpPr>
          <p:nvPr/>
        </p:nvSpPr>
        <p:spPr bwMode="auto">
          <a:xfrm>
            <a:off x="1481138" y="22129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6150" name="Rectangle 7"/>
          <p:cNvSpPr>
            <a:spLocks noChangeArrowheads="1"/>
          </p:cNvSpPr>
          <p:nvPr/>
        </p:nvSpPr>
        <p:spPr bwMode="auto">
          <a:xfrm>
            <a:off x="1481138" y="2212975"/>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6151" name="Rectangle 8"/>
          <p:cNvSpPr>
            <a:spLocks noChangeArrowheads="1"/>
          </p:cNvSpPr>
          <p:nvPr/>
        </p:nvSpPr>
        <p:spPr bwMode="auto">
          <a:xfrm>
            <a:off x="6110288" y="4213225"/>
            <a:ext cx="2014537"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6152" name="Rectangle 11"/>
          <p:cNvSpPr>
            <a:spLocks noChangeArrowheads="1"/>
          </p:cNvSpPr>
          <p:nvPr/>
        </p:nvSpPr>
        <p:spPr bwMode="auto">
          <a:xfrm>
            <a:off x="1573213" y="2259013"/>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pic>
        <p:nvPicPr>
          <p:cNvPr id="6153" name="Picture 10" descr="http://t1.gstatic.com/images?q=tbn:ANd9GcTF82sc7cDpxbcU2jFciBxDWWdB_vAYiXO85hnZ4bkkalktk8Mu">
            <a:hlinkClick r:id="rId3"/>
          </p:cNvPr>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324600" y="2895600"/>
            <a:ext cx="2286000"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4" name="Rectangle 12"/>
          <p:cNvSpPr>
            <a:spLocks noChangeArrowheads="1"/>
          </p:cNvSpPr>
          <p:nvPr/>
        </p:nvSpPr>
        <p:spPr bwMode="auto">
          <a:xfrm>
            <a:off x="1874838" y="24082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6155" name="Rectangle 13"/>
          <p:cNvSpPr>
            <a:spLocks noChangeArrowheads="1"/>
          </p:cNvSpPr>
          <p:nvPr/>
        </p:nvSpPr>
        <p:spPr bwMode="auto">
          <a:xfrm>
            <a:off x="1874838" y="24082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pic>
        <p:nvPicPr>
          <p:cNvPr id="6156" name="Picture 15" descr="http://t0.gstatic.com/images?q=tbn:ANd9GcTpR07zVTVHQpwn7j1zDu2K-GlvxK0mJ3OsV31FhJeKdYXjdvruYw">
            <a:hlinkClick r:id="rId5"/>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4953000"/>
            <a:ext cx="1635125"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2029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2"/>
          <p:cNvSpPr>
            <a:spLocks noChangeArrowheads="1" noChangeShapeType="1" noTextEdit="1"/>
          </p:cNvSpPr>
          <p:nvPr/>
        </p:nvSpPr>
        <p:spPr bwMode="auto">
          <a:xfrm>
            <a:off x="533400" y="228600"/>
            <a:ext cx="7848600" cy="1219200"/>
          </a:xfrm>
          <a:prstGeom prst="rect">
            <a:avLst/>
          </a:prstGeom>
        </p:spPr>
        <p:txBody>
          <a:bodyPr wrap="none" fromWordArt="1">
            <a:prstTxWarp prst="textPlain">
              <a:avLst>
                <a:gd name="adj" fmla="val 50000"/>
              </a:avLst>
            </a:prstTxWarp>
          </a:bodyPr>
          <a:lstStyle/>
          <a:p>
            <a:r>
              <a:rPr lang="en-GB" sz="3600" b="1" kern="10">
                <a:ln w="9525">
                  <a:solidFill>
                    <a:srgbClr val="000000"/>
                  </a:solidFill>
                  <a:round/>
                  <a:headEnd/>
                  <a:tailEnd/>
                </a:ln>
                <a:solidFill>
                  <a:srgbClr val="CC0000"/>
                </a:solidFill>
                <a:latin typeface="Comic Sans MS"/>
              </a:rPr>
              <a:t>Examples of words:</a:t>
            </a:r>
          </a:p>
        </p:txBody>
      </p:sp>
      <p:sp>
        <p:nvSpPr>
          <p:cNvPr id="7171" name="Rectangle 3"/>
          <p:cNvSpPr>
            <a:spLocks noChangeArrowheads="1"/>
          </p:cNvSpPr>
          <p:nvPr/>
        </p:nvSpPr>
        <p:spPr bwMode="auto">
          <a:xfrm>
            <a:off x="4479925" y="3048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sz="4400">
              <a:solidFill>
                <a:schemeClr val="tx2"/>
              </a:solidFill>
            </a:endParaRPr>
          </a:p>
        </p:txBody>
      </p:sp>
      <p:pic>
        <p:nvPicPr>
          <p:cNvPr id="717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1404938"/>
            <a:ext cx="3816350" cy="545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1412875"/>
            <a:ext cx="3733800" cy="544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37127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2"/>
          <p:cNvSpPr>
            <a:spLocks noChangeArrowheads="1" noChangeShapeType="1" noTextEdit="1"/>
          </p:cNvSpPr>
          <p:nvPr/>
        </p:nvSpPr>
        <p:spPr bwMode="auto">
          <a:xfrm>
            <a:off x="533400" y="228600"/>
            <a:ext cx="7848600" cy="1752600"/>
          </a:xfrm>
          <a:prstGeom prst="rect">
            <a:avLst/>
          </a:prstGeom>
        </p:spPr>
        <p:txBody>
          <a:bodyPr wrap="none" fromWordArt="1">
            <a:prstTxWarp prst="textPlain">
              <a:avLst>
                <a:gd name="adj" fmla="val 50000"/>
              </a:avLst>
            </a:prstTxWarp>
          </a:bodyPr>
          <a:lstStyle/>
          <a:p>
            <a:r>
              <a:rPr lang="en-GB" sz="3600" b="1" kern="10" dirty="0">
                <a:ln w="9525">
                  <a:solidFill>
                    <a:srgbClr val="000000"/>
                  </a:solidFill>
                  <a:round/>
                  <a:headEnd/>
                  <a:tailEnd/>
                </a:ln>
                <a:solidFill>
                  <a:srgbClr val="CC0000"/>
                </a:solidFill>
                <a:latin typeface="Letter-join 40" pitchFamily="50" charset="0"/>
              </a:rPr>
              <a:t>When will the </a:t>
            </a:r>
          </a:p>
          <a:p>
            <a:r>
              <a:rPr lang="en-GB" sz="3600" b="1" kern="10" dirty="0">
                <a:ln w="9525">
                  <a:solidFill>
                    <a:srgbClr val="000000"/>
                  </a:solidFill>
                  <a:round/>
                  <a:headEnd/>
                  <a:tailEnd/>
                </a:ln>
                <a:solidFill>
                  <a:srgbClr val="CC0000"/>
                </a:solidFill>
                <a:latin typeface="Letter-join 40" pitchFamily="50" charset="0"/>
              </a:rPr>
              <a:t>screening take place?</a:t>
            </a:r>
          </a:p>
          <a:p>
            <a:endParaRPr lang="en-GB" sz="3600" b="1" kern="10" dirty="0">
              <a:ln w="9525">
                <a:solidFill>
                  <a:srgbClr val="000000"/>
                </a:solidFill>
                <a:round/>
                <a:headEnd/>
                <a:tailEnd/>
              </a:ln>
              <a:solidFill>
                <a:srgbClr val="CC0000"/>
              </a:solidFill>
              <a:latin typeface="Comic Sans MS"/>
            </a:endParaRPr>
          </a:p>
        </p:txBody>
      </p:sp>
      <p:sp>
        <p:nvSpPr>
          <p:cNvPr id="9219" name="Rectangle 3"/>
          <p:cNvSpPr>
            <a:spLocks noChangeArrowheads="1"/>
          </p:cNvSpPr>
          <p:nvPr/>
        </p:nvSpPr>
        <p:spPr bwMode="auto">
          <a:xfrm>
            <a:off x="4479925" y="3048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sz="4400">
              <a:solidFill>
                <a:schemeClr val="tx2"/>
              </a:solidFill>
            </a:endParaRPr>
          </a:p>
        </p:txBody>
      </p:sp>
      <p:sp>
        <p:nvSpPr>
          <p:cNvPr id="9220" name="Text Box 4"/>
          <p:cNvSpPr txBox="1">
            <a:spLocks noChangeArrowheads="1"/>
          </p:cNvSpPr>
          <p:nvPr/>
        </p:nvSpPr>
        <p:spPr bwMode="auto">
          <a:xfrm>
            <a:off x="685800" y="1639888"/>
            <a:ext cx="76200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spcBef>
                <a:spcPct val="50000"/>
              </a:spcBef>
              <a:buFontTx/>
              <a:buChar char="•"/>
            </a:pPr>
            <a:r>
              <a:rPr lang="en-GB" altLang="en-US" sz="2800" dirty="0">
                <a:latin typeface="Letter-join 40" pitchFamily="50" charset="0"/>
              </a:rPr>
              <a:t>The screening will take place throughout the week beginning </a:t>
            </a:r>
            <a:r>
              <a:rPr lang="en-GB" altLang="en-US" sz="2800" dirty="0">
                <a:solidFill>
                  <a:srgbClr val="CC0000"/>
                </a:solidFill>
                <a:latin typeface="Letter-join 40" pitchFamily="50" charset="0"/>
              </a:rPr>
              <a:t>Monday </a:t>
            </a:r>
            <a:r>
              <a:rPr lang="en-GB" altLang="en-US" sz="2800" dirty="0" smtClean="0">
                <a:solidFill>
                  <a:srgbClr val="CC0000"/>
                </a:solidFill>
                <a:latin typeface="Letter-join 40" pitchFamily="50" charset="0"/>
              </a:rPr>
              <a:t>12</a:t>
            </a:r>
            <a:r>
              <a:rPr lang="en-GB" altLang="en-US" sz="2800" baseline="30000" dirty="0" smtClean="0">
                <a:solidFill>
                  <a:srgbClr val="CC0000"/>
                </a:solidFill>
                <a:latin typeface="Letter-join 40" pitchFamily="50" charset="0"/>
              </a:rPr>
              <a:t>th</a:t>
            </a:r>
            <a:r>
              <a:rPr lang="en-GB" altLang="en-US" sz="2800" dirty="0" smtClean="0">
                <a:solidFill>
                  <a:srgbClr val="CC0000"/>
                </a:solidFill>
                <a:latin typeface="Letter-join 40" pitchFamily="50" charset="0"/>
              </a:rPr>
              <a:t> June 2017.  </a:t>
            </a:r>
            <a:r>
              <a:rPr lang="en-GB" altLang="en-US" sz="2800" dirty="0">
                <a:latin typeface="Letter-join 40" pitchFamily="50" charset="0"/>
              </a:rPr>
              <a:t>The children cannot retake the test at any other time so it is very important your child is in school during this week.</a:t>
            </a:r>
          </a:p>
          <a:p>
            <a:pPr algn="l" eaLnBrk="1" hangingPunct="1">
              <a:spcBef>
                <a:spcPct val="50000"/>
              </a:spcBef>
              <a:buFontTx/>
              <a:buChar char="•"/>
            </a:pPr>
            <a:endParaRPr lang="en-GB" altLang="en-US" sz="2800" dirty="0">
              <a:latin typeface="Letter-join 40" pitchFamily="50" charset="0"/>
            </a:endParaRPr>
          </a:p>
          <a:p>
            <a:pPr algn="l" eaLnBrk="1" hangingPunct="1">
              <a:spcBef>
                <a:spcPct val="50000"/>
              </a:spcBef>
            </a:pPr>
            <a:endParaRPr lang="en-GB" altLang="en-US" sz="2800" dirty="0">
              <a:latin typeface="Letter-join 40" pitchFamily="50" charset="0"/>
            </a:endParaRPr>
          </a:p>
        </p:txBody>
      </p:sp>
      <p:sp>
        <p:nvSpPr>
          <p:cNvPr id="9221" name="Rectangle 5"/>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9222" name="Rectangle 6"/>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9223" name="Rectangle 7"/>
          <p:cNvSpPr>
            <a:spLocks noChangeArrowheads="1"/>
          </p:cNvSpPr>
          <p:nvPr/>
        </p:nvSpPr>
        <p:spPr bwMode="auto">
          <a:xfrm>
            <a:off x="7937500" y="4649788"/>
            <a:ext cx="1428750"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9224" name="Rectangle 10"/>
          <p:cNvSpPr>
            <a:spLocks noChangeArrowheads="1"/>
          </p:cNvSpPr>
          <p:nvPr/>
        </p:nvSpPr>
        <p:spPr bwMode="auto">
          <a:xfrm>
            <a:off x="4572000" y="30638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9225" name="AutoShape 9" descr="data:image/jpeg;base64,/9j/4AAQSkZJRgABAQAAAQABAAD/2wCEAAkGBhMSEBUUERQVFRITFRgVGBYXGBwfGhodGxgcHhobHBgYHCYeFxkjIxYaIC8hJSkpLCwsFx4xNTAsNSYrLCoBCQoKDgwOGg8PGikkHyQpNCktKSwpLCwsLTQpNS8sKS8sLCwsLCwsLCkpLSwqLCosLCopKSo0LCwpLCwsLSkuNf/AABEIAJAAyAMBIgACEQEDEQH/xAAcAAEAAgMBAQEAAAAAAAAAAAAABQYDBAcCCAH/xABHEAABAwIEAwQHBAUJCQEAAAABAAIDBBEFEiExBkFRBxNhgSIyQlJxkaEjM7HBFCVDYtEIFXJzkqKys/A1VGOCk8LS4fEk/8QAGwEBAAIDAQEAAAAAAAAAAAAAAAECAwQFBgf/xAAyEQACAgAFAgMGBAcAAAAAAAAAAQIRAwQSITFBUQVhcRMikcHR4TKhsfAGFCMzQlKB/9oADAMBAAIRAxEAPwDuKIiAIiIAiIgCIiAIiIAiIgCIiAIteqxGKP7yRjL+84D8Ss0cgcAWkEHYg3B8wgPSIiAIiIAiIgCIiAIiIAiIgCIiAIqtxP2kUVFdr5BJMP2Udi7z5N8yq7HPi+KtBYW0FG+xDt5XsOtwRrqOmXfmqOS4RRzV0t2WjiPj+jojllkzS8oo/SeTyFh6t/Gy8cIcS1NW6V01G+mibl7syE5nXvf0SBptrtqvfDPAVJRC8bM83tTSelIT1v7PlZWNSr5YSlyzFVVLY2OfI4NYxpc5x2AAuSfAALhnFHa1VVj3NoXmnpAbCUD7WS25BP3bfK/jyFw7esUMeFiJpIdUzMiuOgu438PRAXHwAwNaOQsPILWzOK4JKPLPR+B+H4eanKeN+GNbd2+D1A6aN5khqqhkp3k71xJP7wPrKw8G9otTSZ21VQ57rukaJX3ZI3UuZd33b77G+7hoQLGvMesdXRtkFni/Q8x5rQjjz4k38/35Hpc/4Dl8fDvLpRl07P1+vxOq03adWPNNM1kLo6pz7QkFpYwBxDjLd2Zwyi/o2OawA3Ubj3bRWRufTxwU5qLX71r3FkQPvMc0Xfz3tqNDZUSSrmMMEWZoFMbxyBp7waEWOuQ6He3JYaenDBYXJJJJOpJO5J5lZp5qSlcZWq4r5+nQ4eU/hzGxMX+utMV5q36cmtU4X3z3S1D3yzPN3vc7c/wUlgOPVWGOD6ORxjBzPp3m8bxzsPZd4jX8FrueQUikNyDuLbdCFhjmMRPVZ6XF8IyM4eyUEm9k1z35/wCdT6O4S4oixCkjqYdA8Wc0nVjh6zT4j6ix5qZXIP5PsxAr4r+gyaNw6XeH305eoF19dmLtWfNMSDw5uD6OvgERFJQIiIAiIgCIiAIiICv8Z8Yx4dC2R7HSOkdkYxu7ja+/LZVgU+LYobvccOpCNGt1md8ToW3/AOX4FdEfE11swBsbi42PUdCvaq42Ucbe72Oe8SdntJTYRVNp4QZBEXmR2shLSHE5jtsdBYK08GSB2HUhGg/R4vowD8ls8QNvSTg7GGT/AAFRfZu++E0h/wCC381CSUtiEkpbdiyIiK5kOW/yhKRxw6GVou2GpY53wLXNH1IHmuSEkuLhqLNcPEEG9vFfTXEmBsrKSank9WVhbfofZd8QQD5L5gjpJIJX00wtPTOcwtPtNvuOo2IPS3Vaeaja1I9H4DjqOI8GXWmvVWvnfnVGwNQC3ULLGV+Bg35nyv8AEL3ZcqR9Aw4vl/kERLqhnMLhcr9jNszjoN/ID/6hOqyYdg8uIVTKODd+sr+UcdxmJ/hz0HNZ8ODm9KOXnM1h5TDeNPpwu76HUf5P2GObRT1Dxb9JnJbfm1gsD8Llw8l1NaeD4VHTQRwQi0cTQxo8B16k7k9StxdxKj5VKTk22ERFJAREQBLqh9rmNPpoKVwmkijfVNZKY75iwseSLtFxsNtfkqbwhVUs+M0jKNkrRG2aaR7u8BcMmVo+0JLm3J352UN70XUbi3aO3IiKSgREQBERAaOOj/8ALP8A1Mn+AqF7MT+qKT+q/wC4qcxaZjYX53sYHNcLvcANQeZXNOzztEo6bDYYJHPdMwPvHHG959ckagW1v1VG0pGNtKW51dFSYe0eSU2p8NrZBcDM5gYNT1cVdlZNPgupJ8BUHtO7Mm4iwTQER1sQ9B+wePcf+R5XPIq/IpLJtO0fKUc8jZHQVEboqiPRzHCx+IH1/BZRJY6runaT2dsxKHNHaOsi1ilGl/3HnctP0OvUHg0bnh74ZmmOohcWvYd7jc/BcvMZfR70eD3vg/jDzKWDiv31w/8Ab7/qbDnrHmJXl5A9ZwFupC9Q0UtTUQ0lMftZzbNya3m422FrnyWth4bk0kdrN5yGBhyxMR7Lp18j3hmHTVc4pqNueY6ud7MQ5uc7kBf68yvoHgXgWHDIMkfpyvsZZj6z3fk0XNh49SSs3BvBdPhtOIoG+kbGSQ+tI7qT06DYKfXYwsJYapHzfP5/Ezs9U9kuF0X38wiIspzwiIgCIiAoHalC6WSihZN3DhJNU96AHFvcxa2ad/vVF8AYCW4vJM6pkqSKGItfJa/20jvVtoG2juB++rFxf/tCh6FlWD8MkR/IKM7PRlrZGncUFM3TYiOWdnXwC0niS/mNF7UZtK9nZ0RERbphCIiAKscT4NiE8rRS1jaaDL6YDA55dc6gkbWtzGys6KGrIas543sZgkOarqamofe93PsPkQ4/VW3hrhiGhhEUAOUEnM4guNzfV1hdSyKFFLgqoRW6QXmSUNF3EADck2HzKrXEvGghkFNSxmornjSJuzAfbldsxv8ArTdR8PAUtU4SYtOZ9iKaO7adptzG8hHU2S+xOroiYqOPsPYbOrILjcCQH8Lr9pOPMPkOVlZAXE2A7wAnyNrreouH6aEARQQsA92No/ALxiPDNLUNyzU8Tx+8wfQ2uE94e8SLHgi4IIPMKp8Z9mNHiRD5Q6OdosJojZ1ujtLOHx1HVSnDPCcNA2RlOZMkj8+V7swboBZt9m6eKmlPqWTfJR8G7GsMp814TO5wsXVBzm3gLBoPiBfxW/wp2b0WHSyS0zHZ5Blu92Ysb7jCdm/M6DVSuJY+yGop4HNcXVTntaRawyNzHNc/gpRBqsIiKQEREARFG4zxHTUjc1TMyO4uAT6Rt7rR6TvIJdEN0SSKp4f2p4bM/I2oDT1ka5jT8HPAF/BWmKVrmhzSHNIuCDcEdQRuFCafAUk+Cn8VgnE6LezYKt3he8A+mb6rS4cZkxdtrAPopgR/QqgR/muW/wAXC2I0DveZVx/Nkbx/lqOwt362pST60FaPjaWE/wCvguZK1nV6fU21/ZZ0JERdQ1QiIgCIiAKr8c8QyQMjgpLGtq3d3EPdHtSHwaFaFQsRrmRcQxuqSGMdRlkDjo3OZPSF+RI08wqyexSb2LBwlwnHQw5Qc8z/AEpZnaukdzJJ1t0CnUWjiOO09Pbv5o4ydQHuAJ8iVOyRbZI3kUGOOcP/AN8p/wDqN/ipakrY5W54nte0+00gj5hLQtGZERSSVLjcZKjDpuTKwRk9BLG5v42+atqqvacz9WSv5wuimHxZK0rBV8cTSTvhw6l/Se6t3krnhkbSRfIHEek6xCpdMpdNlxRV3hTi8VZkikjMFVAbSwuNyOjmn2mnqvHaBickVHkhNp6qRlNGejpDYu8hc+StqVWTqVWRdXxLWVtS6HC8jIYCWy1UjczC4exGB61uZ8OXPVm4xxHD5LYjTiamAF6qnafRBNruYTy5jTzVzwHBmUlNHBEPRjaG/E83HxJufNZsUbGYJBN90Y357+7lOb6XVafNldL5vcieI+MYaagNW0iRhaO6sfXLvVH5nmACqpwdwQ2uDcRxP7eacBzIzpGxnsjJ7WnI6a8zquf19a5/D1O03LY66RjSenducB/fPyXe+H6mOSlhfDbunRMLANgMosPLbyVE9b3KReuW/YjZuz3Dnb0cGl9mAb/0bf8ApVnB6ObCcShpWSF9BWZ+7a83dE9rbloPTbwN+o1veL41DSxGWokbGxvM8/ADdx8BqqJglY/F8TZVsa5lDRZ2xFwsZJHCzjbkBp8LDmTa0kk1XJaSSarkzdtT54qKKppR9rSziS+XNlaY3scSNrekN1T+E+0CCrxKhdbu3RySRkOcPSNRDqWjkBIwtt+8zquzYvhjKinlhkF2Sscw/Bwt+d18/cIcL08tZR0eQtqqeeR9Sbm7RC69gdBZ7g23MAnqqzw4uanW6NiMnTR9GoiLMUCIiAIiIAo3HeHaesi7qpjD2bjkQerXDUFSSIGrKU3sppxoKmtDPcFQ7L8Ntlu0PZph8Zzfo4kd70xdIf75I+itCKulFdEexEScIULhY0lNY6fcs/8AFUrHcB/mWVtdQ5m0pc1tVTi5blJt3jQToR9L9Lrpiqfahi7IMMmDtXTN7ljeZc/TbwFz5KJJVZWaVWR+I4rUYlVOpaGUw0sOX9IqWes4uFxHEeRsRc6W/H2ey/JZ1PX1scwN87pM4PxYbArP2R0TI8JgLAAZMz3kc3ZiLnyaB5K5IlatiMdStkZxJRd7RTxu1zwvb55Dr81Bdk1I1mEU5bvIHSOPVznG/wCAHkrbMwFpB2II+aqPZHU58IgGnoZ4/wCy82T/ACJf4l6GLi+IU+I0FY3TPKaSW3tNkByX+Dh9QsnGk7GV+GPmNoRNKM3siQxgRXOw3cs3afCThr3tBLoZIpm2FzdkjTsPNTeLYPBW05inZnieAbHQjoQd2uCVyiGuUvU3pJQ0EuIAGpJNgPiTsuccYcXvr2vocJYZnP8AQlnH3bGnQgPOhJ2J6HS5Uwey6BwDJqismhba0Mk7jHpsLC1wFaqDD4oGCOGNkbG7NY0ADyCNN7BqUtuCpUXZfT/zY2imJdZ3emRpsRIfabfkBpY8lHYR2ZVlJdtLib44T7BiDrfAOcWg+IAXRkTQh7OJRoOyWmdJ3lZLPWSdZnnL/ZbbTwvZXWnp2xtDGNDWNFg1oAAHgBssiKySXBZRS4ComCcLuhx+rnynupIGPabaB8jgJADbU/YAnpm8Ve0UlgiIgCIiAIiIAvL5ANyBy1XpamKYVFURGKdgkjdu13hsfAjqEBtoqTJwfXU1/wCbq093ygqgZGDwbJq9o8NV7MOOS2BfQ045vYHyO8musPqq6vIpqfYsGPcRwUcRkqHhoA0b7TjyDW7uJ2VY4cweatqRiFcwsa0EUtO79m0/tHg/tHfT5KQwXs/ijlE9U91ZVDaWbZvTJH6rLK1JTfIpvdnNMPrZsElfBNFLLhz5C+GWNpcYsxuWOaOQ/ja97CSru1aEty0UNRVTu0axsL2gHkXOc0WbfpdXlFGlrhjS1smYqYuLG94AHlozAbA21A8L3WvhWDw00fd07BHHcuyt2udzqt1FcuEREAREQBERAEREAREQBERAEREAREQBERAEREAREQBERAEREAREQBERAEREAREQBERAEREB/9k=">
            <a:hlinkClick r:id="rId3"/>
          </p:cNvPr>
          <p:cNvSpPr>
            <a:spLocks noChangeAspect="1" noChangeArrowheads="1"/>
          </p:cNvSpPr>
          <p:nvPr/>
        </p:nvSpPr>
        <p:spPr bwMode="auto">
          <a:xfrm>
            <a:off x="78978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9226" name="Rectangle 11"/>
          <p:cNvSpPr>
            <a:spLocks noChangeArrowheads="1"/>
          </p:cNvSpPr>
          <p:nvPr/>
        </p:nvSpPr>
        <p:spPr bwMode="auto">
          <a:xfrm>
            <a:off x="533400" y="4495800"/>
            <a:ext cx="5248275"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buFontTx/>
              <a:buChar char="•"/>
            </a:pPr>
            <a:r>
              <a:rPr lang="en-GB" altLang="en-US" sz="2800" dirty="0">
                <a:latin typeface="Letter-join 40" pitchFamily="50" charset="0"/>
              </a:rPr>
              <a:t>The check has been designed so that children of all abilities will be able to take part. </a:t>
            </a:r>
          </a:p>
        </p:txBody>
      </p:sp>
      <p:pic>
        <p:nvPicPr>
          <p:cNvPr id="9227" name="Picture 12" descr="http://t1.gstatic.com/images?q=tbn:ANd9GcTmmFJwmK5nuj8IPp9pXahbxa3K7EDDC8ev9SHpOUPOtJRDayrfiAcDTTnX"/>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1200" y="4114800"/>
            <a:ext cx="2819400"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29015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2"/>
          <p:cNvSpPr>
            <a:spLocks noChangeArrowheads="1" noChangeShapeType="1" noTextEdit="1"/>
          </p:cNvSpPr>
          <p:nvPr/>
        </p:nvSpPr>
        <p:spPr bwMode="auto">
          <a:xfrm>
            <a:off x="533400" y="228600"/>
            <a:ext cx="7848600" cy="1752600"/>
          </a:xfrm>
          <a:prstGeom prst="rect">
            <a:avLst/>
          </a:prstGeom>
        </p:spPr>
        <p:txBody>
          <a:bodyPr wrap="none" fromWordArt="1">
            <a:prstTxWarp prst="textPlain">
              <a:avLst>
                <a:gd name="adj" fmla="val 50000"/>
              </a:avLst>
            </a:prstTxWarp>
          </a:bodyPr>
          <a:lstStyle/>
          <a:p>
            <a:r>
              <a:rPr lang="en-GB" sz="3600" b="1" kern="10" dirty="0">
                <a:ln w="9525">
                  <a:solidFill>
                    <a:srgbClr val="000000"/>
                  </a:solidFill>
                  <a:round/>
                  <a:headEnd/>
                  <a:tailEnd/>
                </a:ln>
                <a:solidFill>
                  <a:srgbClr val="CC0000"/>
                </a:solidFill>
                <a:latin typeface="Letter-join 40" pitchFamily="50" charset="0"/>
              </a:rPr>
              <a:t>Who will complete the check?</a:t>
            </a:r>
          </a:p>
          <a:p>
            <a:endParaRPr lang="en-GB" sz="3600" b="1" kern="10" dirty="0">
              <a:ln w="9525">
                <a:solidFill>
                  <a:srgbClr val="000000"/>
                </a:solidFill>
                <a:round/>
                <a:headEnd/>
                <a:tailEnd/>
              </a:ln>
              <a:solidFill>
                <a:srgbClr val="CC0000"/>
              </a:solidFill>
              <a:latin typeface="Comic Sans MS"/>
            </a:endParaRPr>
          </a:p>
        </p:txBody>
      </p:sp>
      <p:sp>
        <p:nvSpPr>
          <p:cNvPr id="10243" name="Rectangle 3"/>
          <p:cNvSpPr>
            <a:spLocks noChangeArrowheads="1"/>
          </p:cNvSpPr>
          <p:nvPr/>
        </p:nvSpPr>
        <p:spPr bwMode="auto">
          <a:xfrm>
            <a:off x="4479925" y="3048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sz="4400">
              <a:solidFill>
                <a:schemeClr val="tx2"/>
              </a:solidFill>
            </a:endParaRPr>
          </a:p>
        </p:txBody>
      </p:sp>
      <p:sp>
        <p:nvSpPr>
          <p:cNvPr id="10244" name="Text Box 4"/>
          <p:cNvSpPr txBox="1">
            <a:spLocks noChangeArrowheads="1"/>
          </p:cNvSpPr>
          <p:nvPr/>
        </p:nvSpPr>
        <p:spPr bwMode="auto">
          <a:xfrm>
            <a:off x="685800" y="1676400"/>
            <a:ext cx="762000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spcBef>
                <a:spcPct val="50000"/>
              </a:spcBef>
              <a:buFontTx/>
              <a:buChar char="•"/>
            </a:pPr>
            <a:r>
              <a:rPr lang="en-GB" altLang="en-US" sz="2800" dirty="0">
                <a:solidFill>
                  <a:srgbClr val="7030A0"/>
                </a:solidFill>
                <a:latin typeface="Letter-join 40" pitchFamily="50" charset="0"/>
              </a:rPr>
              <a:t>The children will complete the check one at a time in a quiet area of the school. </a:t>
            </a:r>
            <a:endParaRPr lang="en-GB" altLang="en-US" sz="1200" dirty="0">
              <a:solidFill>
                <a:srgbClr val="7030A0"/>
              </a:solidFill>
              <a:latin typeface="Letter-join 40" pitchFamily="50" charset="0"/>
            </a:endParaRPr>
          </a:p>
          <a:p>
            <a:pPr algn="l" eaLnBrk="1" hangingPunct="1">
              <a:spcBef>
                <a:spcPct val="50000"/>
              </a:spcBef>
              <a:buFontTx/>
              <a:buChar char="•"/>
            </a:pPr>
            <a:r>
              <a:rPr lang="en-GB" altLang="en-US" sz="2800" dirty="0" smtClean="0">
                <a:solidFill>
                  <a:srgbClr val="7030A0"/>
                </a:solidFill>
                <a:latin typeface="Letter-join 40" pitchFamily="50" charset="0"/>
              </a:rPr>
              <a:t>Miss Mackinnon will conduct </a:t>
            </a:r>
            <a:r>
              <a:rPr lang="en-GB" altLang="en-US" sz="2800" dirty="0">
                <a:solidFill>
                  <a:srgbClr val="7030A0"/>
                </a:solidFill>
                <a:latin typeface="Letter-join 40" pitchFamily="50" charset="0"/>
              </a:rPr>
              <a:t>all of the screening checks with the </a:t>
            </a:r>
            <a:r>
              <a:rPr lang="en-GB" altLang="en-US" sz="2800" dirty="0" smtClean="0">
                <a:solidFill>
                  <a:srgbClr val="7030A0"/>
                </a:solidFill>
                <a:latin typeface="Letter-join 40" pitchFamily="50" charset="0"/>
              </a:rPr>
              <a:t>children in Year 1. </a:t>
            </a:r>
            <a:endParaRPr lang="en-GB" altLang="en-US" sz="2800" dirty="0">
              <a:solidFill>
                <a:srgbClr val="7030A0"/>
              </a:solidFill>
              <a:latin typeface="Letter-join 40" pitchFamily="50" charset="0"/>
            </a:endParaRPr>
          </a:p>
          <a:p>
            <a:pPr algn="l" eaLnBrk="1" hangingPunct="1">
              <a:spcBef>
                <a:spcPct val="50000"/>
              </a:spcBef>
              <a:buFontTx/>
              <a:buChar char="•"/>
            </a:pPr>
            <a:endParaRPr lang="en-GB" altLang="en-US" sz="2800" dirty="0">
              <a:solidFill>
                <a:srgbClr val="7030A0"/>
              </a:solidFill>
              <a:latin typeface="Letter-join 40" pitchFamily="50" charset="0"/>
            </a:endParaRPr>
          </a:p>
          <a:p>
            <a:pPr algn="l" eaLnBrk="1" hangingPunct="1">
              <a:spcBef>
                <a:spcPct val="50000"/>
              </a:spcBef>
              <a:buFontTx/>
              <a:buChar char="•"/>
            </a:pPr>
            <a:endParaRPr lang="en-GB" altLang="en-US" sz="2800" dirty="0">
              <a:solidFill>
                <a:srgbClr val="7030A0"/>
              </a:solidFill>
              <a:latin typeface="Letter-join 40" pitchFamily="50" charset="0"/>
            </a:endParaRPr>
          </a:p>
          <a:p>
            <a:pPr algn="l" eaLnBrk="1" hangingPunct="1">
              <a:spcBef>
                <a:spcPct val="50000"/>
              </a:spcBef>
              <a:buFontTx/>
              <a:buChar char="•"/>
            </a:pPr>
            <a:endParaRPr lang="en-GB" altLang="en-US" sz="2800" dirty="0">
              <a:solidFill>
                <a:srgbClr val="7030A0"/>
              </a:solidFill>
              <a:latin typeface="Letter-join 40" pitchFamily="50" charset="0"/>
            </a:endParaRPr>
          </a:p>
          <a:p>
            <a:pPr algn="l" eaLnBrk="1" hangingPunct="1">
              <a:spcBef>
                <a:spcPct val="50000"/>
              </a:spcBef>
              <a:buFontTx/>
              <a:buChar char="•"/>
            </a:pPr>
            <a:endParaRPr lang="en-GB" altLang="en-US" sz="2800" dirty="0">
              <a:latin typeface="Comic Sans MS" pitchFamily="66" charset="0"/>
            </a:endParaRPr>
          </a:p>
        </p:txBody>
      </p:sp>
      <p:sp>
        <p:nvSpPr>
          <p:cNvPr id="10245" name="Rectangle 6"/>
          <p:cNvSpPr>
            <a:spLocks noChangeArrowheads="1"/>
          </p:cNvSpPr>
          <p:nvPr/>
        </p:nvSpPr>
        <p:spPr bwMode="auto">
          <a:xfrm>
            <a:off x="3121025" y="17811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pic>
        <p:nvPicPr>
          <p:cNvPr id="10246" name="Picture 9" descr="Quiet Sign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4191000"/>
            <a:ext cx="15144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7" name="Rectangle 11"/>
          <p:cNvSpPr>
            <a:spLocks noChangeArrowheads="1"/>
          </p:cNvSpPr>
          <p:nvPr/>
        </p:nvSpPr>
        <p:spPr bwMode="auto">
          <a:xfrm>
            <a:off x="762000" y="4724400"/>
            <a:ext cx="556260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spcBef>
                <a:spcPct val="50000"/>
              </a:spcBef>
              <a:buFontTx/>
              <a:buChar char="•"/>
            </a:pPr>
            <a:r>
              <a:rPr lang="en-GB" altLang="en-US" sz="2800" dirty="0" smtClean="0">
                <a:solidFill>
                  <a:srgbClr val="7030A0"/>
                </a:solidFill>
                <a:latin typeface="Letter-join 40" pitchFamily="50" charset="0"/>
              </a:rPr>
              <a:t>The </a:t>
            </a:r>
            <a:r>
              <a:rPr lang="en-GB" altLang="en-US" sz="2800" dirty="0">
                <a:solidFill>
                  <a:srgbClr val="7030A0"/>
                </a:solidFill>
                <a:latin typeface="Letter-join 40" pitchFamily="50" charset="0"/>
              </a:rPr>
              <a:t>screening will only take </a:t>
            </a:r>
          </a:p>
          <a:p>
            <a:pPr algn="l" eaLnBrk="1" hangingPunct="1">
              <a:spcBef>
                <a:spcPct val="50000"/>
              </a:spcBef>
            </a:pPr>
            <a:r>
              <a:rPr lang="en-GB" altLang="en-US" sz="2800" dirty="0" smtClean="0">
                <a:solidFill>
                  <a:srgbClr val="7030A0"/>
                </a:solidFill>
                <a:latin typeface="Letter-join 40" pitchFamily="50" charset="0"/>
              </a:rPr>
              <a:t>10 – 15 </a:t>
            </a:r>
            <a:r>
              <a:rPr lang="en-GB" altLang="en-US" sz="2800" dirty="0" err="1" smtClean="0">
                <a:solidFill>
                  <a:srgbClr val="7030A0"/>
                </a:solidFill>
                <a:latin typeface="Letter-join 40" pitchFamily="50" charset="0"/>
              </a:rPr>
              <a:t>mins</a:t>
            </a:r>
            <a:r>
              <a:rPr lang="en-GB" altLang="en-US" sz="2800" dirty="0" smtClean="0">
                <a:solidFill>
                  <a:srgbClr val="7030A0"/>
                </a:solidFill>
                <a:latin typeface="Letter-join 40" pitchFamily="50" charset="0"/>
              </a:rPr>
              <a:t> </a:t>
            </a:r>
            <a:r>
              <a:rPr lang="en-GB" altLang="en-US" sz="2800" dirty="0">
                <a:solidFill>
                  <a:srgbClr val="7030A0"/>
                </a:solidFill>
                <a:latin typeface="Letter-join 40" pitchFamily="50" charset="0"/>
              </a:rPr>
              <a:t>with each child.</a:t>
            </a:r>
          </a:p>
        </p:txBody>
      </p:sp>
    </p:spTree>
    <p:extLst>
      <p:ext uri="{BB962C8B-B14F-4D97-AF65-F5344CB8AC3E}">
        <p14:creationId xmlns:p14="http://schemas.microsoft.com/office/powerpoint/2010/main" val="1475543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1412875"/>
            <a:ext cx="8353425" cy="4895850"/>
          </a:xfrm>
        </p:spPr>
        <p:txBody>
          <a:bodyPr>
            <a:normAutofit/>
          </a:bodyPr>
          <a:lstStyle/>
          <a:p>
            <a:pPr marL="0" indent="0" algn="ctr" eaLnBrk="1" hangingPunct="1">
              <a:buFont typeface="Wingdings" pitchFamily="2" charset="2"/>
              <a:buNone/>
              <a:defRPr/>
            </a:pPr>
            <a:r>
              <a:rPr lang="en-GB" sz="20000" dirty="0" smtClean="0">
                <a:effectLst/>
                <a:latin typeface="Letter-join 40" pitchFamily="50" charset="0"/>
              </a:rPr>
              <a:t>m</a:t>
            </a:r>
          </a:p>
        </p:txBody>
      </p:sp>
      <p:sp>
        <p:nvSpPr>
          <p:cNvPr id="2" name="Title 1"/>
          <p:cNvSpPr>
            <a:spLocks noGrp="1"/>
          </p:cNvSpPr>
          <p:nvPr>
            <p:ph type="title"/>
          </p:nvPr>
        </p:nvSpPr>
        <p:spPr>
          <a:xfrm>
            <a:off x="395288" y="404813"/>
            <a:ext cx="8075612" cy="774700"/>
          </a:xfrm>
        </p:spPr>
        <p:txBody>
          <a:bodyPr>
            <a:normAutofit fontScale="90000"/>
          </a:bodyPr>
          <a:lstStyle/>
          <a:p>
            <a:pPr eaLnBrk="1" hangingPunct="1">
              <a:defRPr/>
            </a:pPr>
            <a:r>
              <a:rPr lang="en-GB" sz="3200" dirty="0" smtClean="0">
                <a:effectLst/>
              </a:rPr>
              <a:t/>
            </a:r>
            <a:br>
              <a:rPr lang="en-GB" sz="3200" dirty="0" smtClean="0">
                <a:effectLst/>
              </a:rPr>
            </a:br>
            <a:r>
              <a:rPr lang="en-GB" sz="3200" dirty="0" smtClean="0">
                <a:effectLst/>
              </a:rPr>
              <a:t/>
            </a:r>
            <a:br>
              <a:rPr lang="en-GB" sz="3200" dirty="0" smtClean="0">
                <a:effectLst/>
              </a:rPr>
            </a:br>
            <a:r>
              <a:rPr lang="en-GB" sz="3200" dirty="0">
                <a:effectLst/>
              </a:rPr>
              <a:t/>
            </a:r>
            <a:br>
              <a:rPr lang="en-GB" sz="3200" dirty="0">
                <a:effectLst/>
              </a:rPr>
            </a:br>
            <a:r>
              <a:rPr lang="en-GB" sz="3200" dirty="0">
                <a:effectLst/>
              </a:rPr>
              <a:t/>
            </a:r>
            <a:br>
              <a:rPr lang="en-GB" sz="3200" dirty="0">
                <a:effectLst/>
              </a:rPr>
            </a:br>
            <a:r>
              <a:rPr lang="en-GB" sz="2000" dirty="0" smtClean="0">
                <a:effectLst/>
              </a:rPr>
              <a:t/>
            </a:r>
            <a:br>
              <a:rPr lang="en-GB" sz="2000" dirty="0" smtClean="0">
                <a:effectLst/>
              </a:rPr>
            </a:br>
            <a:endParaRPr lang="en-GB" sz="2000" dirty="0" smtClean="0"/>
          </a:p>
        </p:txBody>
      </p:sp>
    </p:spTree>
    <p:extLst>
      <p:ext uri="{BB962C8B-B14F-4D97-AF65-F5344CB8AC3E}">
        <p14:creationId xmlns:p14="http://schemas.microsoft.com/office/powerpoint/2010/main" val="40602841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p:cNvSpPr>
            <a:spLocks noChangeArrowheads="1" noChangeShapeType="1" noTextEdit="1"/>
          </p:cNvSpPr>
          <p:nvPr/>
        </p:nvSpPr>
        <p:spPr bwMode="auto">
          <a:xfrm>
            <a:off x="533400" y="228600"/>
            <a:ext cx="7848600" cy="1066800"/>
          </a:xfrm>
          <a:prstGeom prst="rect">
            <a:avLst/>
          </a:prstGeom>
        </p:spPr>
        <p:txBody>
          <a:bodyPr wrap="none" fromWordArt="1">
            <a:prstTxWarp prst="textPlain">
              <a:avLst>
                <a:gd name="adj" fmla="val 50000"/>
              </a:avLst>
            </a:prstTxWarp>
          </a:bodyPr>
          <a:lstStyle/>
          <a:p>
            <a:r>
              <a:rPr lang="en-GB" sz="3600" b="1" kern="10" dirty="0">
                <a:ln w="9525">
                  <a:solidFill>
                    <a:srgbClr val="000000"/>
                  </a:solidFill>
                  <a:round/>
                  <a:headEnd/>
                  <a:tailEnd/>
                </a:ln>
                <a:solidFill>
                  <a:srgbClr val="CC0000"/>
                </a:solidFill>
                <a:latin typeface="Letter-join 40" pitchFamily="50" charset="0"/>
              </a:rPr>
              <a:t>How can you help?</a:t>
            </a:r>
          </a:p>
        </p:txBody>
      </p:sp>
      <p:sp>
        <p:nvSpPr>
          <p:cNvPr id="11267" name="Rectangle 3"/>
          <p:cNvSpPr>
            <a:spLocks noChangeArrowheads="1"/>
          </p:cNvSpPr>
          <p:nvPr/>
        </p:nvSpPr>
        <p:spPr bwMode="auto">
          <a:xfrm>
            <a:off x="4479925" y="3048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sz="4400">
              <a:solidFill>
                <a:schemeClr val="tx2"/>
              </a:solidFill>
            </a:endParaRPr>
          </a:p>
        </p:txBody>
      </p:sp>
      <p:sp>
        <p:nvSpPr>
          <p:cNvPr id="11268" name="Text Box 4"/>
          <p:cNvSpPr txBox="1">
            <a:spLocks noChangeArrowheads="1"/>
          </p:cNvSpPr>
          <p:nvPr/>
        </p:nvSpPr>
        <p:spPr bwMode="auto">
          <a:xfrm>
            <a:off x="685800" y="1200150"/>
            <a:ext cx="7620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spcBef>
                <a:spcPct val="50000"/>
              </a:spcBef>
              <a:buFontTx/>
              <a:buChar char="•"/>
            </a:pPr>
            <a:r>
              <a:rPr lang="en-GB" altLang="en-US" sz="2000" dirty="0">
                <a:solidFill>
                  <a:srgbClr val="7030A0"/>
                </a:solidFill>
                <a:latin typeface="Letter-join 40" pitchFamily="50" charset="0"/>
              </a:rPr>
              <a:t>Encourage your child to ‘sound out’ when reading or writing. Focusing particularly on spotting more unusual sound patterns.</a:t>
            </a:r>
          </a:p>
          <a:p>
            <a:pPr algn="l" eaLnBrk="1" hangingPunct="1">
              <a:spcBef>
                <a:spcPct val="50000"/>
              </a:spcBef>
            </a:pPr>
            <a:r>
              <a:rPr lang="en-GB" altLang="en-US" sz="2000" dirty="0" err="1">
                <a:solidFill>
                  <a:srgbClr val="7030A0"/>
                </a:solidFill>
                <a:latin typeface="Letter-join 40" pitchFamily="50" charset="0"/>
              </a:rPr>
              <a:t>Eg</a:t>
            </a:r>
            <a:endParaRPr lang="en-GB" altLang="en-US" sz="2000" dirty="0">
              <a:solidFill>
                <a:srgbClr val="7030A0"/>
              </a:solidFill>
              <a:latin typeface="Letter-join 40" pitchFamily="50" charset="0"/>
            </a:endParaRPr>
          </a:p>
          <a:p>
            <a:pPr algn="l" eaLnBrk="1" hangingPunct="1">
              <a:spcBef>
                <a:spcPct val="50000"/>
              </a:spcBef>
            </a:pPr>
            <a:r>
              <a:rPr lang="en-GB" altLang="en-US" sz="2000" u="sng" dirty="0">
                <a:solidFill>
                  <a:srgbClr val="7030A0"/>
                </a:solidFill>
                <a:latin typeface="Letter-join 40" pitchFamily="50" charset="0"/>
              </a:rPr>
              <a:t>Digraph</a:t>
            </a:r>
            <a:r>
              <a:rPr lang="en-GB" altLang="en-US" sz="2000" dirty="0">
                <a:solidFill>
                  <a:srgbClr val="7030A0"/>
                </a:solidFill>
                <a:latin typeface="Letter-join 40" pitchFamily="50" charset="0"/>
              </a:rPr>
              <a:t>- 2 letters making one sound</a:t>
            </a:r>
          </a:p>
          <a:p>
            <a:pPr eaLnBrk="1" hangingPunct="1">
              <a:spcBef>
                <a:spcPct val="50000"/>
              </a:spcBef>
            </a:pPr>
            <a:r>
              <a:rPr lang="en-GB" altLang="en-US" sz="2000" dirty="0">
                <a:solidFill>
                  <a:srgbClr val="0070C0"/>
                </a:solidFill>
                <a:latin typeface="Letter-join 40" pitchFamily="50" charset="0"/>
              </a:rPr>
              <a:t>c</a:t>
            </a:r>
            <a:r>
              <a:rPr lang="en-GB" altLang="en-US" sz="2000" dirty="0">
                <a:solidFill>
                  <a:srgbClr val="CC0000"/>
                </a:solidFill>
                <a:latin typeface="Letter-join 40" pitchFamily="50" charset="0"/>
              </a:rPr>
              <a:t>ow </a:t>
            </a:r>
          </a:p>
          <a:p>
            <a:pPr algn="l" eaLnBrk="1" hangingPunct="1">
              <a:spcBef>
                <a:spcPct val="50000"/>
              </a:spcBef>
            </a:pPr>
            <a:r>
              <a:rPr lang="en-GB" altLang="en-US" sz="2000" u="sng" dirty="0" err="1">
                <a:solidFill>
                  <a:srgbClr val="7030A0"/>
                </a:solidFill>
                <a:latin typeface="Letter-join 40" pitchFamily="50" charset="0"/>
              </a:rPr>
              <a:t>Trigraphs</a:t>
            </a:r>
            <a:r>
              <a:rPr lang="en-GB" altLang="en-US" sz="2000" dirty="0">
                <a:solidFill>
                  <a:srgbClr val="7030A0"/>
                </a:solidFill>
                <a:latin typeface="Letter-join 40" pitchFamily="50" charset="0"/>
              </a:rPr>
              <a:t>- 3 letters making one sound</a:t>
            </a:r>
          </a:p>
          <a:p>
            <a:pPr eaLnBrk="1" hangingPunct="1">
              <a:spcBef>
                <a:spcPct val="50000"/>
              </a:spcBef>
            </a:pPr>
            <a:r>
              <a:rPr lang="en-GB" altLang="en-US" sz="2000" dirty="0">
                <a:solidFill>
                  <a:srgbClr val="0070C0"/>
                </a:solidFill>
                <a:latin typeface="Letter-join 40" pitchFamily="50" charset="0"/>
              </a:rPr>
              <a:t>n</a:t>
            </a:r>
            <a:r>
              <a:rPr lang="en-GB" altLang="en-US" sz="2000" dirty="0">
                <a:solidFill>
                  <a:srgbClr val="CC0000"/>
                </a:solidFill>
                <a:latin typeface="Letter-join 40" pitchFamily="50" charset="0"/>
              </a:rPr>
              <a:t>igh</a:t>
            </a:r>
            <a:r>
              <a:rPr lang="en-GB" altLang="en-US" sz="2000" dirty="0">
                <a:solidFill>
                  <a:srgbClr val="0070C0"/>
                </a:solidFill>
                <a:latin typeface="Letter-join 40" pitchFamily="50" charset="0"/>
              </a:rPr>
              <a:t>t</a:t>
            </a:r>
          </a:p>
          <a:p>
            <a:pPr algn="l" eaLnBrk="1" hangingPunct="1">
              <a:spcBef>
                <a:spcPct val="50000"/>
              </a:spcBef>
            </a:pPr>
            <a:r>
              <a:rPr lang="en-GB" altLang="en-US" sz="2000" u="sng" dirty="0">
                <a:solidFill>
                  <a:srgbClr val="7030A0"/>
                </a:solidFill>
                <a:latin typeface="Letter-join 40" pitchFamily="50" charset="0"/>
              </a:rPr>
              <a:t>Split digraphs-</a:t>
            </a:r>
            <a:r>
              <a:rPr lang="en-GB" altLang="en-US" sz="2000" dirty="0">
                <a:solidFill>
                  <a:srgbClr val="7030A0"/>
                </a:solidFill>
                <a:latin typeface="Letter-join 40" pitchFamily="50" charset="0"/>
              </a:rPr>
              <a:t> 2 vowels with a consonant </a:t>
            </a:r>
            <a:r>
              <a:rPr lang="en-GB" altLang="en-US" sz="2000" dirty="0" smtClean="0">
                <a:solidFill>
                  <a:srgbClr val="7030A0"/>
                </a:solidFill>
                <a:latin typeface="Letter-join 40" pitchFamily="50" charset="0"/>
              </a:rPr>
              <a:t>in between</a:t>
            </a:r>
            <a:r>
              <a:rPr lang="en-GB" altLang="en-US" sz="2000" dirty="0">
                <a:solidFill>
                  <a:srgbClr val="7030A0"/>
                </a:solidFill>
                <a:latin typeface="Letter-join 40" pitchFamily="50" charset="0"/>
              </a:rPr>
              <a:t>. </a:t>
            </a:r>
          </a:p>
          <a:p>
            <a:pPr eaLnBrk="1" hangingPunct="1">
              <a:spcBef>
                <a:spcPct val="50000"/>
              </a:spcBef>
            </a:pPr>
            <a:r>
              <a:rPr lang="en-GB" altLang="en-US" sz="2000" dirty="0">
                <a:solidFill>
                  <a:srgbClr val="0070C0"/>
                </a:solidFill>
                <a:latin typeface="Letter-join 40" pitchFamily="50" charset="0"/>
              </a:rPr>
              <a:t>sp</a:t>
            </a:r>
            <a:r>
              <a:rPr lang="en-GB" altLang="en-US" sz="2000" dirty="0">
                <a:solidFill>
                  <a:srgbClr val="CC0000"/>
                </a:solidFill>
                <a:latin typeface="Letter-join 40" pitchFamily="50" charset="0"/>
              </a:rPr>
              <a:t>i</a:t>
            </a:r>
            <a:r>
              <a:rPr lang="en-GB" altLang="en-US" sz="2000" dirty="0">
                <a:solidFill>
                  <a:srgbClr val="0070C0"/>
                </a:solidFill>
                <a:latin typeface="Letter-join 40" pitchFamily="50" charset="0"/>
              </a:rPr>
              <a:t>n</a:t>
            </a:r>
            <a:r>
              <a:rPr lang="en-GB" altLang="en-US" sz="2000" dirty="0">
                <a:solidFill>
                  <a:srgbClr val="CC0000"/>
                </a:solidFill>
                <a:latin typeface="Letter-join 40" pitchFamily="50" charset="0"/>
              </a:rPr>
              <a:t>e   - </a:t>
            </a:r>
            <a:r>
              <a:rPr lang="en-GB" altLang="en-US" sz="2000" dirty="0" err="1">
                <a:solidFill>
                  <a:srgbClr val="CC0000"/>
                </a:solidFill>
                <a:latin typeface="Letter-join 40" pitchFamily="50" charset="0"/>
              </a:rPr>
              <a:t>i_e</a:t>
            </a:r>
            <a:r>
              <a:rPr lang="en-GB" altLang="en-US" sz="2000" dirty="0">
                <a:solidFill>
                  <a:srgbClr val="CC0000"/>
                </a:solidFill>
                <a:latin typeface="Letter-join 40" pitchFamily="50" charset="0"/>
              </a:rPr>
              <a:t>  </a:t>
            </a:r>
          </a:p>
        </p:txBody>
      </p:sp>
      <p:sp>
        <p:nvSpPr>
          <p:cNvPr id="11269" name="Rectangle 5"/>
          <p:cNvSpPr>
            <a:spLocks noChangeArrowheads="1"/>
          </p:cNvSpPr>
          <p:nvPr/>
        </p:nvSpPr>
        <p:spPr bwMode="auto">
          <a:xfrm>
            <a:off x="1649413" y="19224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1270" name="Rectangle 6"/>
          <p:cNvSpPr>
            <a:spLocks noChangeArrowheads="1"/>
          </p:cNvSpPr>
          <p:nvPr/>
        </p:nvSpPr>
        <p:spPr bwMode="auto">
          <a:xfrm>
            <a:off x="1649413" y="1922463"/>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11271" name="Rectangle 7"/>
          <p:cNvSpPr>
            <a:spLocks noChangeArrowheads="1"/>
          </p:cNvSpPr>
          <p:nvPr/>
        </p:nvSpPr>
        <p:spPr bwMode="auto">
          <a:xfrm>
            <a:off x="6856413" y="4814888"/>
            <a:ext cx="1565275"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1272" name="Rectangle 10"/>
          <p:cNvSpPr>
            <a:spLocks noChangeArrowheads="1"/>
          </p:cNvSpPr>
          <p:nvPr/>
        </p:nvSpPr>
        <p:spPr bwMode="auto">
          <a:xfrm>
            <a:off x="1741488" y="1968500"/>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11273" name="Rectangle 11"/>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1274" name="Rectangle 12"/>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11275" name="Rectangle 13"/>
          <p:cNvSpPr>
            <a:spLocks noChangeArrowheads="1"/>
          </p:cNvSpPr>
          <p:nvPr/>
        </p:nvSpPr>
        <p:spPr bwMode="auto">
          <a:xfrm>
            <a:off x="8008938" y="4606925"/>
            <a:ext cx="1608137"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1276" name="Rectangle 16"/>
          <p:cNvSpPr>
            <a:spLocks noChangeArrowheads="1"/>
          </p:cNvSpPr>
          <p:nvPr/>
        </p:nvSpPr>
        <p:spPr bwMode="auto">
          <a:xfrm>
            <a:off x="4572000" y="30638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11277" name="AutoShape 15" descr="data:image/jpeg;base64,/9j/4AAQSkZJRgABAQAAAQABAAD/2wCEAAkGBhQQERUUEhQVFRIWGBgXFxIVFxUYFxUVFBcVFBMUEhgXHCkeGBsjGhQWHy8gIycpLC8sFR4xNTAqNSksLCkBCQoKDgwOGg8PGiwlHyQ1LDQ0LCw0LDAsKSwsLCwpLCosNCosLCwsLDQsLCwsLCwsLCksKSwsLCksLCwsLCwsLP/AABEIAOEA4QMBIgACEQEDEQH/xAAcAAEAAgIDAQAAAAAAAAAAAAAABQYEBwECAwj/xABIEAACAQMCAwUFBgIFCAsAAAABAgMABBESIQUGMRMiQVFhBxQycYEjQlJikaFygjM0Q1PBCBYkg5KTorEVNURjc3Sys9Hw8f/EABoBAQACAwEAAAAAAAAAAAAAAAABAwIEBQb/xAAqEQACAgEEAgECBgMAAAAAAAAAAQIDEQQSITFBURMFIjJhkdHw8SOhsf/aAAwDAQACEQMRAD8A3jSlKAUpSgFKUoBSlKAUpSgFKUoBSlKAUpSgFKUoBSlKAUpXGaA5pSlAKUpQClKUApSlAKUpQClKUApSlAKUpQClKUApSlAKUpQClKUApSlAKUpQFL9qHtCHCLYMoD3EpKxIem3xO+N9IyNvEkDzr51uvaPxGSbtjeTB85AVyqj0VF7oHpitlf5SHBpS1tcjJhVWiPXuOTrBP8Q2/lrW0/I7qC3appAJJIYYAGTnANTgxlJR7Nz+z720Qy2Mj8RlRJoCAxxvMrfAyIBu2QQQvlnbNeEn+UfZh8C3uCmfj+zBx5hdX+NaJsODSSyLHgrqGrLAgaPx+orrxLg8tucSLgeDDdT8jUE5WcH2Hy9zDDfwLPbvrjb6FSOquPBh5VJVo/8AyarhsXiZOgdkwXwDHWCf0A/QVvChIpSlAKUpQClKUApSlAKUpQClKUApSlAKUqO45x+Gyj7Sd9KkhVABZ3c/CkaLu7HyAoCRpVJbme/n3htobdPA3Ts0hHmYodk+RfNdk4xxNOq2UvmB28J+QJ1j9RWu9VUnjci1UzazgulKq/Dee42dYrqN7SZzhRLpMcjeUUyEox9DpY+VWir4yUllFbTXYpSlSQKUpQGv/bZxOOPhrwurM9wdEYXAwyDtNTE/dGnoNzkCtN8a4ypt5Aqy7rp1dmwXfHifTNbf9s9k/u8Fwqlkt5S0gX4gkiGMMASM94r671rLjEVwsLmSyuBGRp1Oq/E2yAqGJOWKipTSKbIylJYWcGLy/cdqpkd1eVgoYKRiNEUJFGqj4QqgbCpC35Lu+MtJHblI7eIgPLJnS8mx0LpBJKg5Pl9agrSJERInidLyMhBEBpnaRiNIUdSGyOuRX0F7OuXpbGxSKdgZCzyMo3EZlYuYw33sEnfzz4VLfBjCGZuTPH2ccgpwi2MYbtJXOqWTGASBhVUeCgZ/Un0q20pWJsClKUApSlAKUpQClKUApSlAKUpQCuKrvH+cFgcwQIbi7wD2CkARg9HuJDtEv6k+ANQhsry5B97u2UN1gtPsUA/D2u8rddyCvSqLdRXV+JlkKpT6L6WqjXJ7fis5fcW0cKRKeiGcNJK4/MQEXPkuPE1i/wCYtl96AOfxSPK7H+ZnJz8qj+G8sqbqcwySwwII4dEUr9+SMa2LF9RAVXRAFI6NWhbrIWwlFcGxChwkmy3VxnfHj5ennVeuuB3iIwtr1skHAuUSTBIwCrqFYY67hvCsCO0to4ijQtZ8RIzFcvKXFxOneVTc5w4dhgxuFyGOF8tKnTK3OJLJsTtcPBa7uzSZGSRVdGGGRgCCPUGsbgnEGsJUt5XL2sp0QSOSzwyYJFvKx+JGAOhjuCNJzsa9uGXwnhjlAIEiK+k9V1AHSfUdK8+M8NFzBJF0Lr3WHVXHejceRVwp+lNPdKmePHkWVqyJcxSorlbixu7OCY7M8alh5OO7IPowapWvRnLFKUoCqe1EgcLuM/8Adj6maPAqte0W8WG2jdgW03NuwRfiYrJq0p5sdNY3tQ4q13L2EbH3e0kgM+Oj3Es0SQw+oVWLn1K1J80rmbh67b38Ox6HSsrftgH5gVRPmSRsV8QbLBylywIoxNcojXsp7WSQqCY2Yd2KNiMqqLhBjyJ8as1cCuavNcUpSgFKUoBSlKAUpSgFKUoBSlKAVU+auZZBILOzI95ZdUkpGVtYm27Rh4yH7ieOMnYbynNPHfc7dpFXXKxWOGP+8mkOmNflk5PkFJqv8C4R7vGQzdpNIxkmmPWWVvib0UdFHgABWnqtR8MeO2X01b3+R6cI4PHapojByTqeRjqklc9ZJWO7Mf8A8xXS/wCYIIGCO+ZT0hQNJKf9WgLAepr3v7RpQFDlEPx6NnYfhV89z1IGfIjrXazsI4V0xIqDx0jGfVj1Y+pzXBym90uWdHGOEQ11zHKmJGtjHbB1WR5mCyaXYIHSNc4UFlJLkHGdtq6jmO2tICVlFwe1ZSsRjaR5ppCSAAwHxP1JwBjep+eBZFKOoZGBDKwBDA9QQeoqJu+TbSWRJWgXtE0aWGV0iI5RQBtgZ6Y3rOMq3xJfoYtS8GVwnjcdyG0agyHTJE6lJI264dDuPn0PgTWTe2STI0cqK8bDDIwyCPUVgcZ4IZGWaEiO6j+CQ9HXxhnx8UbfqDuKzeH3naxhsFT0ZD1Rxs6N6g/rsfGsHj8Uf6Ml6ZB8PJ4dIls5LWkh028rHLROdxbSnxB30Mf4T4GrKDWJxXhqXMLxSfC4xkdVPVXXyZSAQfMCsLljiLywlZv6xCxhm9XTGJB6OpVx/FWUvvW/z5/chcPBNez9dNkF/DLcLt5C4lxVkrWV1xySy4VfNG2iZbuWONsA4M8yMrAHb4ZSRVR4P7T763bLy+8p4xyhQSPySIoKn5givVUVSsrTicO66Fc9sjfdVznfmk2MC9mvaXUzdlbw/ikP3m8lUd4n5edevC+c7a4szeBwsKAmTXgNEyDvpIPBht88jHUVTLC6MrS8VvcxroPYRv8A9ntRuDj+8k2J8d1Hjiq5y2o2IR3sjuYo0s7WGF213FxdQySOB8chuIpJpW/CgOlR80FTvMkgFzw7ON71N/I9nL/81G8W4TJ/0fLe3C6bieW00xnrBbLdQtFD6Mfjf8x9Kzucdmsmx8N/bnPlqLL/AI1RjElkvynGWDZArmuBXNbJqilKUApSlAKUpQClKUApSlAKUrhjigKPxSb3rieOsdkgx63Nyvl5pF/7prvZ8QDrJKzBYQSEYkBdCd1pCT0BbVg+Sg+NV2y49GbS5mV1ee4eSURLIO0/0h+xtF2OV7vZAHwr2vuVYxZFLq4fCxKhlYqsUWAq5jiUBB0wMgtg7HNca2t32NvpcHQr+2KwSPLfF5boyylFW1LAWzb65EGQ0jA9FY4K9Dj9ak7fiMckfao6tHv9oCNI0khsk7DBBz8qpMltd3CaIPeDb6dKFmhsoyoGlSqohnKeh05Fdp+SLmTh/urzx5VEjSJA6QqAQGklbHaStgs2DhdWNvGsHo8vtL9jNWP0WDmXmlLNYsgO0rqoXOwjLKJJmI6KoYb9MkCpWO+RpHiDAyIFLoOqh86CfDfSf0qDXk9DDMkrmSaeMxPMQBpXHcSFRtGithgvmMkk1EQcr3UEZu1cHiWSZAvejmj7qrbsCRsFjUhhuCT1o9JHbw+R8kk+i86wSRkZHUeWfOuFjAJIG56nzwMDP0rWNpxOf36Wc6rCWRIvsLsEW88iAo6ax440lXG4yRg1YOI85TQmISwGE69MmvLQsCraTFcJ3VywUZYD4hkY3qmWjsXRkrU+y4VAaOw4ln7t1Dg+XbWpyPqYpD/u6kOD8XFymtVdVIGNYwc7hlPqrAg+orA5qGhrOXG6XUak+STq8D/rrWqYJqTi/wCfxmUnxkp/tGnaKQwYPZzyrdZ8MxRdg64/i0NVOrbfOvKvv0I0YFxES0ZOwOQA8b+jADfwIB861NewvA2idGhf8Mg05/hb4WHqCa9b9H1Vcqfjb+5HmfqunsVu9LKObafQ66w7wF0ea3VsCYRElNQ6EqTnB69PLG1+CXUPGbkKp1WduEkdSCpluCdUUbId9EYBYjoWKjcCtQNdIOrr/tCu8T4fUNSSLjDDUjjIyMHZhtvW7fpoWzynyUafV2VQ2yXHs357TcDhkzMMqrQsw81WeJm6egNV7n6TRbxv+C6tW/SZaoF1zreSWkts8plSRdIMoDMpyGUhxhuoHxaqtXMfMEV9wuZ4/iRoi8bY1IwljYZ33B3ww2O/qK5uoonXJNo62m1FdsZKL5NwCua4U1zQClKUApSlAKUpQClKUApSlAKiObr/ALCxupfFIZWHzCNp/fFS9QPPkOvht2MZ+wkOD46VLY/agKByfyhB7nw6QIokiCzFgBl2kRiQxG5wxUjPTQKuE9oj6S6hih1LkZ0t0DD1HgfCoLli7ER90J2C9rbEn47WTvKo8zGToI8tJqxVz3LPJ0YpYMbiFyY0JUanJVUBzgvIwRNWN8ZYE+gNel7wuW2VZDMZUyolDIi6dZCiSLQBgBiMq2e6Sc5G8TznLLHZySwDM0OmVBjO8ZznHjgb4/LWuvZhzPO9y8DzSTpOh1pIzSAMGQtLue5he0+Z0iroRTi8lVkpKSwbgrwt4JLmV0jfskiC630q7M7jUqKHGkALgkkE94AY3Ne/rWpvaRzDdW12YYpZIInIuA8bFTI2iKLBbyUxHu/mrGpJy5MrW1Hg2ekZbtIZwjMh0sAO5IrDUj6WzgFTgg5wQRk114dwxYEMakmPPdRjq0LtiNSdyoIOAemcdAKwOUONPe20c8mDIURGkAx2hjzqby+JiNvWpusZ8NpGUOYpsq09nIJ5rWKQwpORc9ouNaqx0XSw+TGQRnPh2zHyqI5k5INtbtPazzlotMzwyyNIk/YssnezurZXIIq9SWql1kI76BlB9H06h/wqfpVP9o/NsUUElqjBrmZTHoU/0asO88h+73c4HU/KorjmWEuzGzEYtyJvl7nS2vVUo4SQgEwyYVxnyB2ceq5qbkgDDDKGHkRkfodq+fxCNIXAwOgO/Tbxr0LHGnU+n8PaSaf9nVitqz6C85rn+pyofWVjE4myeaeZbayDJbJA12dhoRCIvzylRtjwXqT6ZNa13JJYlmJLMzHLMzHLMx8STXVIwowAAPIDFdq6+i0MdLHvLfk5es1stS+sL0K8ru7eKKUp9+NkceaEhs/NWUMPkfOvWhGdvCt2yCnFxZq1WOuakj6dsJNUSHzRT+qg1kVrD2Z+0HVos7k94ALDMfvAbLHJ+YdA3j0O/XZ4rhzg4PDPQ12RsjuiKUpWBYKUpQClKUApSlAKUpQCuskYYEEZBGCD0IOxBrtSgNK39obS/wCHwTko8bSQRTY2kiBV7dlPjlcwuucgtnxBrYDNisznPlleIWrRbLKMPDJ4xzJvG49M7H0Jqvcv8XN1AGcaJ0Jjni8Y5kOl1I8BkZHoRWpZXt66NyieeGZpud6w14dHAkslrBEszKT3UVdb/d1lRkjO9ZLRVkQpgVWbUksEZDy0gGZHmkl+9N20qknxKBGCoM9ABgbda6Hgkd3CqXkazGN3UNIu5COyLJtjBZVUnGxz5VN1wajLMNqMVCsahEUKigBVUAAAdAAOgr2ilzXhJHXpbx4oWNLBHc23EsdqzQuEbUgL4ywV3VD2edg/eGCc4rXPOiQwzra264SDU0jklmeebGTI53dgmMk/3mNsVZfaDzP2MkcCjLKBPpwdLOrEQBz0CKw7RvE6FUdTjXmoklmYs7EsznqzMcsx9Sa6Og00p2Kx9L/bOF9T1MYwda7f/BSlK9EebFM9B4k4AGSST0AA3J9BXtZ2ck8iRQoXlc4VB+5Y/dUDcselbv5G9ncXDlDviW7I70xGyZ6pAD8K+vU+PkNW/UKvjybmn0rt5fCNbcI9l99cDUY1gU9DOxDH+RAWH1xUnJ7GLoKSJoGPgv2i5+pFbmpXPeqtb7OmtHUljBqLlL2WXCXKSXQRI421aQ4YuV+EbdBnrnyxW3BXNKqsslY8yLqqo1LERSlKrLRSlKAUpSgFKUoBSlKAUpSgOrNgZOw860/zdzZAt4LnhwaaTZLkIAILiNehVyRqlXorqCMHBOKnPa3xg4itFOFlDSTY6tEhCrGfys538whHjWv9O2Onh8vlUqO5clE7nB4RfLTn2xkRX94jTV1SQ6XRh1WQH4SPXbyJqSeYXMQa1uFG+VlTRKh/K4BwwPzB8iKjPZ/obh0AVVBClHGBvJGzJIT5ksCcnzrDghtL2WU2Eghu4G0tLEmkEnIAlTGmaMkEeexwR46LSydZSbSbJhGvhsVtG/OGnX6mPSf2evVrz3aNpbuaJV23C9mi9cKpZizE+u5xsKrkXtKVbcPLb3HaDKns48wtKrGPCS6saS4wCemf1zYLKODs7jiUqNcOwVO0I7KF3yRFbKdgQNtZ7xx1xUY9k5XgyW5ygA1slwsWcdu1vKsQ/MzFcqv5iMetYvNvPMVkhWPEtwRtGh1aAQCJJtOSqYIPTep/iswSCZnGVWOQsD4gIxIPz6Vp7gtoI4UwACVUsfEsVB3NW1VqbNfU3upceSM95aUmSSQyyPu0hOdR6beQHQAdK5rK4tYhQZUGCN3UdGXxbH4h1z44rDeQAZJAHmdhXpKLIuOFxg8rfCW7L5ydq7RQvI6xxKZJXOlI16s3+AHUk7ACs7gPLtzfkC1hZ1PWZspCvqXI73yXJrdPI/s/i4apYntblxh5yMYHXs4h9xPTqfH0qu1UYrEeWX6fRym8z4R15B5BThsZZiJLqQDtJcbAdRFF5ID9Sdz4AW6lK5TbbyztJJLCFKUqCRSlKAUpSgFKUoBSlKAUpSgFKUoBSlKA1D7T/wDrIf8AlUx/vps/viqxWXzDxmS9vZJ2K9kuuGJQMEJHKwDMfvZIY+mRWDPJpUnxwcfP7o+pwPrVi4Rz7eZ8E7w/jPuXA5LjYPI0xi9WmldIj+ne+Qqr23CwipoeSN1TR2kTsjMp3ZWK9QTk1Ke0OxKQWVghH2MLSvkZBMaiNf1ZpN/WsW3l1qrdNQBx5ZGcfvVVSTTfs2tVNxcYrwdTHILf3ZZ5Vt/CIFCFw2saSylhhhnrTiRmvAovJRMqAhVCBBlhpaR8HvPjx8MnFe1Kt2Rz0avzWYxktnJXFve7WS0nb7aJDExPV4XUrHN67HB9V9aplmrKvZvtJETE4/PGdJPyIAb5MK7wcYFjdQ3P3dXYy7f2L7k/yldX61Oc7WIhuhMPguV3Ph20Qx1/NHg/6s1TFbLMeGblj+ahS8og7mLWjL+JSMn1BG9XX2U8s2MsJMlukl3A2h3kzJqDDVFKquSEypxgDYoapdrJ20qwwDtZ3JCxoR1AySzHuqANyT4eBrbnI3JPuAeSSTXcShQ+nIjRVJKpGOpwWPebc58BtVsmUURaecFqVQBgbDyrtSlYG2KUpQClKUApSlAKUpQClKUApSlAKUpQClKUApXBqrwwf9JSzM7ye5xkwxxo7xiaRD9vK7RkFl1fZgZx3HPiKAo3PnLFnZyQrFcm3eabBjZ0aOOPDSSuEcFl6YUZxqYCoqy4ZGLuIiS4ngT7Q4s5cPIrDsVRo48FQQWJ9FHy25BwOKzAFnaQgnOSNMf1ZtJZifrXt77cjdrdSPJJgW+gdFH71DTfkJRTzhZNbrwy1uruee+jvFX7OOJeyvEVokTLGXRH0Ls+2elZkPInD7o4sL1kI/sQyShR/wCHL9oo+tXs8cYHDW84ORnuqQFYhdepWIPX4RltjtXtxPgMFzjtokcj4WI76nzRx3kPqCKlcLCEkpPLNeyeyS4Hw3cJ/igcH/hlrvF7Ipj8d4g/ggOf1eQ/8qsNzfzcOmihUvdpMWEcLMPeI9C6i3aNtJENgWchhqG7ZxWZJdXZP2ktpbDro3mkx6lmRR+hqcsr+KHoiLT2Q2YH+kGW59JWwg8MqkYUZ3O5zUdacFE9o1pc994HMRYqCdUJDQS4bIJKGM77HJBGDVsh4TLIAw4hOQehjW0C/TMLZ/WsOflGcSNLHeEu4UMJoYmVtGdJPZdng4bGR4AeQqqyLkuDYqag/wAiH4lwZvd07BY1uIWWWHQgRO2j8NI6K4LIfR6ufAuLrd28U6AhZFDaT1U9GRvUMCD8qrc5ubcEzw61H9pbapAB5vE2JB/LqrN5BmD28rKwaNrmcxkfhMhO48O9q2O+4rGpSWUzO1xeGizUpSrigUpSgFKUoBSlKAUpSgFKUoBSlKAUpSgFKVwxwKAiOZLtwiww5E07dmrD+zXGZZj5BFyR+YqPGsmO292gSK3jyECoiatICjbLscnAG5OCT5GouLiaLI07h2d1xHGiFnS2BPfZQMqHILnO5AUblcVIxcdRiBomXUQAzQyhTk4G+nb64oDpHxeVhtay5GzZMQGRsdBLd4bbHAztWf7z3NZVhtnRjLj8uFzk/I161HycUcEhbedgCRqHYgHBxkB5A2PXFAIuNxlgrh4nbZRKpTUfJW+Fj6A5rKvb1IY3kkOlEUszeQAyfn8qj5uMREETRyKvj2kLlfPcgFfXr4V4Sxi9mAO9tA4bOdpp13UeqRnB9XA/BuB58FtcM95dYSaYBVVyB2EA3jhGdgxzqfzY+QFTL8PiZixjQserFVJONhuRnpUfLeWlwcMY3OlgC67FTs5jZxpYdMlSfCutpwghQYrqViAAGZllQ4wO8uMeHgQfWgM2z4LFE5dFOoljuzELrOphGCcICd8ADfesqeBXUqwBVhgg9CD1BruKjJVukZmVopUztFpMbBfDEmWDH5qM+lAYz8GmgcNayDsuhtXz2e5GTG4BMZ2zjDDrgAkmsS24c8wa5iT3S9BKuM6opim32wXHaKfB8BwPHwMvb8RkLgPA6K2cMWRiCBnEgQkLnGxBYfKpCgI3gnGhcKwKmOaM6ZYGOWjfqN/vIw3VxsQfDcCTrXHCue7aXjcqMShKC2t5NhHMyOWmUnxbXgLnbutjdt9j0ApSlAKUpQClKUApSlAKUpQClKUApSlAKjOLcSiQiKRiGdWYKAcukZXWAen3ht5E1J1RfatxQQwRaApuRIJItXgEBEmfysrFD/H6VjJ4XAM6fnFzkQW5c9N28vPswwGPIsDWJJx696voiH5I+0b6KGY5+YqqXHtOJA7C1bGOszhQPRVjDE/tUFfe0K7PWeGEeSIu380rMf2rV3WsyzFGwWknc5Ml8w9XtoB9AFDY+tI4JB9+8Hr72rY+QLEftWrP865pT/X5cn8EiRj6aFFJeNTjc3l2d/uzTN/6eg/ao22eyN69G47S4uoiPt+2jPVZlUSKPNJIgAT6Mv1r1bissahYYsIowBhf31OK0l/njKp/r86n8z5H17RSKkbX2iXWwW7ifH444mJ69dOn/wCip/y+xuibMueOTsAJIUfSdQ7SAsAQMAjRI2D13A8ax249GH+1s1QnpLBJ2Uh23OmQROcfNqp6c/yn+ntbeYeaFkb9JAwP6ipW25r4e+zJJbEnGdLqpJ/E0JKEfx7VHyWLsn7WXrl/mW3kPZrcOZW3ENx3JgMDZVZVZh697r1qUvOKrCwDrJpIyHVHcZBwVOgEqcb77VRJuARzxns2jmjPgdGM+YZBo1epTP5lriy41dWRAU9rEuNVvMxDqvTMUrElfTWzRnYB06VbC9PsOJsS1u0lUNGwZT4qcj1qse0rmU2doVjOJ5z2UR8VyPtJf5FyfmV86zuEXkF0xmt3KOp0zxEaWzj4LiM/C48G8uhK1pznvmr3u5knHeij+xt1H3xqwXHrJJj+VVq6TwjBnXkTlr36/ijCn3a0Kyyt4a13hiz5k7n0Br6EFVr2f8rDh9mkZ3mb7SZvxSvgt9B8I9Fqy1KWEEKUpUkilKUApSlAKUpQClKUApSlAKUpQCoPjHJ9vduXmUs+AoOo90A57inujx3xmpylAVWH2YcPBy1uJD5ys7/szY/apK35Pso8aLS3XHiIY8/ripilAeUdsq/Cqj5AD/lXpiuaUB4zWSOMOisPJlBH7ioy+5NspxiS0t2HrEmR8iBkVM0oChXvsYsWz2PbW7HxilYqD4dyTUuPTaqjxT2S8Qg3gkhul/C2YZfp1Q/qK3XSocUyMHzXO81g+qaK4s3z/SFWVSfSRMo31qx8L5+ZgBNpnUdJY9KyL54K9058emfHNbukiDAhgCDsQdwR5EHrVP437JeH3JLCLsJD/aW57M59VHdP1FVSpiwsrop/MF7A9s01tMyTFeyXRhZQsmzxSDo0WnUQN9JxpIqI9m/LQvr9SR/o1lhyPBp+kMfrpA1H5AeNS/EPY9dxEmCdLhPBJR2TqfA6lBVh57Cth8i8qjhtmkOQ0hJeWQfflfd2+XRR6KKV1uPY7eWT4rmlKuJFKUoBSlKAUpSgFKUoBSlKAUpSgFKUoBSlKAUpSgFKUoBSlKAUpSgFKUoBQUpQClKUApSlAKUpQClKUApSlAKUpQClKUB//9k=">
            <a:hlinkClick r:id="rId3"/>
          </p:cNvPr>
          <p:cNvSpPr>
            <a:spLocks noChangeAspect="1" noChangeArrowheads="1"/>
          </p:cNvSpPr>
          <p:nvPr/>
        </p:nvSpPr>
        <p:spPr bwMode="auto">
          <a:xfrm>
            <a:off x="77835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1278" name="Rectangle 17"/>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1279" name="Rectangle 18"/>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dirty="0">
              <a:solidFill>
                <a:srgbClr val="CC0000"/>
              </a:solidFill>
            </a:endParaRPr>
          </a:p>
          <a:p>
            <a:pPr lvl="1" algn="l"/>
            <a:endParaRPr lang="en-GB" altLang="en-US" dirty="0"/>
          </a:p>
        </p:txBody>
      </p:sp>
      <p:sp>
        <p:nvSpPr>
          <p:cNvPr id="11280" name="Rectangle 19"/>
          <p:cNvSpPr>
            <a:spLocks noChangeArrowheads="1"/>
          </p:cNvSpPr>
          <p:nvPr/>
        </p:nvSpPr>
        <p:spPr bwMode="auto">
          <a:xfrm>
            <a:off x="8008938" y="4606925"/>
            <a:ext cx="1608137"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1281" name="Rectangle 22"/>
          <p:cNvSpPr>
            <a:spLocks noChangeArrowheads="1"/>
          </p:cNvSpPr>
          <p:nvPr/>
        </p:nvSpPr>
        <p:spPr bwMode="auto">
          <a:xfrm>
            <a:off x="4572000" y="30638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11282" name="AutoShape 21" descr="data:image/jpeg;base64,/9j/4AAQSkZJRgABAQAAAQABAAD/2wCEAAkGBhQQERUUEhQVFRIWGBgXFxIVFxUYFxUVFBcVFBMUEhgXHCkeGBsjGhQWHy8gIycpLC8sFR4xNTAqNSksLCkBCQoKDgwOGg8PGiwlHyQ1LDQ0LCw0LDAsKSwsLCwpLCosNCosLCwsLDQsLCwsLCwsLCksKSwsLCksLCwsLCwsLP/AABEIAOEA4QMBIgACEQEDEQH/xAAcAAEAAgIDAQAAAAAAAAAAAAAABQYEBwECAwj/xABIEAACAQMCAwUFBgIFCAsAAAABAgMABBESIQUGMRMiQVFhBxQycYEjQlJikaFygjM0Q1PBCBYkg5KTorEVNURjc3Sys9Hw8f/EABoBAQACAwEAAAAAAAAAAAAAAAABAwIEBQb/xAAqEQACAgEEAgECBgMAAAAAAAAAAQIDEQQSITFBURMFIjJhkdHw8SOhsf/aAAwDAQACEQMRAD8A3jSlKAUpSgFKUoBSlKAUpSgFKUoBSlKAUpSgFKUoBSlKAUpXGaA5pSlAKUpQClKUApSlAKUpQClKUApSlAKUpQClKUApSlAKUpQClKUApSlAKUpQFL9qHtCHCLYMoD3EpKxIem3xO+N9IyNvEkDzr51uvaPxGSbtjeTB85AVyqj0VF7oHpitlf5SHBpS1tcjJhVWiPXuOTrBP8Q2/lrW0/I7qC3appAJJIYYAGTnANTgxlJR7Nz+z720Qy2Mj8RlRJoCAxxvMrfAyIBu2QQQvlnbNeEn+UfZh8C3uCmfj+zBx5hdX+NaJsODSSyLHgrqGrLAgaPx+orrxLg8tucSLgeDDdT8jUE5WcH2Hy9zDDfwLPbvrjb6FSOquPBh5VJVo/8AyarhsXiZOgdkwXwDHWCf0A/QVvChIpSlAKUpQClKUApSlAKUpQClKUApSlAKUqO45x+Gyj7Sd9KkhVABZ3c/CkaLu7HyAoCRpVJbme/n3htobdPA3Ts0hHmYodk+RfNdk4xxNOq2UvmB28J+QJ1j9RWu9VUnjci1UzazgulKq/Dee42dYrqN7SZzhRLpMcjeUUyEox9DpY+VWir4yUllFbTXYpSlSQKUpQGv/bZxOOPhrwurM9wdEYXAwyDtNTE/dGnoNzkCtN8a4ypt5Aqy7rp1dmwXfHifTNbf9s9k/u8Fwqlkt5S0gX4gkiGMMASM94r671rLjEVwsLmSyuBGRp1Oq/E2yAqGJOWKipTSKbIylJYWcGLy/cdqpkd1eVgoYKRiNEUJFGqj4QqgbCpC35Lu+MtJHblI7eIgPLJnS8mx0LpBJKg5Pl9agrSJERInidLyMhBEBpnaRiNIUdSGyOuRX0F7OuXpbGxSKdgZCzyMo3EZlYuYw33sEnfzz4VLfBjCGZuTPH2ccgpwi2MYbtJXOqWTGASBhVUeCgZ/Un0q20pWJsClKUApSlAKUpQClKUApSlAKUpQCuKrvH+cFgcwQIbi7wD2CkARg9HuJDtEv6k+ANQhsry5B97u2UN1gtPsUA/D2u8rddyCvSqLdRXV+JlkKpT6L6WqjXJ7fis5fcW0cKRKeiGcNJK4/MQEXPkuPE1i/wCYtl96AOfxSPK7H+ZnJz8qj+G8sqbqcwySwwII4dEUr9+SMa2LF9RAVXRAFI6NWhbrIWwlFcGxChwkmy3VxnfHj5ennVeuuB3iIwtr1skHAuUSTBIwCrqFYY67hvCsCO0to4ijQtZ8RIzFcvKXFxOneVTc5w4dhgxuFyGOF8tKnTK3OJLJsTtcPBa7uzSZGSRVdGGGRgCCPUGsbgnEGsJUt5XL2sp0QSOSzwyYJFvKx+JGAOhjuCNJzsa9uGXwnhjlAIEiK+k9V1AHSfUdK8+M8NFzBJF0Lr3WHVXHejceRVwp+lNPdKmePHkWVqyJcxSorlbixu7OCY7M8alh5OO7IPowapWvRnLFKUoCqe1EgcLuM/8Adj6maPAqte0W8WG2jdgW03NuwRfiYrJq0p5sdNY3tQ4q13L2EbH3e0kgM+Oj3Es0SQw+oVWLn1K1J80rmbh67b38Ox6HSsrftgH5gVRPmSRsV8QbLBylywIoxNcojXsp7WSQqCY2Yd2KNiMqqLhBjyJ8as1cCuavNcUpSgFKUoBSlKAUpSgFKUoBSlKAVU+auZZBILOzI95ZdUkpGVtYm27Rh4yH7ieOMnYbynNPHfc7dpFXXKxWOGP+8mkOmNflk5PkFJqv8C4R7vGQzdpNIxkmmPWWVvib0UdFHgABWnqtR8MeO2X01b3+R6cI4PHapojByTqeRjqklc9ZJWO7Mf8A8xXS/wCYIIGCO+ZT0hQNJKf9WgLAepr3v7RpQFDlEPx6NnYfhV89z1IGfIjrXazsI4V0xIqDx0jGfVj1Y+pzXBym90uWdHGOEQ11zHKmJGtjHbB1WR5mCyaXYIHSNc4UFlJLkHGdtq6jmO2tICVlFwe1ZSsRjaR5ppCSAAwHxP1JwBjep+eBZFKOoZGBDKwBDA9QQeoqJu+TbSWRJWgXtE0aWGV0iI5RQBtgZ6Y3rOMq3xJfoYtS8GVwnjcdyG0agyHTJE6lJI264dDuPn0PgTWTe2STI0cqK8bDDIwyCPUVgcZ4IZGWaEiO6j+CQ9HXxhnx8UbfqDuKzeH3naxhsFT0ZD1Rxs6N6g/rsfGsHj8Uf6Ml6ZB8PJ4dIls5LWkh028rHLROdxbSnxB30Mf4T4GrKDWJxXhqXMLxSfC4xkdVPVXXyZSAQfMCsLljiLywlZv6xCxhm9XTGJB6OpVx/FWUvvW/z5/chcPBNez9dNkF/DLcLt5C4lxVkrWV1xySy4VfNG2iZbuWONsA4M8yMrAHb4ZSRVR4P7T763bLy+8p4xyhQSPySIoKn5givVUVSsrTicO66Fc9sjfdVznfmk2MC9mvaXUzdlbw/ikP3m8lUd4n5edevC+c7a4szeBwsKAmTXgNEyDvpIPBht88jHUVTLC6MrS8VvcxroPYRv8A9ntRuDj+8k2J8d1Hjiq5y2o2IR3sjuYo0s7WGF213FxdQySOB8chuIpJpW/CgOlR80FTvMkgFzw7ON71N/I9nL/81G8W4TJ/0fLe3C6bieW00xnrBbLdQtFD6Mfjf8x9Kzucdmsmx8N/bnPlqLL/AI1RjElkvynGWDZArmuBXNbJqilKUApSlAKUpQClKUApSlAKUrhjigKPxSb3rieOsdkgx63Nyvl5pF/7prvZ8QDrJKzBYQSEYkBdCd1pCT0BbVg+Sg+NV2y49GbS5mV1ee4eSURLIO0/0h+xtF2OV7vZAHwr2vuVYxZFLq4fCxKhlYqsUWAq5jiUBB0wMgtg7HNca2t32NvpcHQr+2KwSPLfF5boyylFW1LAWzb65EGQ0jA9FY4K9Dj9ak7fiMckfao6tHv9oCNI0khsk7DBBz8qpMltd3CaIPeDb6dKFmhsoyoGlSqohnKeh05Fdp+SLmTh/urzx5VEjSJA6QqAQGklbHaStgs2DhdWNvGsHo8vtL9jNWP0WDmXmlLNYsgO0rqoXOwjLKJJmI6KoYb9MkCpWO+RpHiDAyIFLoOqh86CfDfSf0qDXk9DDMkrmSaeMxPMQBpXHcSFRtGithgvmMkk1EQcr3UEZu1cHiWSZAvejmj7qrbsCRsFjUhhuCT1o9JHbw+R8kk+i86wSRkZHUeWfOuFjAJIG56nzwMDP0rWNpxOf36Wc6rCWRIvsLsEW88iAo6ax440lXG4yRg1YOI85TQmISwGE69MmvLQsCraTFcJ3VywUZYD4hkY3qmWjsXRkrU+y4VAaOw4ln7t1Dg+XbWpyPqYpD/u6kOD8XFymtVdVIGNYwc7hlPqrAg+orA5qGhrOXG6XUak+STq8D/rrWqYJqTi/wCfxmUnxkp/tGnaKQwYPZzyrdZ8MxRdg64/i0NVOrbfOvKvv0I0YFxES0ZOwOQA8b+jADfwIB861NewvA2idGhf8Mg05/hb4WHqCa9b9H1Vcqfjb+5HmfqunsVu9LKObafQ66w7wF0ea3VsCYRElNQ6EqTnB69PLG1+CXUPGbkKp1WduEkdSCpluCdUUbId9EYBYjoWKjcCtQNdIOrr/tCu8T4fUNSSLjDDUjjIyMHZhtvW7fpoWzynyUafV2VQ2yXHs357TcDhkzMMqrQsw81WeJm6egNV7n6TRbxv+C6tW/SZaoF1zreSWkts8plSRdIMoDMpyGUhxhuoHxaqtXMfMEV9wuZ4/iRoi8bY1IwljYZ33B3ww2O/qK5uoonXJNo62m1FdsZKL5NwCua4U1zQClKUApSlAKUpQClKUApSlAKiObr/ALCxupfFIZWHzCNp/fFS9QPPkOvht2MZ+wkOD46VLY/agKByfyhB7nw6QIokiCzFgBl2kRiQxG5wxUjPTQKuE9oj6S6hih1LkZ0t0DD1HgfCoLli7ER90J2C9rbEn47WTvKo8zGToI8tJqxVz3LPJ0YpYMbiFyY0JUanJVUBzgvIwRNWN8ZYE+gNel7wuW2VZDMZUyolDIi6dZCiSLQBgBiMq2e6Sc5G8TznLLHZySwDM0OmVBjO8ZznHjgb4/LWuvZhzPO9y8DzSTpOh1pIzSAMGQtLue5he0+Z0iroRTi8lVkpKSwbgrwt4JLmV0jfskiC630q7M7jUqKHGkALgkkE94AY3Ne/rWpvaRzDdW12YYpZIInIuA8bFTI2iKLBbyUxHu/mrGpJy5MrW1Hg2ekZbtIZwjMh0sAO5IrDUj6WzgFTgg5wQRk114dwxYEMakmPPdRjq0LtiNSdyoIOAemcdAKwOUONPe20c8mDIURGkAx2hjzqby+JiNvWpusZ8NpGUOYpsq09nIJ5rWKQwpORc9ouNaqx0XSw+TGQRnPh2zHyqI5k5INtbtPazzlotMzwyyNIk/YssnezurZXIIq9SWql1kI76BlB9H06h/wqfpVP9o/NsUUElqjBrmZTHoU/0asO88h+73c4HU/KorjmWEuzGzEYtyJvl7nS2vVUo4SQgEwyYVxnyB2ceq5qbkgDDDKGHkRkfodq+fxCNIXAwOgO/Tbxr0LHGnU+n8PaSaf9nVitqz6C85rn+pyofWVjE4myeaeZbayDJbJA12dhoRCIvzylRtjwXqT6ZNa13JJYlmJLMzHLMzHLMx8STXVIwowAAPIDFdq6+i0MdLHvLfk5es1stS+sL0K8ru7eKKUp9+NkceaEhs/NWUMPkfOvWhGdvCt2yCnFxZq1WOuakj6dsJNUSHzRT+qg1kVrD2Z+0HVos7k94ALDMfvAbLHJ+YdA3j0O/XZ4rhzg4PDPQ12RsjuiKUpWBYKUpQClKUApSlAKUpQCuskYYEEZBGCD0IOxBrtSgNK39obS/wCHwTko8bSQRTY2kiBV7dlPjlcwuucgtnxBrYDNisznPlleIWrRbLKMPDJ4xzJvG49M7H0Jqvcv8XN1AGcaJ0Jjni8Y5kOl1I8BkZHoRWpZXt66NyieeGZpud6w14dHAkslrBEszKT3UVdb/d1lRkjO9ZLRVkQpgVWbUksEZDy0gGZHmkl+9N20qknxKBGCoM9ABgbda6Hgkd3CqXkazGN3UNIu5COyLJtjBZVUnGxz5VN1wajLMNqMVCsahEUKigBVUAAAdAAOgr2ilzXhJHXpbx4oWNLBHc23EsdqzQuEbUgL4ywV3VD2edg/eGCc4rXPOiQwzra264SDU0jklmeebGTI53dgmMk/3mNsVZfaDzP2MkcCjLKBPpwdLOrEQBz0CKw7RvE6FUdTjXmoklmYs7EsznqzMcsx9Sa6Og00p2Kx9L/bOF9T1MYwda7f/BSlK9EebFM9B4k4AGSST0AA3J9BXtZ2ck8iRQoXlc4VB+5Y/dUDcselbv5G9ncXDlDviW7I70xGyZ6pAD8K+vU+PkNW/UKvjybmn0rt5fCNbcI9l99cDUY1gU9DOxDH+RAWH1xUnJ7GLoKSJoGPgv2i5+pFbmpXPeqtb7OmtHUljBqLlL2WXCXKSXQRI421aQ4YuV+EbdBnrnyxW3BXNKqsslY8yLqqo1LERSlKrLRSlKAUpSgFKUoBSlKAUpSgOrNgZOw860/zdzZAt4LnhwaaTZLkIAILiNehVyRqlXorqCMHBOKnPa3xg4itFOFlDSTY6tEhCrGfys538whHjWv9O2Onh8vlUqO5clE7nB4RfLTn2xkRX94jTV1SQ6XRh1WQH4SPXbyJqSeYXMQa1uFG+VlTRKh/K4BwwPzB8iKjPZ/obh0AVVBClHGBvJGzJIT5ksCcnzrDghtL2WU2Eghu4G0tLEmkEnIAlTGmaMkEeexwR46LSydZSbSbJhGvhsVtG/OGnX6mPSf2evVrz3aNpbuaJV23C9mi9cKpZizE+u5xsKrkXtKVbcPLb3HaDKns48wtKrGPCS6saS4wCemf1zYLKODs7jiUqNcOwVO0I7KF3yRFbKdgQNtZ7xx1xUY9k5XgyW5ygA1slwsWcdu1vKsQ/MzFcqv5iMetYvNvPMVkhWPEtwRtGh1aAQCJJtOSqYIPTep/iswSCZnGVWOQsD4gIxIPz6Vp7gtoI4UwACVUsfEsVB3NW1VqbNfU3upceSM95aUmSSQyyPu0hOdR6beQHQAdK5rK4tYhQZUGCN3UdGXxbH4h1z44rDeQAZJAHmdhXpKLIuOFxg8rfCW7L5ydq7RQvI6xxKZJXOlI16s3+AHUk7ACs7gPLtzfkC1hZ1PWZspCvqXI73yXJrdPI/s/i4apYntblxh5yMYHXs4h9xPTqfH0qu1UYrEeWX6fRym8z4R15B5BThsZZiJLqQDtJcbAdRFF5ID9Sdz4AW6lK5TbbyztJJLCFKUqCRSlKAUpSgFKUoBSlKAUpSgFKUoBSlKA1D7T/wDrIf8AlUx/vps/viqxWXzDxmS9vZJ2K9kuuGJQMEJHKwDMfvZIY+mRWDPJpUnxwcfP7o+pwPrVi4Rz7eZ8E7w/jPuXA5LjYPI0xi9WmldIj+ne+Qqr23CwipoeSN1TR2kTsjMp3ZWK9QTk1Ke0OxKQWVghH2MLSvkZBMaiNf1ZpN/WsW3l1qrdNQBx5ZGcfvVVSTTfs2tVNxcYrwdTHILf3ZZ5Vt/CIFCFw2saSylhhhnrTiRmvAovJRMqAhVCBBlhpaR8HvPjx8MnFe1Kt2Rz0avzWYxktnJXFve7WS0nb7aJDExPV4XUrHN67HB9V9aplmrKvZvtJETE4/PGdJPyIAb5MK7wcYFjdQ3P3dXYy7f2L7k/yldX61Oc7WIhuhMPguV3Ph20Qx1/NHg/6s1TFbLMeGblj+ahS8og7mLWjL+JSMn1BG9XX2U8s2MsJMlukl3A2h3kzJqDDVFKquSEypxgDYoapdrJ20qwwDtZ3JCxoR1AySzHuqANyT4eBrbnI3JPuAeSSTXcShQ+nIjRVJKpGOpwWPebc58BtVsmUURaecFqVQBgbDyrtSlYG2KUpQClKUApSlAKUpQClKUApSlAKUpQClKUApXBqrwwf9JSzM7ye5xkwxxo7xiaRD9vK7RkFl1fZgZx3HPiKAo3PnLFnZyQrFcm3eabBjZ0aOOPDSSuEcFl6YUZxqYCoqy4ZGLuIiS4ngT7Q4s5cPIrDsVRo48FQQWJ9FHy25BwOKzAFnaQgnOSNMf1ZtJZifrXt77cjdrdSPJJgW+gdFH71DTfkJRTzhZNbrwy1uruee+jvFX7OOJeyvEVokTLGXRH0Ls+2elZkPInD7o4sL1kI/sQyShR/wCHL9oo+tXs8cYHDW84ORnuqQFYhdepWIPX4RltjtXtxPgMFzjtokcj4WI76nzRx3kPqCKlcLCEkpPLNeyeyS4Hw3cJ/igcH/hlrvF7Ipj8d4g/ggOf1eQ/8qsNzfzcOmihUvdpMWEcLMPeI9C6i3aNtJENgWchhqG7ZxWZJdXZP2ktpbDro3mkx6lmRR+hqcsr+KHoiLT2Q2YH+kGW59JWwg8MqkYUZ3O5zUdacFE9o1pc994HMRYqCdUJDQS4bIJKGM77HJBGDVsh4TLIAw4hOQehjW0C/TMLZ/WsOflGcSNLHeEu4UMJoYmVtGdJPZdng4bGR4AeQqqyLkuDYqag/wAiH4lwZvd07BY1uIWWWHQgRO2j8NI6K4LIfR6ufAuLrd28U6AhZFDaT1U9GRvUMCD8qrc5ubcEzw61H9pbapAB5vE2JB/LqrN5BmD28rKwaNrmcxkfhMhO48O9q2O+4rGpSWUzO1xeGizUpSrigUpSgFKUoBSlKAUpSgFKUoBSlKAUpSgFKVwxwKAiOZLtwiww5E07dmrD+zXGZZj5BFyR+YqPGsmO292gSK3jyECoiatICjbLscnAG5OCT5GouLiaLI07h2d1xHGiFnS2BPfZQMqHILnO5AUblcVIxcdRiBomXUQAzQyhTk4G+nb64oDpHxeVhtay5GzZMQGRsdBLd4bbHAztWf7z3NZVhtnRjLj8uFzk/I161HycUcEhbedgCRqHYgHBxkB5A2PXFAIuNxlgrh4nbZRKpTUfJW+Fj6A5rKvb1IY3kkOlEUszeQAyfn8qj5uMREETRyKvj2kLlfPcgFfXr4V4Sxi9mAO9tA4bOdpp13UeqRnB9XA/BuB58FtcM95dYSaYBVVyB2EA3jhGdgxzqfzY+QFTL8PiZixjQserFVJONhuRnpUfLeWlwcMY3OlgC67FTs5jZxpYdMlSfCutpwghQYrqViAAGZllQ4wO8uMeHgQfWgM2z4LFE5dFOoljuzELrOphGCcICd8ADfesqeBXUqwBVhgg9CD1BruKjJVukZmVopUztFpMbBfDEmWDH5qM+lAYz8GmgcNayDsuhtXz2e5GTG4BMZ2zjDDrgAkmsS24c8wa5iT3S9BKuM6opim32wXHaKfB8BwPHwMvb8RkLgPA6K2cMWRiCBnEgQkLnGxBYfKpCgI3gnGhcKwKmOaM6ZYGOWjfqN/vIw3VxsQfDcCTrXHCue7aXjcqMShKC2t5NhHMyOWmUnxbXgLnbutjdt9j0ApSlAKUpQClKUApSlAKUpQClKUApSlAKjOLcSiQiKRiGdWYKAcukZXWAen3ht5E1J1RfatxQQwRaApuRIJItXgEBEmfysrFD/H6VjJ4XAM6fnFzkQW5c9N28vPswwGPIsDWJJx696voiH5I+0b6KGY5+YqqXHtOJA7C1bGOszhQPRVjDE/tUFfe0K7PWeGEeSIu380rMf2rV3WsyzFGwWknc5Ml8w9XtoB9AFDY+tI4JB9+8Hr72rY+QLEftWrP865pT/X5cn8EiRj6aFFJeNTjc3l2d/uzTN/6eg/ao22eyN69G47S4uoiPt+2jPVZlUSKPNJIgAT6Mv1r1bissahYYsIowBhf31OK0l/njKp/r86n8z5H17RSKkbX2iXWwW7ifH444mJ69dOn/wCip/y+xuibMueOTsAJIUfSdQ7SAsAQMAjRI2D13A8ax249GH+1s1QnpLBJ2Uh23OmQROcfNqp6c/yn+ntbeYeaFkb9JAwP6ipW25r4e+zJJbEnGdLqpJ/E0JKEfx7VHyWLsn7WXrl/mW3kPZrcOZW3ENx3JgMDZVZVZh697r1qUvOKrCwDrJpIyHVHcZBwVOgEqcb77VRJuARzxns2jmjPgdGM+YZBo1epTP5lriy41dWRAU9rEuNVvMxDqvTMUrElfTWzRnYB06VbC9PsOJsS1u0lUNGwZT4qcj1qse0rmU2doVjOJ5z2UR8VyPtJf5FyfmV86zuEXkF0xmt3KOp0zxEaWzj4LiM/C48G8uhK1pznvmr3u5knHeij+xt1H3xqwXHrJJj+VVq6TwjBnXkTlr36/ijCn3a0Kyyt4a13hiz5k7n0Br6EFVr2f8rDh9mkZ3mb7SZvxSvgt9B8I9Fqy1KWEEKUpUkilKUApSlAKUpQClKUApSlAKUpQCoPjHJ9vduXmUs+AoOo90A57inujx3xmpylAVWH2YcPBy1uJD5ys7/szY/apK35Pso8aLS3XHiIY8/ripilAeUdsq/Cqj5AD/lXpiuaUB4zWSOMOisPJlBH7ioy+5NspxiS0t2HrEmR8iBkVM0oChXvsYsWz2PbW7HxilYqD4dyTUuPTaqjxT2S8Qg3gkhul/C2YZfp1Q/qK3XSocUyMHzXO81g+qaK4s3z/SFWVSfSRMo31qx8L5+ZgBNpnUdJY9KyL54K9058emfHNbukiDAhgCDsQdwR5EHrVP437JeH3JLCLsJD/aW57M59VHdP1FVSpiwsrop/MF7A9s01tMyTFeyXRhZQsmzxSDo0WnUQN9JxpIqI9m/LQvr9SR/o1lhyPBp+kMfrpA1H5AeNS/EPY9dxEmCdLhPBJR2TqfA6lBVh57Cth8i8qjhtmkOQ0hJeWQfflfd2+XRR6KKV1uPY7eWT4rmlKuJFKUoBSlKAUpSgFKUoBSlKAUpSgFKUoBSlKAUpSgFKUoBSlKAUpSgFKUoBQUpQClKUApSlAKUpQClKUApSlAKUpQClKUB//9k=">
            <a:hlinkClick r:id="rId3"/>
          </p:cNvPr>
          <p:cNvSpPr>
            <a:spLocks noChangeAspect="1" noChangeArrowheads="1"/>
          </p:cNvSpPr>
          <p:nvPr/>
        </p:nvSpPr>
        <p:spPr bwMode="auto">
          <a:xfrm>
            <a:off x="77835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Tree>
    <p:extLst>
      <p:ext uri="{BB962C8B-B14F-4D97-AF65-F5344CB8AC3E}">
        <p14:creationId xmlns:p14="http://schemas.microsoft.com/office/powerpoint/2010/main" val="20849650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p:cNvSpPr>
            <a:spLocks noChangeArrowheads="1" noChangeShapeType="1" noTextEdit="1"/>
          </p:cNvSpPr>
          <p:nvPr/>
        </p:nvSpPr>
        <p:spPr bwMode="auto">
          <a:xfrm>
            <a:off x="533400" y="228600"/>
            <a:ext cx="7848600" cy="1752600"/>
          </a:xfrm>
          <a:prstGeom prst="rect">
            <a:avLst/>
          </a:prstGeom>
        </p:spPr>
        <p:txBody>
          <a:bodyPr wrap="none" fromWordArt="1">
            <a:prstTxWarp prst="textPlain">
              <a:avLst>
                <a:gd name="adj" fmla="val 50000"/>
              </a:avLst>
            </a:prstTxWarp>
          </a:bodyPr>
          <a:lstStyle/>
          <a:p>
            <a:r>
              <a:rPr lang="en-GB" sz="3600" b="1" kern="10" dirty="0">
                <a:ln w="9525">
                  <a:solidFill>
                    <a:srgbClr val="000000"/>
                  </a:solidFill>
                  <a:round/>
                  <a:headEnd/>
                  <a:tailEnd/>
                </a:ln>
                <a:solidFill>
                  <a:srgbClr val="CC0000"/>
                </a:solidFill>
                <a:latin typeface="Letter-join 40" pitchFamily="50" charset="0"/>
              </a:rPr>
              <a:t>How can you help?</a:t>
            </a:r>
          </a:p>
        </p:txBody>
      </p:sp>
      <p:sp>
        <p:nvSpPr>
          <p:cNvPr id="13315" name="Rectangle 3"/>
          <p:cNvSpPr>
            <a:spLocks noChangeArrowheads="1"/>
          </p:cNvSpPr>
          <p:nvPr/>
        </p:nvSpPr>
        <p:spPr bwMode="auto">
          <a:xfrm>
            <a:off x="4479925" y="3048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sz="4400">
              <a:solidFill>
                <a:schemeClr val="tx2"/>
              </a:solidFill>
            </a:endParaRPr>
          </a:p>
        </p:txBody>
      </p:sp>
      <p:sp>
        <p:nvSpPr>
          <p:cNvPr id="13316" name="Text Box 4"/>
          <p:cNvSpPr txBox="1">
            <a:spLocks noChangeArrowheads="1"/>
          </p:cNvSpPr>
          <p:nvPr/>
        </p:nvSpPr>
        <p:spPr bwMode="auto">
          <a:xfrm>
            <a:off x="685800" y="1905000"/>
            <a:ext cx="7620000"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spcBef>
                <a:spcPct val="50000"/>
              </a:spcBef>
              <a:buFontTx/>
              <a:buChar char="•"/>
            </a:pPr>
            <a:r>
              <a:rPr lang="en-GB" altLang="en-US" sz="2800" dirty="0">
                <a:solidFill>
                  <a:srgbClr val="CC0000"/>
                </a:solidFill>
                <a:latin typeface="Letter-join 40" pitchFamily="50" charset="0"/>
              </a:rPr>
              <a:t>REMEMBER:  Phonics is not the only thing needed to become a fluent reader.</a:t>
            </a:r>
          </a:p>
          <a:p>
            <a:pPr algn="l" eaLnBrk="1" hangingPunct="1">
              <a:spcBef>
                <a:spcPct val="50000"/>
              </a:spcBef>
              <a:buFontTx/>
              <a:buChar char="•"/>
            </a:pPr>
            <a:r>
              <a:rPr lang="en-GB" altLang="en-US" dirty="0">
                <a:latin typeface="Letter-join 40" pitchFamily="50" charset="0"/>
              </a:rPr>
              <a:t>Please continue to read with your child </a:t>
            </a:r>
            <a:r>
              <a:rPr lang="en-GB" altLang="en-US" dirty="0" smtClean="0">
                <a:latin typeface="Letter-join 40" pitchFamily="50" charset="0"/>
              </a:rPr>
              <a:t>every day </a:t>
            </a:r>
            <a:r>
              <a:rPr lang="en-GB" altLang="en-US" dirty="0">
                <a:latin typeface="Letter-join 40" pitchFamily="50" charset="0"/>
              </a:rPr>
              <a:t>and encourage them to:</a:t>
            </a:r>
          </a:p>
          <a:p>
            <a:pPr algn="l" eaLnBrk="1" hangingPunct="1">
              <a:spcBef>
                <a:spcPct val="50000"/>
              </a:spcBef>
              <a:buFontTx/>
              <a:buChar char="•"/>
            </a:pPr>
            <a:r>
              <a:rPr lang="en-GB" altLang="en-US" dirty="0">
                <a:latin typeface="Letter-join 40" pitchFamily="50" charset="0"/>
              </a:rPr>
              <a:t>Sound out</a:t>
            </a:r>
          </a:p>
          <a:p>
            <a:pPr algn="l" eaLnBrk="1" hangingPunct="1">
              <a:spcBef>
                <a:spcPct val="50000"/>
              </a:spcBef>
              <a:buFontTx/>
              <a:buChar char="•"/>
            </a:pPr>
            <a:r>
              <a:rPr lang="en-GB" altLang="en-US" dirty="0">
                <a:latin typeface="Letter-join 40" pitchFamily="50" charset="0"/>
              </a:rPr>
              <a:t>Re-read to check it makes sense.</a:t>
            </a:r>
          </a:p>
          <a:p>
            <a:pPr algn="l" eaLnBrk="1" hangingPunct="1">
              <a:spcBef>
                <a:spcPct val="50000"/>
              </a:spcBef>
              <a:buFontTx/>
              <a:buChar char="•"/>
            </a:pPr>
            <a:r>
              <a:rPr lang="en-GB" altLang="en-US" dirty="0">
                <a:latin typeface="Letter-join 40" pitchFamily="50" charset="0"/>
              </a:rPr>
              <a:t>Use pictures for clues.</a:t>
            </a:r>
          </a:p>
          <a:p>
            <a:pPr algn="l" eaLnBrk="1" hangingPunct="1">
              <a:spcBef>
                <a:spcPct val="50000"/>
              </a:spcBef>
              <a:buFontTx/>
              <a:buChar char="•"/>
            </a:pPr>
            <a:r>
              <a:rPr lang="en-GB" altLang="en-US" dirty="0">
                <a:latin typeface="Letter-join 40" pitchFamily="50" charset="0"/>
              </a:rPr>
              <a:t>Ask questions about the book.</a:t>
            </a:r>
          </a:p>
          <a:p>
            <a:pPr algn="l" eaLnBrk="1" hangingPunct="1">
              <a:spcBef>
                <a:spcPct val="50000"/>
              </a:spcBef>
              <a:buFontTx/>
              <a:buChar char="•"/>
            </a:pPr>
            <a:r>
              <a:rPr lang="en-GB" altLang="en-US" sz="2800" dirty="0">
                <a:latin typeface="Letter-join 40" pitchFamily="50" charset="0"/>
              </a:rPr>
              <a:t>And most importantly ENJOY READING!</a:t>
            </a:r>
          </a:p>
          <a:p>
            <a:pPr algn="l" eaLnBrk="1" hangingPunct="1">
              <a:spcBef>
                <a:spcPct val="50000"/>
              </a:spcBef>
              <a:buFontTx/>
              <a:buChar char="•"/>
            </a:pPr>
            <a:endParaRPr lang="en-GB" altLang="en-US" sz="2800" dirty="0">
              <a:latin typeface="Letter-join 40" pitchFamily="50" charset="0"/>
            </a:endParaRPr>
          </a:p>
        </p:txBody>
      </p:sp>
    </p:spTree>
    <p:extLst>
      <p:ext uri="{BB962C8B-B14F-4D97-AF65-F5344CB8AC3E}">
        <p14:creationId xmlns:p14="http://schemas.microsoft.com/office/powerpoint/2010/main" val="34152876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179388" y="1628775"/>
            <a:ext cx="8964612" cy="3943350"/>
          </a:xfrm>
        </p:spPr>
        <p:txBody>
          <a:bodyPr/>
          <a:lstStyle/>
          <a:p>
            <a:r>
              <a:rPr lang="en-GB" b="1" dirty="0">
                <a:solidFill>
                  <a:srgbClr val="D60093"/>
                </a:solidFill>
                <a:latin typeface="Letter-join 40" pitchFamily="50" charset="0"/>
              </a:rPr>
              <a:t>Point</a:t>
            </a:r>
            <a:r>
              <a:rPr lang="en-GB" dirty="0">
                <a:latin typeface="Letter-join 40" pitchFamily="50" charset="0"/>
              </a:rPr>
              <a:t> to the words to match what is read to the words in the print</a:t>
            </a:r>
          </a:p>
          <a:p>
            <a:r>
              <a:rPr lang="en-GB" dirty="0">
                <a:latin typeface="Letter-join 40" pitchFamily="50" charset="0"/>
              </a:rPr>
              <a:t>Use phonic skills – </a:t>
            </a:r>
            <a:r>
              <a:rPr lang="en-GB" b="1" dirty="0">
                <a:solidFill>
                  <a:srgbClr val="D60093"/>
                </a:solidFill>
                <a:latin typeface="Letter-join 40" pitchFamily="50" charset="0"/>
              </a:rPr>
              <a:t>sound out and blend</a:t>
            </a:r>
            <a:r>
              <a:rPr lang="en-GB" dirty="0">
                <a:latin typeface="Letter-join 40" pitchFamily="50" charset="0"/>
              </a:rPr>
              <a:t> the sounds in new words</a:t>
            </a:r>
          </a:p>
          <a:p>
            <a:r>
              <a:rPr lang="en-GB" b="1" dirty="0">
                <a:solidFill>
                  <a:srgbClr val="D60093"/>
                </a:solidFill>
                <a:latin typeface="Letter-join 40" pitchFamily="50" charset="0"/>
              </a:rPr>
              <a:t>Think</a:t>
            </a:r>
            <a:r>
              <a:rPr lang="en-GB" dirty="0">
                <a:latin typeface="Letter-join 40" pitchFamily="50" charset="0"/>
              </a:rPr>
              <a:t> about </a:t>
            </a:r>
            <a:r>
              <a:rPr lang="en-GB" b="1" dirty="0">
                <a:solidFill>
                  <a:srgbClr val="D60093"/>
                </a:solidFill>
                <a:latin typeface="Letter-join 40" pitchFamily="50" charset="0"/>
              </a:rPr>
              <a:t>what would make sense</a:t>
            </a:r>
            <a:r>
              <a:rPr lang="en-GB" dirty="0">
                <a:latin typeface="Letter-join 40" pitchFamily="50" charset="0"/>
              </a:rPr>
              <a:t>, perhaps by checking the </a:t>
            </a:r>
            <a:r>
              <a:rPr lang="en-GB" b="1" dirty="0">
                <a:solidFill>
                  <a:srgbClr val="D60093"/>
                </a:solidFill>
                <a:latin typeface="Letter-join 40" pitchFamily="50" charset="0"/>
              </a:rPr>
              <a:t>picture</a:t>
            </a:r>
            <a:r>
              <a:rPr lang="en-GB" dirty="0">
                <a:latin typeface="Letter-join 40" pitchFamily="50" charset="0"/>
              </a:rPr>
              <a:t> and then checking the word to see if it looks right </a:t>
            </a:r>
            <a:endParaRPr lang="en-US" dirty="0">
              <a:latin typeface="Letter-join 40" pitchFamily="50" charset="0"/>
            </a:endParaRPr>
          </a:p>
        </p:txBody>
      </p:sp>
      <p:sp>
        <p:nvSpPr>
          <p:cNvPr id="65538" name="Rectangle 2"/>
          <p:cNvSpPr>
            <a:spLocks noGrp="1" noChangeArrowheads="1"/>
          </p:cNvSpPr>
          <p:nvPr>
            <p:ph type="title"/>
          </p:nvPr>
        </p:nvSpPr>
        <p:spPr>
          <a:xfrm>
            <a:off x="179512" y="548680"/>
            <a:ext cx="7848600" cy="1143000"/>
          </a:xfrm>
        </p:spPr>
        <p:txBody>
          <a:bodyPr>
            <a:normAutofit fontScale="90000"/>
          </a:bodyPr>
          <a:lstStyle/>
          <a:p>
            <a:pPr algn="l"/>
            <a:r>
              <a:rPr lang="en-GB" sz="3600" dirty="0">
                <a:solidFill>
                  <a:srgbClr val="FF0066"/>
                </a:solidFill>
                <a:latin typeface="Letter-join 40" pitchFamily="50" charset="0"/>
              </a:rPr>
              <a:t>What do early readers </a:t>
            </a:r>
            <a:r>
              <a:rPr lang="en-GB" sz="3600" dirty="0" smtClean="0">
                <a:solidFill>
                  <a:srgbClr val="FF0066"/>
                </a:solidFill>
                <a:latin typeface="Letter-join 40" pitchFamily="50" charset="0"/>
              </a:rPr>
              <a:t/>
            </a:r>
            <a:br>
              <a:rPr lang="en-GB" sz="3600" dirty="0" smtClean="0">
                <a:solidFill>
                  <a:srgbClr val="FF0066"/>
                </a:solidFill>
                <a:latin typeface="Letter-join 40" pitchFamily="50" charset="0"/>
              </a:rPr>
            </a:br>
            <a:r>
              <a:rPr lang="en-GB" sz="3600" dirty="0" smtClean="0">
                <a:solidFill>
                  <a:srgbClr val="FF0066"/>
                </a:solidFill>
                <a:latin typeface="Letter-join 40" pitchFamily="50" charset="0"/>
              </a:rPr>
              <a:t>have </a:t>
            </a:r>
            <a:r>
              <a:rPr lang="en-GB" sz="3600" dirty="0">
                <a:solidFill>
                  <a:srgbClr val="FF0066"/>
                </a:solidFill>
                <a:latin typeface="Letter-join 40" pitchFamily="50" charset="0"/>
              </a:rPr>
              <a:t>to do?</a:t>
            </a:r>
            <a:endParaRPr lang="en-US" sz="3600" dirty="0">
              <a:solidFill>
                <a:srgbClr val="FF0066"/>
              </a:solidFill>
              <a:latin typeface="Letter-join 40" pitchFamily="50" charset="0"/>
            </a:endParaRPr>
          </a:p>
        </p:txBody>
      </p:sp>
      <p:pic>
        <p:nvPicPr>
          <p:cNvPr id="65541" name="Picture 5" descr="ANd9GcRWHWvlGoPsJGDADOP84RjLbchWGR-ZAqz-Wf1Qws6P30B8g4z_THXfyR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5327745"/>
            <a:ext cx="1368400" cy="1196879"/>
          </a:xfrm>
          <a:prstGeom prst="rect">
            <a:avLst/>
          </a:prstGeom>
          <a:noFill/>
          <a:extLst>
            <a:ext uri="{909E8E84-426E-40DD-AFC4-6F175D3DCCD1}">
              <a14:hiddenFill xmlns:a14="http://schemas.microsoft.com/office/drawing/2010/main">
                <a:solidFill>
                  <a:srgbClr val="FFFFFF"/>
                </a:solidFill>
              </a14:hiddenFill>
            </a:ext>
          </a:extLst>
        </p:spPr>
      </p:pic>
      <p:pic>
        <p:nvPicPr>
          <p:cNvPr id="65543" name="Picture 7" descr="ANd9GcTsyFYI6vpkZkDlIAqrUKj4wOIjhgFGyNMAzEySppXguwUDIUpD63VTc0Nb">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0192" y="5469767"/>
            <a:ext cx="2016224" cy="1287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95728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fade">
                                      <p:cBhvr>
                                        <p:cTn id="7" dur="2000"/>
                                        <p:tgtEl>
                                          <p:spTgt spid="655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5539">
                                            <p:txEl>
                                              <p:pRg st="0" end="0"/>
                                            </p:txEl>
                                          </p:spTgt>
                                        </p:tgtEl>
                                        <p:attrNameLst>
                                          <p:attrName>style.visibility</p:attrName>
                                        </p:attrNameLst>
                                      </p:cBhvr>
                                      <p:to>
                                        <p:strVal val="visible"/>
                                      </p:to>
                                    </p:set>
                                    <p:animEffect transition="in" filter="fade">
                                      <p:cBhvr>
                                        <p:cTn id="12" dur="2000"/>
                                        <p:tgtEl>
                                          <p:spTgt spid="655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5539">
                                            <p:txEl>
                                              <p:pRg st="1" end="1"/>
                                            </p:txEl>
                                          </p:spTgt>
                                        </p:tgtEl>
                                        <p:attrNameLst>
                                          <p:attrName>style.visibility</p:attrName>
                                        </p:attrNameLst>
                                      </p:cBhvr>
                                      <p:to>
                                        <p:strVal val="visible"/>
                                      </p:to>
                                    </p:set>
                                    <p:animEffect transition="in" filter="fade">
                                      <p:cBhvr>
                                        <p:cTn id="17" dur="2000"/>
                                        <p:tgtEl>
                                          <p:spTgt spid="655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5539">
                                            <p:txEl>
                                              <p:pRg st="2" end="2"/>
                                            </p:txEl>
                                          </p:spTgt>
                                        </p:tgtEl>
                                        <p:attrNameLst>
                                          <p:attrName>style.visibility</p:attrName>
                                        </p:attrNameLst>
                                      </p:cBhvr>
                                      <p:to>
                                        <p:strVal val="visible"/>
                                      </p:to>
                                    </p:set>
                                    <p:animEffect transition="in" filter="fade">
                                      <p:cBhvr>
                                        <p:cTn id="22" dur="2000"/>
                                        <p:tgtEl>
                                          <p:spTgt spid="655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P spid="6553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2"/>
          <p:cNvSpPr>
            <a:spLocks noChangeArrowheads="1" noChangeShapeType="1" noTextEdit="1"/>
          </p:cNvSpPr>
          <p:nvPr/>
        </p:nvSpPr>
        <p:spPr bwMode="auto">
          <a:xfrm>
            <a:off x="609600" y="838200"/>
            <a:ext cx="7848600" cy="1752600"/>
          </a:xfrm>
          <a:prstGeom prst="rect">
            <a:avLst/>
          </a:prstGeom>
        </p:spPr>
        <p:txBody>
          <a:bodyPr wrap="none" fromWordArt="1">
            <a:prstTxWarp prst="textPlain">
              <a:avLst>
                <a:gd name="adj" fmla="val 50000"/>
              </a:avLst>
            </a:prstTxWarp>
          </a:bodyPr>
          <a:lstStyle/>
          <a:p>
            <a:r>
              <a:rPr lang="en-GB" sz="3600" b="1" kern="10" dirty="0">
                <a:ln w="9525">
                  <a:solidFill>
                    <a:srgbClr val="000000"/>
                  </a:solidFill>
                  <a:round/>
                  <a:headEnd/>
                  <a:tailEnd/>
                </a:ln>
                <a:solidFill>
                  <a:srgbClr val="CC0000"/>
                </a:solidFill>
                <a:latin typeface="Letter-join 40" pitchFamily="50" charset="0"/>
              </a:rPr>
              <a:t>Questions?</a:t>
            </a:r>
          </a:p>
        </p:txBody>
      </p:sp>
      <p:sp>
        <p:nvSpPr>
          <p:cNvPr id="14339" name="Rectangle 3"/>
          <p:cNvSpPr>
            <a:spLocks noChangeArrowheads="1"/>
          </p:cNvSpPr>
          <p:nvPr/>
        </p:nvSpPr>
        <p:spPr bwMode="auto">
          <a:xfrm>
            <a:off x="4479925" y="3048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sz="4400">
              <a:solidFill>
                <a:schemeClr val="tx2"/>
              </a:solidFill>
            </a:endParaRPr>
          </a:p>
        </p:txBody>
      </p:sp>
      <p:sp>
        <p:nvSpPr>
          <p:cNvPr id="14340" name="Rectangle 6"/>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4341" name="Rectangle 7"/>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14342" name="AutoShape 9" descr="data:image/jpeg;base64,/9j/4AAQSkZJRgABAQAAAQABAAD/2wBDAAkGBwgHBgkIBwgKCgkLDRYPDQwMDRsUFRAWIB0iIiAdHx8kKDQsJCYxJx8fLT0tMTU3Ojo6Iys/RD84QzQ5Ojf/2wBDAQoKCg0MDRoPDxo3JR8lNzc3Nzc3Nzc3Nzc3Nzc3Nzc3Nzc3Nzc3Nzc3Nzc3Nzc3Nzc3Nzc3Nzc3Nzc3Nzc3Nzf/wAARCACRALMDASIAAhEBAxEB/8QAHAABAAICAwEAAAAAAAAAAAAAAAcIBQYBAwQC/8QAQhAAAQMDAQYEAggFAQYHAAAAAQIDBAAFEQYHEiExQVETYXGBIpEIFBUjMkKhsRZScoLBNjM0N6Ky0UNic5KT4fH/xAAUAQEAAAAAAAAAAAAAAAAAAAAA/8QAFBEBAAAAAAAAAAAAAAAAAAAAAP/aAAwDAQACEQMRAD8Am6lKUClKGgV0zJceFHXIlvtMsoGVOOqCUp9Sa0baFtOt2kguHFCZt2x/sEr+FnzcPTgeXM+XOq86l1XetTyvHvM1b+6SUND4W2/JKRw68+fnQTvqPbVpy1rWzbEP3N4ZG80AlrPbePE+wIqObxts1TOK0wfqluaP4Q01vrH9ys8fYVGhOa4oM/O1rqa4LKpd+uKsjBSiQpCfknArCOvOvLK3nFuKPNS1Ek110oPTEnSoTm/EkvsLHEKZcKD+hra7HtR1dZykIuq5Taf/AA5g8UH3PxfrWl0oLIaL2yWi9uNRL039mTF4AWo5ZWf6vy+/zqTwoEAg5BGQRVIgrkMA1LWx3aRItcuNp69Oqdt7qg3GdWeMdR5Jz1QeA8vSgsJSlKBSlKBSlKBSlKBSlKBSlKAaibaztQFk8Sx6eeQu4kFL8gEERvId1/tWU2xa6VpS0phW5Y+1ZoUEHPFhGOK/XoPn041ndcU6tS1qUpa1FSlKOSSepNBy86t11brjiluLJUtaiSVE8ySeZrrpWd0npS6aruYg2pne3QFPPK4IZT3Uf2HWgwVd0aLIlKKYsd15Q5htBUR8qsrpPY/pyytIcuTQu0z8zkhP3Y8g3yx6551v8eJGithuNHZaQkYCW0BIA9BQUvk26dERvyochlGcbzjSkj9RXmwexq7jrTbqd11CVp6hScioG25aEt9lYj32yRkxmXHgzIjsowhJIJSsAcE8iCOWSKCG6VyeZzXFArkDJxXFcjGeNBbnZrfTqHRdtnuK3n/D8J4nnvo+En3xn3rZqiD6N8kq09dYhPBEwOAf1IAP/SKl+gUpSgUpSgUpSgUpSgV8uuJabU4shKEpKlEnAAHM19Vq+0+f9m6CvT4XuFUZTSVea/hH70FZdb6hc1NqefdFlRbdcwyFE/C2OCR5cBnHcmsDSlBl9LWGXqa9xrVAT968r4lkZS2gc1HyA/wOtWw0npu3aWszVstjW6hPFxw/ieX1Uo9z+g4DlUIbFrrZtLWq9ahvchKCVtxWG0p3nFHBUoJHn8PlwrNTPpAID5ELTylsg8FPSt1R9gk4+ZoJupUfaE2rWjVktFvcZcgXFY+BlxW+lzHEhKuHHyIFSCKBUd7epLTGzyQ24cLfkstt+agre/ZJqRKgb6ReoG35tvsDCwr6uDIfAP4VKGEg+eMn3FBDFKUoFciuK9NvhSrhOZhQWVPSX1hDTaOalGgnb6N8VSLFd5ZB3FyktD1SgE/9QqYawmi7A1pjTUK0tHeUyjLq/wCdw8VH5k1m8igUryXC6W+2NF24zY8VsDJU84EDHvWvu7StGNPBpeoIhUeqN5Sf/cBj9aDa6VjLZqOy3bP2ZdYUog4IaeSog+lZOgUpSgUpSgVoe3D/AIbXT+tnP/yorfKweubWu86Ru1vaAU69GWGgeqwMp/UCgp3Sua4oPoKIFfNK5waD0W6W/BnR5UMkSGXUuNEDPxA5H61dYcqqvsi0y7qLWMRSmyYcFYkSFngBjilPqVY4ds1anmKDGajvUTT9kl3WcoBmOgqx/MrkEjzJwKp/erpKvV1lXKcsKkSXCtZAwAew8gOHtUm7fdW/ad4b0/EVmNb1Bbyh+Z4g8P7QcepPaoloFKVk9P2O46guLdvtMVciQs9B8KB1KjyA8zQeFllbziG2UKW4tQShCBkqUeQAHM1Y3ZFs3/hlkXe8JSq7vJ+BvgRFSRxGf5j1Pt3zkNm+zWDpBpMyVuS7wpPxvj8DXdLfl5nifLlW/efWg6J0yNb4b0ua8hmOykrccWcBIHeoA1xtmulyddi6ZJgwRwEgp++c8+yR+vnWR+kJqd1cyNpmOshlCBIlYP41HO6n2xn3HaoVJoO2TJflvKelvOPuq4qcdWVKJ8ya6t45zmuK5xQchRCt4cCDkEdK3fSe1LU2nS22ZP2hDSRmPLUVcOoSrORw9QO1aNXIOOVBb3Rms7TrCAZFscKXW8B+O5wcaJ7jqOxHD5GtiqmWnb5cdPXZi5Wl8tSWjw/lWnqlQ6g9qtbofVUPV9iauMTCHOCZDG9ksuY4j07HqKDYKUpQKelKUEF7T9kk524SbxpdtL7b6i4/C3sKQs8yjPAg8Tjn2znAiCZabjAKhOgSo6k/iDzCkEeuRV08V8uNocGHEpUOyhmgpVFt82YQIkSQ+ScDwmlKyfYVv+j9j+ory8y9dGzaoJOVl4ffFOPyo6Hp8WMc+PI2Wbabaz4baUZ57oxX1QYnTOnLXpi2It9ojhlkHeWScqcV1Uo9T/8AnKvLrvUTeltMTbqrHitp3GEn87iuCR8+J8ga2CoG+kZfFO3C32Fs/Aw39ad/rVlKR7AE/wBwoIcedW+4tx5aluLUVLWs5KieZJ6muulbLoPSMvWV7RAiktso+OTIxkNIz+56D/tQfehdE3TWVx8CCA1FbI+sS1g7jY7DurHIftzqzmktLWzSdsRCtbO7wHivK4uOq7qP+OQr2WGywLBa2Lda2AzGZGABzJ6knqT3rIUClKdqCpW1Vbq9od8L4wsSN0f0hICf0ArVKmnb1oqSJ/8AFFva8SOtCUTUoTlTahwDh7gjAPbHnwhc86AORqfdDbOdIaq0PbbiqC+zLdbKHnW5K8lxJKVHBJAyRnl1qAhjrVtdl1mfsOhbXBlpKZG4p11JHFJWoqx6gED2oIR2h7Kbhpdhdwt7pnWxPFat371kd1Acx5j5VHBGMcau480280406gLQtJSpKuIUCMEGqd6xtbdl1TdbawctRpK0N8+Cc8Bx8sUGGrctlurF6V1Uw84spgSSGZaem6eSv7Sc+ma02uRQXfGCARxFK0HZ5rGHK0VaVz5LaZKWPCc318SUEpz77ufelBv1KVwpQSCVEADiSTyoOaVompNrOlbG44wJS58ps4U1ETvAHtv/AIfXjWkv7f1eIr6tpweGDwLkziR6BHD5mgnGlRPp7bnZZ7oZvMB62FRwHQvxm/cgAj5GpTjSWZbDciK6h5h1IW24hWUrSRkEEcxQdvrVUtr8pcraJeCtZUG1pbT5AIHD55q1tVX2zQXIe0S6lxOEvlDyMdUlI/yDQaZFYdlSWo8dBcedWENoHNSicAfM1bXZ9pKPo/T7UFsByUv45T2OK1n/AAOQqsOhpLMPWVkkSUpLTc1oqKjgJG8Bve3P2q4lApSlApSlB8rQlaShaQpJGCCMg1HWoNjGl7q+p+Gl+2OKOVCKRuH+05A9sVI9dMuXHhR3JEx9phhtO8txxYSlI7knlQaFpbZBp7T89E5xT1xkNkKa+s7u42ociEgcT655VIQ4DiaivUu2+xQApuyRnbo9nAWctNfMjJ9h71GOo9req70FNNyxbmDwLcPKFEf1/i+RHOgnvW2urPpGA6uVIbdm7hLENK/jcV0zj8I8z+tVUvNxeu91l3GScvSnVOr8iTnFeZ5519xTr7i3HFnKlrUSVepNddArkDPKuK+2W1uuJaaQpbi1BKEIGSok8AB3oPXHcuCGUpYLvh9N3OKVZrRWgbfbdLW6Jc4jTk1LW8+VIBIWolRGfLOPalBs+oL5A09bHrldXgzHbHqVHoAOpNVr19tMu+rHFx23FQrVvEIjNKILg5feEH4vTl6867NsmqntQ6qkxEOkW+3OKYZbHIrHBaz55yPQVosaO9KfbYjtqcddWG20JGSpROAB55oOs8//AKpk1PeiNiUNmO1L1YtUiSfi+ptLw2jsFKHFR9CB61v69A6SUwWf4etwScjgwAfnzzQVFyamL6P+rH491OmJTqlxpKVORAST4biQVKSOwIBPbI7mow1TCj23Ut1gQllcaNLdaaJOfhSogcevLnW7bBbS/O121PRwYtzK3HFdytCkJH/MT7UFlqizblop2+WxF7trRcnwUFLraRxdZ5nHUlJycdiryqU6elBSADPpVjdlG0yJeYDFovklDN2ZTuIWv4UyUjkQeW9jmOvMeX1rXY1a77LcnWaR9mSnOLje5vMrPU7vNJPXHDy76TG2D6jU8lMu52ptk/iU2pxah6AoGfnQWGpWo6F0FD0glS0T5syStO6pbzp3AOyUDgOXM5PnW3UClKUHXJeRGYdfdOENIK1egGaqdrnXF11hPcclOqagpUfAiIUQhCc8CR1V3PyxVrLnG+u22VEKt3xmVN5PTIIqmdyt0q1z5EGc0pmTHWUONq5gj/HUHqKDy5PnWUY05fJLKHmLLcnWljKVtxHFJI7ggcalb6PFns8wXGfJbafuUdxKW0uYV4SCMhQHQk5GfKp1HnQU1c0zf2xlyx3NA/8ANDcH+K6mrHdnlbjVrnOLzxSiMsn9qufSgqnZdl2r7spG5aVxmljPiy1BoJ9Qfi/Spp2f7KrZpN9NwlOmfc0j4XFJAQz33E9/Mn0x1kOlAA4cKUpQUwv1tm2i6yoN0QpExpwhzP5jn8QPUHnmtn2OXG02rWzEq9vNMMpZWGnXfwocOMEnpw3hnzqx2odKWLUqEovdtZlFPBKzlK0jyWkhQ9M1rSdjmigve+znyP5DLcx++f1oN3hzYs1nxYclmQ3y32VhQz6g1p21PXbOj7R4TGHLrLSpMZsckd1q8h0HU+9bVZrNbrFARBtERuLGRyQjPzJPEnzPGqx7YpMiVtFu/wBYKvulpabSfyoCBjHkc596DUHFOSH1LUVOOuKyTzKlH/JJq0uyfSn8LaUYbkN7s+Vh+VnmlRHBH9o4eue9RDsL0q3fdRruc1JVFtZQ4EEcFunO78sZ9hVk6BSlKBXXIfajMrefcQ20hJUtazgJA6k12Gq0bXdoEjUl0etMB/cs0VzdAQf94WOaldwDyHLr6BuWstuEeKt2JpWMmS4hW6ZkgfdeqEg5V6nHuOccStqutZLqnPtpxrP5WmkJA/StMPWuKDbU7S9ZpVvC/wArPmEn/FTFsc2iTdVOSbXevCVOYb8Zt5tO74iOAO8OWQSOI71XEAgg1Of0ddPuITcNQvoKUuD6rHUQRvAEFZHcZCRnuDQTZWv6p0ZYtUtpF5hBxxH4H0KKHE/3DmPI5FaBtm2iXTT9xZsljV9WeWyl52VuhSgCSAlIIwOXE+fComG0LVyXi6L/ADd/+sY+WMUFgNH7MbTpG+LutsmzlKWypktOqSU7pIPHAzzAreKr9pDbdcYjiI+qGhOj5A+tMoCHU8+YGEq+QPDrU7Wu5QrtAZn26S3IivDKHG1ZB7+44gjpig9dKUoFKUoFKUoFKUoFR7tE2WQNXyTcY0r6hcykJW5ubyHgOA3hw4gcMjp3wMSFSgiTQWktQbOpcuRcrvakWBQCpRWog5AICk5HwnJHXjy7V75227SkWWWWW7hLQOb7LKQj/mUD+lan9Iy6TvtO22sKcRB8EvEA4S6vOOPfGP1qLLBYrlqG5N2+0xlPPuKxwHwoHdR6AUFwbVcI12t0e4QXPEjSGw42vBGQfI8q9VYvS9pTYtPwLUhfiCKylsrxjeIHE/OspQdUxDjsR9tlW64ttSUq7EjgapZOhyIEt2JNaUzIZUUONqHFJFXYrWtT6D05qdwPXa3oVIHDx2lFtwjsSOfvQVFxxxXYxHdkOpZYbW66s4ShtJUpR8gKslH2J6RbcK3ETXU/yLkED5gCtxsWlrFp9OLPa40ZRGC4lGVq9VHiaCC9C7G7pdltTNRJct0HIV4Chh50dsfkHrx8qsJb4Ua3QmYcJlLUZhAQ22nklIGMV6MDtSgjja1s5Vq9DNxtjiGrpHR4eHOCXkZyEk9CCTg+ZB6YrvebFdbHIUxd7fIiOA4+9bICj5HkfUVc/nXVJix5bKmZbDT7ShhSHUBSSPMGgpOOGcnhVkNgduulv0nINxaeZbelFcdt0EHdwASAeQJFbrD0pp2C+JEOxWxh4HKXGoiEqT6EDhWYAA5CgUpSgUpSgUpSgUpSgUpSgiT6RX+noH/r/wDaslsL/wBIteppSgkmlKUClKUClKUClKUClKUClKUClKUClKUClKUH/9k=">
            <a:hlinkClick r:id="rId3"/>
          </p:cNvPr>
          <p:cNvSpPr>
            <a:spLocks noChangeAspect="1" noChangeArrowheads="1"/>
          </p:cNvSpPr>
          <p:nvPr/>
        </p:nvSpPr>
        <p:spPr bwMode="auto">
          <a:xfrm>
            <a:off x="8088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4343" name="Rectangle 10"/>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4344" name="Rectangle 11"/>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14345" name="AutoShape 13" descr="data:image/jpeg;base64,/9j/4AAQSkZJRgABAQAAAQABAAD/2wBDAAkGBwgHBgkIBwgKCgkLDRYPDQwMDRsUFRAWIB0iIiAdHx8kKDQsJCYxJx8fLT0tMTU3Ojo6Iys/RD84QzQ5Ojf/2wBDAQoKCg0MDRoPDxo3JR8lNzc3Nzc3Nzc3Nzc3Nzc3Nzc3Nzc3Nzc3Nzc3Nzc3Nzc3Nzc3Nzc3Nzc3Nzc3Nzc3Nzf/wAARCACRALMDASIAAhEBAxEB/8QAHAABAAICAwEAAAAAAAAAAAAAAAcIBQYBAwQC/8QAQhAAAQMDAQYEAggFAQYHAAAAAQIDBAAFEQYHEiExQVETYXGBIpEIFBUjMkKhsRZScoLBNjM0N6Ky0UNic5KT4fH/xAAUAQEAAAAAAAAAAAAAAAAAAAAA/8QAFBEBAAAAAAAAAAAAAAAAAAAAAP/aAAwDAQACEQMRAD8Am6lKUClKGgV0zJceFHXIlvtMsoGVOOqCUp9Sa0baFtOt2kguHFCZt2x/sEr+FnzcPTgeXM+XOq86l1XetTyvHvM1b+6SUND4W2/JKRw68+fnQTvqPbVpy1rWzbEP3N4ZG80AlrPbePE+wIqObxts1TOK0wfqluaP4Q01vrH9ys8fYVGhOa4oM/O1rqa4LKpd+uKsjBSiQpCfknArCOvOvLK3nFuKPNS1Ek110oPTEnSoTm/EkvsLHEKZcKD+hra7HtR1dZykIuq5Taf/AA5g8UH3PxfrWl0oLIaL2yWi9uNRL039mTF4AWo5ZWf6vy+/zqTwoEAg5BGQRVIgrkMA1LWx3aRItcuNp69Oqdt7qg3GdWeMdR5Jz1QeA8vSgsJSlKBSlKBSlKBSlKBSlKBSlKAaibaztQFk8Sx6eeQu4kFL8gEERvId1/tWU2xa6VpS0phW5Y+1ZoUEHPFhGOK/XoPn041ndcU6tS1qUpa1FSlKOSSepNBy86t11brjiluLJUtaiSVE8ySeZrrpWd0npS6aruYg2pne3QFPPK4IZT3Uf2HWgwVd0aLIlKKYsd15Q5htBUR8qsrpPY/pyytIcuTQu0z8zkhP3Y8g3yx6551v8eJGithuNHZaQkYCW0BIA9BQUvk26dERvyochlGcbzjSkj9RXmwexq7jrTbqd11CVp6hScioG25aEt9lYj32yRkxmXHgzIjsowhJIJSsAcE8iCOWSKCG6VyeZzXFArkDJxXFcjGeNBbnZrfTqHRdtnuK3n/D8J4nnvo+En3xn3rZqiD6N8kq09dYhPBEwOAf1IAP/SKl+gUpSgUpSgUpSgUpSgV8uuJabU4shKEpKlEnAAHM19Vq+0+f9m6CvT4XuFUZTSVea/hH70FZdb6hc1NqefdFlRbdcwyFE/C2OCR5cBnHcmsDSlBl9LWGXqa9xrVAT968r4lkZS2gc1HyA/wOtWw0npu3aWszVstjW6hPFxw/ieX1Uo9z+g4DlUIbFrrZtLWq9ahvchKCVtxWG0p3nFHBUoJHn8PlwrNTPpAID5ELTylsg8FPSt1R9gk4+ZoJupUfaE2rWjVktFvcZcgXFY+BlxW+lzHEhKuHHyIFSCKBUd7epLTGzyQ24cLfkstt+agre/ZJqRKgb6ReoG35tvsDCwr6uDIfAP4VKGEg+eMn3FBDFKUoFciuK9NvhSrhOZhQWVPSX1hDTaOalGgnb6N8VSLFd5ZB3FyktD1SgE/9QqYawmi7A1pjTUK0tHeUyjLq/wCdw8VH5k1m8igUryXC6W+2NF24zY8VsDJU84EDHvWvu7StGNPBpeoIhUeqN5Sf/cBj9aDa6VjLZqOy3bP2ZdYUog4IaeSog+lZOgUpSgUpSgVoe3D/AIbXT+tnP/yorfKweubWu86Ru1vaAU69GWGgeqwMp/UCgp3Sua4oPoKIFfNK5waD0W6W/BnR5UMkSGXUuNEDPxA5H61dYcqqvsi0y7qLWMRSmyYcFYkSFngBjilPqVY4ds1anmKDGajvUTT9kl3WcoBmOgqx/MrkEjzJwKp/erpKvV1lXKcsKkSXCtZAwAew8gOHtUm7fdW/ad4b0/EVmNb1Bbyh+Z4g8P7QcepPaoloFKVk9P2O46guLdvtMVciQs9B8KB1KjyA8zQeFllbziG2UKW4tQShCBkqUeQAHM1Y3ZFs3/hlkXe8JSq7vJ+BvgRFSRxGf5j1Pt3zkNm+zWDpBpMyVuS7wpPxvj8DXdLfl5nifLlW/efWg6J0yNb4b0ua8hmOykrccWcBIHeoA1xtmulyddi6ZJgwRwEgp++c8+yR+vnWR+kJqd1cyNpmOshlCBIlYP41HO6n2xn3HaoVJoO2TJflvKelvOPuq4qcdWVKJ8ya6t45zmuK5xQchRCt4cCDkEdK3fSe1LU2nS22ZP2hDSRmPLUVcOoSrORw9QO1aNXIOOVBb3Rms7TrCAZFscKXW8B+O5wcaJ7jqOxHD5GtiqmWnb5cdPXZi5Wl8tSWjw/lWnqlQ6g9qtbofVUPV9iauMTCHOCZDG9ksuY4j07HqKDYKUpQKelKUEF7T9kk524SbxpdtL7b6i4/C3sKQs8yjPAg8Tjn2znAiCZabjAKhOgSo6k/iDzCkEeuRV08V8uNocGHEpUOyhmgpVFt82YQIkSQ+ScDwmlKyfYVv+j9j+ory8y9dGzaoJOVl4ffFOPyo6Hp8WMc+PI2Wbabaz4baUZ57oxX1QYnTOnLXpi2It9ojhlkHeWScqcV1Uo9T/8AnKvLrvUTeltMTbqrHitp3GEn87iuCR8+J8ga2CoG+kZfFO3C32Fs/Aw39ad/rVlKR7AE/wBwoIcedW+4tx5aluLUVLWs5KieZJ6muulbLoPSMvWV7RAiktso+OTIxkNIz+56D/tQfehdE3TWVx8CCA1FbI+sS1g7jY7DurHIftzqzmktLWzSdsRCtbO7wHivK4uOq7qP+OQr2WGywLBa2Lda2AzGZGABzJ6knqT3rIUClKdqCpW1Vbq9od8L4wsSN0f0hICf0ArVKmnb1oqSJ/8AFFva8SOtCUTUoTlTahwDh7gjAPbHnwhc86AORqfdDbOdIaq0PbbiqC+zLdbKHnW5K8lxJKVHBJAyRnl1qAhjrVtdl1mfsOhbXBlpKZG4p11JHFJWoqx6gED2oIR2h7Kbhpdhdwt7pnWxPFat371kd1Acx5j5VHBGMcau480280406gLQtJSpKuIUCMEGqd6xtbdl1TdbawctRpK0N8+Cc8Bx8sUGGrctlurF6V1Uw84spgSSGZaem6eSv7Sc+ma02uRQXfGCARxFK0HZ5rGHK0VaVz5LaZKWPCc318SUEpz77ufelBv1KVwpQSCVEADiSTyoOaVompNrOlbG44wJS58ps4U1ETvAHtv/AIfXjWkv7f1eIr6tpweGDwLkziR6BHD5mgnGlRPp7bnZZ7oZvMB62FRwHQvxm/cgAj5GpTjSWZbDciK6h5h1IW24hWUrSRkEEcxQdvrVUtr8pcraJeCtZUG1pbT5AIHD55q1tVX2zQXIe0S6lxOEvlDyMdUlI/yDQaZFYdlSWo8dBcedWENoHNSicAfM1bXZ9pKPo/T7UFsByUv45T2OK1n/AAOQqsOhpLMPWVkkSUpLTc1oqKjgJG8Bve3P2q4lApSlApSlB8rQlaShaQpJGCCMg1HWoNjGl7q+p+Gl+2OKOVCKRuH+05A9sVI9dMuXHhR3JEx9phhtO8txxYSlI7knlQaFpbZBp7T89E5xT1xkNkKa+s7u42ociEgcT655VIQ4DiaivUu2+xQApuyRnbo9nAWctNfMjJ9h71GOo9req70FNNyxbmDwLcPKFEf1/i+RHOgnvW2urPpGA6uVIbdm7hLENK/jcV0zj8I8z+tVUvNxeu91l3GScvSnVOr8iTnFeZ5519xTr7i3HFnKlrUSVepNddArkDPKuK+2W1uuJaaQpbi1BKEIGSok8AB3oPXHcuCGUpYLvh9N3OKVZrRWgbfbdLW6Jc4jTk1LW8+VIBIWolRGfLOPalBs+oL5A09bHrldXgzHbHqVHoAOpNVr19tMu+rHFx23FQrVvEIjNKILg5feEH4vTl6867NsmqntQ6qkxEOkW+3OKYZbHIrHBaz55yPQVosaO9KfbYjtqcddWG20JGSpROAB55oOs8//AKpk1PeiNiUNmO1L1YtUiSfi+ptLw2jsFKHFR9CB61v69A6SUwWf4etwScjgwAfnzzQVFyamL6P+rH491OmJTqlxpKVORAST4biQVKSOwIBPbI7mow1TCj23Ut1gQllcaNLdaaJOfhSogcevLnW7bBbS/O121PRwYtzK3HFdytCkJH/MT7UFlqizblop2+WxF7trRcnwUFLraRxdZ5nHUlJycdiryqU6elBSADPpVjdlG0yJeYDFovklDN2ZTuIWv4UyUjkQeW9jmOvMeX1rXY1a77LcnWaR9mSnOLje5vMrPU7vNJPXHDy76TG2D6jU8lMu52ptk/iU2pxah6AoGfnQWGpWo6F0FD0glS0T5syStO6pbzp3AOyUDgOXM5PnW3UClKUHXJeRGYdfdOENIK1egGaqdrnXF11hPcclOqagpUfAiIUQhCc8CR1V3PyxVrLnG+u22VEKt3xmVN5PTIIqmdyt0q1z5EGc0pmTHWUONq5gj/HUHqKDy5PnWUY05fJLKHmLLcnWljKVtxHFJI7ggcalb6PFns8wXGfJbafuUdxKW0uYV4SCMhQHQk5GfKp1HnQU1c0zf2xlyx3NA/8ANDcH+K6mrHdnlbjVrnOLzxSiMsn9qufSgqnZdl2r7spG5aVxmljPiy1BoJ9Qfi/Spp2f7KrZpN9NwlOmfc0j4XFJAQz33E9/Mn0x1kOlAA4cKUpQUwv1tm2i6yoN0QpExpwhzP5jn8QPUHnmtn2OXG02rWzEq9vNMMpZWGnXfwocOMEnpw3hnzqx2odKWLUqEovdtZlFPBKzlK0jyWkhQ9M1rSdjmigve+znyP5DLcx++f1oN3hzYs1nxYclmQ3y32VhQz6g1p21PXbOj7R4TGHLrLSpMZsckd1q8h0HU+9bVZrNbrFARBtERuLGRyQjPzJPEnzPGqx7YpMiVtFu/wBYKvulpabSfyoCBjHkc596DUHFOSH1LUVOOuKyTzKlH/JJq0uyfSn8LaUYbkN7s+Vh+VnmlRHBH9o4eue9RDsL0q3fdRruc1JVFtZQ4EEcFunO78sZ9hVk6BSlKBXXIfajMrefcQ20hJUtazgJA6k12Gq0bXdoEjUl0etMB/cs0VzdAQf94WOaldwDyHLr6BuWstuEeKt2JpWMmS4hW6ZkgfdeqEg5V6nHuOccStqutZLqnPtpxrP5WmkJA/StMPWuKDbU7S9ZpVvC/wArPmEn/FTFsc2iTdVOSbXevCVOYb8Zt5tO74iOAO8OWQSOI71XEAgg1Of0ddPuITcNQvoKUuD6rHUQRvAEFZHcZCRnuDQTZWv6p0ZYtUtpF5hBxxH4H0KKHE/3DmPI5FaBtm2iXTT9xZsljV9WeWyl52VuhSgCSAlIIwOXE+fComG0LVyXi6L/ADd/+sY+WMUFgNH7MbTpG+LutsmzlKWypktOqSU7pIPHAzzAreKr9pDbdcYjiI+qGhOj5A+tMoCHU8+YGEq+QPDrU7Wu5QrtAZn26S3IivDKHG1ZB7+44gjpig9dKUoFKUoFKUoFKUoFR7tE2WQNXyTcY0r6hcykJW5ubyHgOA3hw4gcMjp3wMSFSgiTQWktQbOpcuRcrvakWBQCpRWog5AICk5HwnJHXjy7V75227SkWWWWW7hLQOb7LKQj/mUD+lan9Iy6TvtO22sKcRB8EvEA4S6vOOPfGP1qLLBYrlqG5N2+0xlPPuKxwHwoHdR6AUFwbVcI12t0e4QXPEjSGw42vBGQfI8q9VYvS9pTYtPwLUhfiCKylsrxjeIHE/OspQdUxDjsR9tlW64ttSUq7EjgapZOhyIEt2JNaUzIZUUONqHFJFXYrWtT6D05qdwPXa3oVIHDx2lFtwjsSOfvQVFxxxXYxHdkOpZYbW66s4ShtJUpR8gKslH2J6RbcK3ETXU/yLkED5gCtxsWlrFp9OLPa40ZRGC4lGVq9VHiaCC9C7G7pdltTNRJct0HIV4Chh50dsfkHrx8qsJb4Ua3QmYcJlLUZhAQ22nklIGMV6MDtSgjja1s5Vq9DNxtjiGrpHR4eHOCXkZyEk9CCTg+ZB6YrvebFdbHIUxd7fIiOA4+9bICj5HkfUVc/nXVJix5bKmZbDT7ShhSHUBSSPMGgpOOGcnhVkNgduulv0nINxaeZbelFcdt0EHdwASAeQJFbrD0pp2C+JEOxWxh4HKXGoiEqT6EDhWYAA5CgUpSgUpSgUpSgUpSgUpSgiT6RX+noH/r/wDaslsL/wBIteppSgkmlKUClKUClKUClKUClKUClKUClKUClKUClKUH/9k=">
            <a:hlinkClick r:id="rId3"/>
          </p:cNvPr>
          <p:cNvSpPr>
            <a:spLocks noChangeAspect="1" noChangeArrowheads="1"/>
          </p:cNvSpPr>
          <p:nvPr/>
        </p:nvSpPr>
        <p:spPr bwMode="auto">
          <a:xfrm>
            <a:off x="8088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pic>
        <p:nvPicPr>
          <p:cNvPr id="14346" name="Picture 14" descr="http://www.nyworms.com/images/question%20marks.JPG"/>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05000" y="2819400"/>
            <a:ext cx="51435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5957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1340768"/>
            <a:ext cx="8353425" cy="4967957"/>
          </a:xfrm>
        </p:spPr>
        <p:txBody>
          <a:bodyPr>
            <a:normAutofit/>
          </a:bodyPr>
          <a:lstStyle/>
          <a:p>
            <a:pPr marL="0" indent="0" algn="ctr" eaLnBrk="1" hangingPunct="1">
              <a:buFont typeface="Wingdings" pitchFamily="2" charset="2"/>
              <a:buNone/>
              <a:defRPr/>
            </a:pPr>
            <a:r>
              <a:rPr lang="en-GB" sz="20000" dirty="0" smtClean="0">
                <a:effectLst/>
                <a:latin typeface="Letter-join 40" pitchFamily="50" charset="0"/>
              </a:rPr>
              <a:t>l</a:t>
            </a:r>
          </a:p>
        </p:txBody>
      </p:sp>
      <p:sp>
        <p:nvSpPr>
          <p:cNvPr id="2" name="Title 1"/>
          <p:cNvSpPr>
            <a:spLocks noGrp="1"/>
          </p:cNvSpPr>
          <p:nvPr>
            <p:ph type="title"/>
          </p:nvPr>
        </p:nvSpPr>
        <p:spPr>
          <a:xfrm>
            <a:off x="395288" y="404813"/>
            <a:ext cx="8075612" cy="774700"/>
          </a:xfrm>
        </p:spPr>
        <p:txBody>
          <a:bodyPr>
            <a:normAutofit fontScale="90000"/>
          </a:bodyPr>
          <a:lstStyle/>
          <a:p>
            <a:pPr eaLnBrk="1" hangingPunct="1">
              <a:defRPr/>
            </a:pPr>
            <a:r>
              <a:rPr lang="en-GB" sz="3200" dirty="0" smtClean="0">
                <a:effectLst/>
              </a:rPr>
              <a:t/>
            </a:r>
            <a:br>
              <a:rPr lang="en-GB" sz="3200" dirty="0" smtClean="0">
                <a:effectLst/>
              </a:rPr>
            </a:br>
            <a:r>
              <a:rPr lang="en-GB" sz="3200" dirty="0" smtClean="0">
                <a:effectLst/>
              </a:rPr>
              <a:t/>
            </a:r>
            <a:br>
              <a:rPr lang="en-GB" sz="3200" dirty="0" smtClean="0">
                <a:effectLst/>
              </a:rPr>
            </a:br>
            <a:r>
              <a:rPr lang="en-GB" sz="3200" dirty="0">
                <a:effectLst/>
              </a:rPr>
              <a:t/>
            </a:r>
            <a:br>
              <a:rPr lang="en-GB" sz="3200" dirty="0">
                <a:effectLst/>
              </a:rPr>
            </a:br>
            <a:r>
              <a:rPr lang="en-GB" sz="3200" dirty="0">
                <a:effectLst/>
              </a:rPr>
              <a:t/>
            </a:r>
            <a:br>
              <a:rPr lang="en-GB" sz="3200" dirty="0">
                <a:effectLst/>
              </a:rPr>
            </a:br>
            <a:r>
              <a:rPr lang="en-GB" sz="2000" dirty="0" smtClean="0">
                <a:effectLst/>
              </a:rPr>
              <a:t/>
            </a:r>
            <a:br>
              <a:rPr lang="en-GB" sz="2000" dirty="0" smtClean="0">
                <a:effectLst/>
              </a:rPr>
            </a:br>
            <a:endParaRPr lang="en-GB" sz="2000" dirty="0" smtClean="0"/>
          </a:p>
        </p:txBody>
      </p:sp>
    </p:spTree>
    <p:extLst>
      <p:ext uri="{BB962C8B-B14F-4D97-AF65-F5344CB8AC3E}">
        <p14:creationId xmlns:p14="http://schemas.microsoft.com/office/powerpoint/2010/main" val="1728439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1340768"/>
            <a:ext cx="8353425" cy="4967957"/>
          </a:xfrm>
        </p:spPr>
        <p:txBody>
          <a:bodyPr>
            <a:normAutofit/>
          </a:bodyPr>
          <a:lstStyle/>
          <a:p>
            <a:pPr marL="0" indent="0" algn="ctr" eaLnBrk="1" hangingPunct="1">
              <a:buFont typeface="Wingdings" pitchFamily="2" charset="2"/>
              <a:buNone/>
              <a:defRPr/>
            </a:pPr>
            <a:r>
              <a:rPr lang="en-GB" sz="20000" dirty="0" smtClean="0">
                <a:effectLst/>
                <a:latin typeface="Letter-join 40" pitchFamily="50" charset="0"/>
              </a:rPr>
              <a:t>f</a:t>
            </a:r>
          </a:p>
        </p:txBody>
      </p:sp>
      <p:sp>
        <p:nvSpPr>
          <p:cNvPr id="2" name="Title 1"/>
          <p:cNvSpPr>
            <a:spLocks noGrp="1"/>
          </p:cNvSpPr>
          <p:nvPr>
            <p:ph type="title"/>
          </p:nvPr>
        </p:nvSpPr>
        <p:spPr>
          <a:xfrm>
            <a:off x="395288" y="404813"/>
            <a:ext cx="8075612" cy="774700"/>
          </a:xfrm>
        </p:spPr>
        <p:txBody>
          <a:bodyPr>
            <a:normAutofit fontScale="90000"/>
          </a:bodyPr>
          <a:lstStyle/>
          <a:p>
            <a:pPr eaLnBrk="1" hangingPunct="1">
              <a:defRPr/>
            </a:pPr>
            <a:r>
              <a:rPr lang="en-GB" sz="3200" dirty="0" smtClean="0">
                <a:effectLst/>
              </a:rPr>
              <a:t/>
            </a:r>
            <a:br>
              <a:rPr lang="en-GB" sz="3200" dirty="0" smtClean="0">
                <a:effectLst/>
              </a:rPr>
            </a:br>
            <a:r>
              <a:rPr lang="en-GB" sz="3200" dirty="0" smtClean="0">
                <a:effectLst/>
              </a:rPr>
              <a:t/>
            </a:r>
            <a:br>
              <a:rPr lang="en-GB" sz="3200" dirty="0" smtClean="0">
                <a:effectLst/>
              </a:rPr>
            </a:br>
            <a:r>
              <a:rPr lang="en-GB" sz="3200" dirty="0">
                <a:effectLst/>
              </a:rPr>
              <a:t/>
            </a:r>
            <a:br>
              <a:rPr lang="en-GB" sz="3200" dirty="0">
                <a:effectLst/>
              </a:rPr>
            </a:br>
            <a:r>
              <a:rPr lang="en-GB" sz="3200" dirty="0">
                <a:effectLst/>
              </a:rPr>
              <a:t/>
            </a:r>
            <a:br>
              <a:rPr lang="en-GB" sz="3200" dirty="0">
                <a:effectLst/>
              </a:rPr>
            </a:br>
            <a:r>
              <a:rPr lang="en-GB" sz="2000" dirty="0" smtClean="0">
                <a:effectLst/>
              </a:rPr>
              <a:t/>
            </a:r>
            <a:br>
              <a:rPr lang="en-GB" sz="2000" dirty="0" smtClean="0">
                <a:effectLst/>
              </a:rPr>
            </a:br>
            <a:endParaRPr lang="en-GB" sz="2000" dirty="0" smtClean="0"/>
          </a:p>
        </p:txBody>
      </p:sp>
    </p:spTree>
    <p:extLst>
      <p:ext uri="{BB962C8B-B14F-4D97-AF65-F5344CB8AC3E}">
        <p14:creationId xmlns:p14="http://schemas.microsoft.com/office/powerpoint/2010/main" val="1991183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1340768"/>
            <a:ext cx="8353425" cy="4967957"/>
          </a:xfrm>
        </p:spPr>
        <p:txBody>
          <a:bodyPr>
            <a:normAutofit/>
          </a:bodyPr>
          <a:lstStyle/>
          <a:p>
            <a:pPr marL="0" indent="0" algn="ctr" eaLnBrk="1" hangingPunct="1">
              <a:buFont typeface="Wingdings" pitchFamily="2" charset="2"/>
              <a:buNone/>
              <a:defRPr/>
            </a:pPr>
            <a:r>
              <a:rPr lang="en-GB" sz="20000" dirty="0" smtClean="0">
                <a:effectLst/>
                <a:latin typeface="Letter-join 40" pitchFamily="50" charset="0"/>
              </a:rPr>
              <a:t>s</a:t>
            </a:r>
          </a:p>
        </p:txBody>
      </p:sp>
      <p:sp>
        <p:nvSpPr>
          <p:cNvPr id="2" name="Title 1"/>
          <p:cNvSpPr>
            <a:spLocks noGrp="1"/>
          </p:cNvSpPr>
          <p:nvPr>
            <p:ph type="title"/>
          </p:nvPr>
        </p:nvSpPr>
        <p:spPr>
          <a:xfrm>
            <a:off x="395288" y="404813"/>
            <a:ext cx="8075612" cy="774700"/>
          </a:xfrm>
        </p:spPr>
        <p:txBody>
          <a:bodyPr>
            <a:normAutofit fontScale="90000"/>
          </a:bodyPr>
          <a:lstStyle/>
          <a:p>
            <a:pPr eaLnBrk="1" hangingPunct="1">
              <a:defRPr/>
            </a:pPr>
            <a:r>
              <a:rPr lang="en-GB" sz="3200" dirty="0" smtClean="0">
                <a:effectLst/>
              </a:rPr>
              <a:t/>
            </a:r>
            <a:br>
              <a:rPr lang="en-GB" sz="3200" dirty="0" smtClean="0">
                <a:effectLst/>
              </a:rPr>
            </a:br>
            <a:r>
              <a:rPr lang="en-GB" sz="3200" dirty="0" smtClean="0">
                <a:effectLst/>
              </a:rPr>
              <a:t/>
            </a:r>
            <a:br>
              <a:rPr lang="en-GB" sz="3200" dirty="0" smtClean="0">
                <a:effectLst/>
              </a:rPr>
            </a:br>
            <a:r>
              <a:rPr lang="en-GB" sz="3200" dirty="0">
                <a:effectLst/>
              </a:rPr>
              <a:t/>
            </a:r>
            <a:br>
              <a:rPr lang="en-GB" sz="3200" dirty="0">
                <a:effectLst/>
              </a:rPr>
            </a:br>
            <a:r>
              <a:rPr lang="en-GB" sz="3200" dirty="0">
                <a:effectLst/>
              </a:rPr>
              <a:t/>
            </a:r>
            <a:br>
              <a:rPr lang="en-GB" sz="3200" dirty="0">
                <a:effectLst/>
              </a:rPr>
            </a:br>
            <a:r>
              <a:rPr lang="en-GB" sz="2000" dirty="0" smtClean="0">
                <a:effectLst/>
              </a:rPr>
              <a:t/>
            </a:r>
            <a:br>
              <a:rPr lang="en-GB" sz="2000" dirty="0" smtClean="0">
                <a:effectLst/>
              </a:rPr>
            </a:br>
            <a:endParaRPr lang="en-GB" sz="2000" dirty="0" smtClean="0"/>
          </a:p>
        </p:txBody>
      </p:sp>
    </p:spTree>
    <p:extLst>
      <p:ext uri="{BB962C8B-B14F-4D97-AF65-F5344CB8AC3E}">
        <p14:creationId xmlns:p14="http://schemas.microsoft.com/office/powerpoint/2010/main" val="2932296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1340768"/>
            <a:ext cx="8353425" cy="4967957"/>
          </a:xfrm>
        </p:spPr>
        <p:txBody>
          <a:bodyPr>
            <a:normAutofit/>
          </a:bodyPr>
          <a:lstStyle/>
          <a:p>
            <a:pPr marL="0" indent="0" algn="ctr" eaLnBrk="1" hangingPunct="1">
              <a:buFont typeface="Wingdings" pitchFamily="2" charset="2"/>
              <a:buNone/>
              <a:defRPr/>
            </a:pPr>
            <a:r>
              <a:rPr lang="en-GB" sz="20000" dirty="0" smtClean="0">
                <a:effectLst/>
                <a:latin typeface="Letter-join 40" pitchFamily="50" charset="0"/>
              </a:rPr>
              <a:t>t</a:t>
            </a:r>
          </a:p>
        </p:txBody>
      </p:sp>
      <p:sp>
        <p:nvSpPr>
          <p:cNvPr id="2" name="Title 1"/>
          <p:cNvSpPr>
            <a:spLocks noGrp="1"/>
          </p:cNvSpPr>
          <p:nvPr>
            <p:ph type="title"/>
          </p:nvPr>
        </p:nvSpPr>
        <p:spPr>
          <a:xfrm>
            <a:off x="395288" y="404813"/>
            <a:ext cx="8075612" cy="774700"/>
          </a:xfrm>
        </p:spPr>
        <p:txBody>
          <a:bodyPr>
            <a:normAutofit fontScale="90000"/>
          </a:bodyPr>
          <a:lstStyle/>
          <a:p>
            <a:pPr eaLnBrk="1" hangingPunct="1">
              <a:defRPr/>
            </a:pPr>
            <a:r>
              <a:rPr lang="en-GB" sz="3200" dirty="0" smtClean="0">
                <a:effectLst/>
              </a:rPr>
              <a:t/>
            </a:r>
            <a:br>
              <a:rPr lang="en-GB" sz="3200" dirty="0" smtClean="0">
                <a:effectLst/>
              </a:rPr>
            </a:br>
            <a:r>
              <a:rPr lang="en-GB" sz="3200" dirty="0" smtClean="0">
                <a:effectLst/>
              </a:rPr>
              <a:t/>
            </a:r>
            <a:br>
              <a:rPr lang="en-GB" sz="3200" dirty="0" smtClean="0">
                <a:effectLst/>
              </a:rPr>
            </a:br>
            <a:r>
              <a:rPr lang="en-GB" sz="3200" dirty="0">
                <a:effectLst/>
              </a:rPr>
              <a:t/>
            </a:r>
            <a:br>
              <a:rPr lang="en-GB" sz="3200" dirty="0">
                <a:effectLst/>
              </a:rPr>
            </a:br>
            <a:r>
              <a:rPr lang="en-GB" sz="3200" dirty="0">
                <a:effectLst/>
              </a:rPr>
              <a:t/>
            </a:r>
            <a:br>
              <a:rPr lang="en-GB" sz="3200" dirty="0">
                <a:effectLst/>
              </a:rPr>
            </a:br>
            <a:r>
              <a:rPr lang="en-GB" sz="2000" dirty="0" smtClean="0">
                <a:effectLst/>
              </a:rPr>
              <a:t/>
            </a:r>
            <a:br>
              <a:rPr lang="en-GB" sz="2000" dirty="0" smtClean="0">
                <a:effectLst/>
              </a:rPr>
            </a:br>
            <a:endParaRPr lang="en-GB" sz="2000" dirty="0" smtClean="0"/>
          </a:p>
        </p:txBody>
      </p:sp>
    </p:spTree>
    <p:extLst>
      <p:ext uri="{BB962C8B-B14F-4D97-AF65-F5344CB8AC3E}">
        <p14:creationId xmlns:p14="http://schemas.microsoft.com/office/powerpoint/2010/main" val="1492940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1412875"/>
            <a:ext cx="8353425" cy="4895850"/>
          </a:xfrm>
        </p:spPr>
        <p:txBody>
          <a:bodyPr/>
          <a:lstStyle/>
          <a:p>
            <a:pPr marL="0" indent="0" eaLnBrk="1" hangingPunct="1">
              <a:buFont typeface="Wingdings" pitchFamily="2" charset="2"/>
              <a:buNone/>
              <a:defRPr/>
            </a:pPr>
            <a:endParaRPr lang="en-GB" sz="2800" b="1" dirty="0" smtClean="0">
              <a:latin typeface="Letter-join 40" pitchFamily="50" charset="0"/>
            </a:endParaRPr>
          </a:p>
          <a:p>
            <a:pPr marL="0" indent="0" eaLnBrk="1" hangingPunct="1">
              <a:buFont typeface="Wingdings" pitchFamily="2" charset="2"/>
              <a:buNone/>
              <a:defRPr/>
            </a:pPr>
            <a:endParaRPr lang="en-GB" sz="2800" b="1" dirty="0">
              <a:latin typeface="Letter-join 40" pitchFamily="50" charset="0"/>
            </a:endParaRPr>
          </a:p>
          <a:p>
            <a:pPr marL="0" indent="0" eaLnBrk="1" hangingPunct="1">
              <a:buFont typeface="Wingdings" pitchFamily="2" charset="2"/>
              <a:buNone/>
              <a:defRPr/>
            </a:pPr>
            <a:r>
              <a:rPr lang="en-GB" sz="2800" b="1" dirty="0" smtClean="0">
                <a:latin typeface="Letter-join 40" pitchFamily="50" charset="0"/>
              </a:rPr>
              <a:t>Consonant</a:t>
            </a:r>
            <a:r>
              <a:rPr lang="en-GB" sz="2800" dirty="0" smtClean="0">
                <a:latin typeface="Letter-join 40" pitchFamily="50" charset="0"/>
              </a:rPr>
              <a:t> </a:t>
            </a:r>
          </a:p>
          <a:p>
            <a:pPr marL="0" indent="0" eaLnBrk="1" hangingPunct="1">
              <a:buFont typeface="Wingdings" pitchFamily="2" charset="2"/>
              <a:buNone/>
              <a:defRPr/>
            </a:pPr>
            <a:r>
              <a:rPr lang="en-GB" sz="2800" dirty="0" smtClean="0">
                <a:effectLst/>
                <a:latin typeface="Letter-join 40" pitchFamily="50" charset="0"/>
              </a:rPr>
              <a:t>b (c k </a:t>
            </a:r>
            <a:r>
              <a:rPr lang="en-GB" sz="2800" dirty="0" err="1" smtClean="0">
                <a:effectLst/>
                <a:latin typeface="Letter-join 40" pitchFamily="50" charset="0"/>
              </a:rPr>
              <a:t>ck</a:t>
            </a:r>
            <a:r>
              <a:rPr lang="en-GB" sz="2800" dirty="0" smtClean="0">
                <a:effectLst/>
                <a:latin typeface="Letter-join 40" pitchFamily="50" charset="0"/>
              </a:rPr>
              <a:t>) d f g h  j l m n p r s t v w x(k/s)y z </a:t>
            </a:r>
          </a:p>
          <a:p>
            <a:pPr marL="0" indent="0" eaLnBrk="1" hangingPunct="1">
              <a:buFont typeface="Wingdings" pitchFamily="2" charset="2"/>
              <a:buNone/>
              <a:defRPr/>
            </a:pPr>
            <a:r>
              <a:rPr lang="en-GB" sz="2800" b="1" dirty="0" smtClean="0">
                <a:latin typeface="Letter-join 40" pitchFamily="50" charset="0"/>
              </a:rPr>
              <a:t>Consonant digraphs</a:t>
            </a:r>
          </a:p>
          <a:p>
            <a:pPr marL="0" indent="0" eaLnBrk="1" hangingPunct="1">
              <a:buFont typeface="Wingdings" pitchFamily="2" charset="2"/>
              <a:buNone/>
              <a:defRPr/>
            </a:pPr>
            <a:r>
              <a:rPr lang="en-GB" sz="2800" dirty="0" err="1" smtClean="0">
                <a:effectLst/>
                <a:latin typeface="Letter-join 40" pitchFamily="50" charset="0"/>
              </a:rPr>
              <a:t>qu</a:t>
            </a:r>
            <a:r>
              <a:rPr lang="en-GB" sz="2800" dirty="0" smtClean="0">
                <a:effectLst/>
                <a:latin typeface="Letter-join 40" pitchFamily="50" charset="0"/>
              </a:rPr>
              <a:t> ng </a:t>
            </a:r>
            <a:r>
              <a:rPr lang="en-GB" sz="2800" dirty="0" err="1" smtClean="0">
                <a:effectLst/>
                <a:latin typeface="Letter-join 40" pitchFamily="50" charset="0"/>
              </a:rPr>
              <a:t>nk</a:t>
            </a:r>
            <a:r>
              <a:rPr lang="en-GB" sz="2800" dirty="0" smtClean="0">
                <a:effectLst/>
                <a:latin typeface="Letter-join 40" pitchFamily="50" charset="0"/>
              </a:rPr>
              <a:t> </a:t>
            </a:r>
            <a:r>
              <a:rPr lang="en-GB" sz="2800" dirty="0" err="1" smtClean="0">
                <a:effectLst/>
                <a:latin typeface="Letter-join 40" pitchFamily="50" charset="0"/>
              </a:rPr>
              <a:t>zh</a:t>
            </a:r>
            <a:r>
              <a:rPr lang="en-GB" sz="2800" dirty="0" smtClean="0">
                <a:effectLst/>
                <a:latin typeface="Letter-join 40" pitchFamily="50" charset="0"/>
              </a:rPr>
              <a:t> </a:t>
            </a:r>
            <a:r>
              <a:rPr lang="en-GB" sz="2800" dirty="0" err="1" smtClean="0">
                <a:effectLst/>
                <a:latin typeface="Letter-join 40" pitchFamily="50" charset="0"/>
              </a:rPr>
              <a:t>ch</a:t>
            </a:r>
            <a:r>
              <a:rPr lang="en-GB" sz="2800" dirty="0" smtClean="0">
                <a:effectLst/>
                <a:latin typeface="Letter-join 40" pitchFamily="50" charset="0"/>
              </a:rPr>
              <a:t> </a:t>
            </a:r>
            <a:r>
              <a:rPr lang="en-GB" sz="2800" dirty="0" err="1" smtClean="0">
                <a:effectLst/>
                <a:latin typeface="Letter-join 40" pitchFamily="50" charset="0"/>
              </a:rPr>
              <a:t>sh</a:t>
            </a:r>
            <a:r>
              <a:rPr lang="en-GB" sz="2800" dirty="0" smtClean="0">
                <a:effectLst/>
                <a:latin typeface="Letter-join 40" pitchFamily="50" charset="0"/>
              </a:rPr>
              <a:t> </a:t>
            </a:r>
            <a:r>
              <a:rPr lang="en-GB" sz="2800" dirty="0" err="1" smtClean="0">
                <a:effectLst/>
                <a:latin typeface="Letter-join 40" pitchFamily="50" charset="0"/>
              </a:rPr>
              <a:t>th</a:t>
            </a:r>
            <a:r>
              <a:rPr lang="en-GB" sz="2800" dirty="0" smtClean="0">
                <a:effectLst/>
                <a:latin typeface="Letter-join 40" pitchFamily="50" charset="0"/>
              </a:rPr>
              <a:t> (unvoiced) </a:t>
            </a:r>
            <a:r>
              <a:rPr lang="en-GB" sz="2800" dirty="0" err="1" smtClean="0">
                <a:effectLst/>
                <a:latin typeface="Letter-join 40" pitchFamily="50" charset="0"/>
              </a:rPr>
              <a:t>th</a:t>
            </a:r>
            <a:r>
              <a:rPr lang="en-GB" sz="2800" dirty="0" smtClean="0">
                <a:effectLst/>
                <a:latin typeface="Letter-join 40" pitchFamily="50" charset="0"/>
              </a:rPr>
              <a:t> (voiced)</a:t>
            </a:r>
          </a:p>
          <a:p>
            <a:pPr marL="0" indent="0" eaLnBrk="1" hangingPunct="1">
              <a:buFont typeface="Wingdings" pitchFamily="2" charset="2"/>
              <a:buNone/>
              <a:defRPr/>
            </a:pPr>
            <a:r>
              <a:rPr lang="en-GB" sz="2800" b="1" dirty="0" smtClean="0">
                <a:latin typeface="Letter-join 40" pitchFamily="50" charset="0"/>
              </a:rPr>
              <a:t>vowels</a:t>
            </a:r>
          </a:p>
          <a:p>
            <a:pPr marL="0" indent="0" eaLnBrk="1" hangingPunct="1">
              <a:buFont typeface="Wingdings" pitchFamily="2" charset="2"/>
              <a:buNone/>
              <a:defRPr/>
            </a:pPr>
            <a:r>
              <a:rPr lang="en-GB" sz="2800" dirty="0" smtClean="0">
                <a:effectLst/>
                <a:latin typeface="Letter-join 40" pitchFamily="50" charset="0"/>
              </a:rPr>
              <a:t>a </a:t>
            </a:r>
            <a:r>
              <a:rPr lang="en-GB" sz="2800" dirty="0" err="1" smtClean="0">
                <a:effectLst/>
                <a:latin typeface="Letter-join 40" pitchFamily="50" charset="0"/>
              </a:rPr>
              <a:t>ai</a:t>
            </a:r>
            <a:r>
              <a:rPr lang="en-GB" sz="2800" dirty="0" smtClean="0">
                <a:effectLst/>
                <a:latin typeface="Letter-join 40" pitchFamily="50" charset="0"/>
              </a:rPr>
              <a:t> e </a:t>
            </a:r>
            <a:r>
              <a:rPr lang="en-GB" sz="2800" dirty="0" err="1" smtClean="0">
                <a:effectLst/>
                <a:latin typeface="Letter-join 40" pitchFamily="50" charset="0"/>
              </a:rPr>
              <a:t>ee</a:t>
            </a:r>
            <a:r>
              <a:rPr lang="en-GB" sz="2800" dirty="0" smtClean="0">
                <a:effectLst/>
                <a:latin typeface="Letter-join 40" pitchFamily="50" charset="0"/>
              </a:rPr>
              <a:t> </a:t>
            </a:r>
            <a:r>
              <a:rPr lang="en-GB" sz="2800" dirty="0" err="1" smtClean="0">
                <a:effectLst/>
                <a:latin typeface="Letter-join 40" pitchFamily="50" charset="0"/>
              </a:rPr>
              <a:t>i</a:t>
            </a:r>
            <a:r>
              <a:rPr lang="en-GB" sz="2800" dirty="0" smtClean="0">
                <a:effectLst/>
                <a:latin typeface="Letter-join 40" pitchFamily="50" charset="0"/>
              </a:rPr>
              <a:t> </a:t>
            </a:r>
            <a:r>
              <a:rPr lang="en-GB" sz="2800" dirty="0" err="1" smtClean="0">
                <a:effectLst/>
                <a:latin typeface="Letter-join 40" pitchFamily="50" charset="0"/>
              </a:rPr>
              <a:t>ie</a:t>
            </a:r>
            <a:r>
              <a:rPr lang="en-GB" sz="2800" dirty="0" smtClean="0">
                <a:effectLst/>
                <a:latin typeface="Letter-join 40" pitchFamily="50" charset="0"/>
              </a:rPr>
              <a:t> or </a:t>
            </a:r>
            <a:r>
              <a:rPr lang="en-GB" sz="2800" dirty="0" err="1" smtClean="0">
                <a:effectLst/>
                <a:latin typeface="Letter-join 40" pitchFamily="50" charset="0"/>
              </a:rPr>
              <a:t>ue</a:t>
            </a:r>
            <a:r>
              <a:rPr lang="en-GB" sz="2800" dirty="0" smtClean="0">
                <a:effectLst/>
                <a:latin typeface="Letter-join 40" pitchFamily="50" charset="0"/>
              </a:rPr>
              <a:t> </a:t>
            </a:r>
            <a:r>
              <a:rPr lang="en-GB" sz="2800" dirty="0" err="1" smtClean="0">
                <a:effectLst/>
                <a:latin typeface="Letter-join 40" pitchFamily="50" charset="0"/>
              </a:rPr>
              <a:t>oo</a:t>
            </a:r>
            <a:r>
              <a:rPr lang="en-GB" sz="2800" dirty="0" smtClean="0">
                <a:effectLst/>
                <a:latin typeface="Letter-join 40" pitchFamily="50" charset="0"/>
              </a:rPr>
              <a:t> (little) </a:t>
            </a:r>
            <a:r>
              <a:rPr lang="en-GB" sz="2800" dirty="0" err="1" smtClean="0">
                <a:effectLst/>
                <a:latin typeface="Letter-join 40" pitchFamily="50" charset="0"/>
              </a:rPr>
              <a:t>oo</a:t>
            </a:r>
            <a:r>
              <a:rPr lang="en-GB" sz="2800" dirty="0" smtClean="0">
                <a:effectLst/>
                <a:latin typeface="Letter-join 40" pitchFamily="50" charset="0"/>
              </a:rPr>
              <a:t> (long)</a:t>
            </a:r>
          </a:p>
          <a:p>
            <a:pPr marL="0" indent="0" eaLnBrk="1" hangingPunct="1">
              <a:buFont typeface="Wingdings" pitchFamily="2" charset="2"/>
              <a:buNone/>
              <a:defRPr/>
            </a:pPr>
            <a:r>
              <a:rPr lang="en-GB" sz="2800" dirty="0" err="1" smtClean="0">
                <a:effectLst/>
                <a:latin typeface="Letter-join 40" pitchFamily="50" charset="0"/>
              </a:rPr>
              <a:t>oi</a:t>
            </a:r>
            <a:r>
              <a:rPr lang="en-GB" sz="2800" dirty="0" smtClean="0">
                <a:effectLst/>
                <a:latin typeface="Letter-join 40" pitchFamily="50" charset="0"/>
              </a:rPr>
              <a:t> </a:t>
            </a:r>
            <a:r>
              <a:rPr lang="en-GB" sz="2800" dirty="0" err="1" smtClean="0">
                <a:effectLst/>
                <a:latin typeface="Letter-join 40" pitchFamily="50" charset="0"/>
              </a:rPr>
              <a:t>ow</a:t>
            </a:r>
            <a:r>
              <a:rPr lang="en-GB" sz="2800" dirty="0" smtClean="0">
                <a:effectLst/>
                <a:latin typeface="Letter-join 40" pitchFamily="50" charset="0"/>
              </a:rPr>
              <a:t> </a:t>
            </a:r>
            <a:r>
              <a:rPr lang="en-GB" sz="2800" dirty="0" err="1" smtClean="0">
                <a:effectLst/>
                <a:latin typeface="Letter-join 40" pitchFamily="50" charset="0"/>
              </a:rPr>
              <a:t>er</a:t>
            </a:r>
            <a:r>
              <a:rPr lang="en-GB" sz="2800" dirty="0" smtClean="0">
                <a:effectLst/>
                <a:latin typeface="Letter-join 40" pitchFamily="50" charset="0"/>
              </a:rPr>
              <a:t> air </a:t>
            </a:r>
            <a:r>
              <a:rPr lang="en-GB" sz="2800" dirty="0" err="1" smtClean="0">
                <a:effectLst/>
                <a:latin typeface="Letter-join 40" pitchFamily="50" charset="0"/>
              </a:rPr>
              <a:t>ar</a:t>
            </a:r>
            <a:r>
              <a:rPr lang="en-GB" sz="2800" dirty="0" smtClean="0">
                <a:effectLst/>
                <a:latin typeface="Letter-join 40" pitchFamily="50" charset="0"/>
              </a:rPr>
              <a:t> ur or ear </a:t>
            </a:r>
            <a:r>
              <a:rPr lang="en-GB" sz="2800" dirty="0" err="1" smtClean="0">
                <a:effectLst/>
                <a:latin typeface="Letter-join 40" pitchFamily="50" charset="0"/>
              </a:rPr>
              <a:t>ure</a:t>
            </a:r>
            <a:r>
              <a:rPr lang="en-GB" sz="2800" dirty="0" smtClean="0">
                <a:effectLst/>
                <a:latin typeface="Letter-join 40" pitchFamily="50" charset="0"/>
              </a:rPr>
              <a:t> </a:t>
            </a:r>
          </a:p>
          <a:p>
            <a:pPr marL="0" indent="0" eaLnBrk="1" hangingPunct="1">
              <a:buFont typeface="Wingdings" pitchFamily="2" charset="2"/>
              <a:buNone/>
              <a:defRPr/>
            </a:pPr>
            <a:endParaRPr lang="en-GB" sz="2800" dirty="0" smtClean="0">
              <a:effectLst/>
            </a:endParaRPr>
          </a:p>
        </p:txBody>
      </p:sp>
      <p:sp>
        <p:nvSpPr>
          <p:cNvPr id="2" name="Title 1"/>
          <p:cNvSpPr>
            <a:spLocks noGrp="1"/>
          </p:cNvSpPr>
          <p:nvPr>
            <p:ph type="title"/>
          </p:nvPr>
        </p:nvSpPr>
        <p:spPr>
          <a:xfrm>
            <a:off x="395288" y="404813"/>
            <a:ext cx="8075612" cy="774700"/>
          </a:xfrm>
        </p:spPr>
        <p:txBody>
          <a:bodyPr>
            <a:normAutofit fontScale="90000"/>
          </a:bodyPr>
          <a:lstStyle/>
          <a:p>
            <a:pPr eaLnBrk="1" hangingPunct="1">
              <a:defRPr/>
            </a:pPr>
            <a:r>
              <a:rPr lang="en-GB" sz="3200" dirty="0" smtClean="0">
                <a:effectLst/>
              </a:rPr>
              <a:t/>
            </a:r>
            <a:br>
              <a:rPr lang="en-GB" sz="3200" dirty="0" smtClean="0">
                <a:effectLst/>
              </a:rPr>
            </a:br>
            <a:r>
              <a:rPr lang="en-GB" sz="3200" dirty="0" smtClean="0">
                <a:effectLst/>
              </a:rPr>
              <a:t/>
            </a:r>
            <a:br>
              <a:rPr lang="en-GB" sz="3200" dirty="0" smtClean="0">
                <a:effectLst/>
              </a:rPr>
            </a:br>
            <a:r>
              <a:rPr lang="en-GB" sz="3200" dirty="0">
                <a:effectLst/>
              </a:rPr>
              <a:t/>
            </a:r>
            <a:br>
              <a:rPr lang="en-GB" sz="3200" dirty="0">
                <a:effectLst/>
              </a:rPr>
            </a:br>
            <a:r>
              <a:rPr lang="en-GB" sz="3200" dirty="0" smtClean="0">
                <a:effectLst/>
              </a:rPr>
              <a:t/>
            </a:r>
            <a:br>
              <a:rPr lang="en-GB" sz="3200" dirty="0" smtClean="0">
                <a:effectLst/>
              </a:rPr>
            </a:br>
            <a:r>
              <a:rPr lang="en-GB" sz="3200" dirty="0">
                <a:effectLst/>
              </a:rPr>
              <a:t/>
            </a:r>
            <a:br>
              <a:rPr lang="en-GB" sz="3200" dirty="0">
                <a:effectLst/>
              </a:rPr>
            </a:br>
            <a:r>
              <a:rPr lang="en-GB" sz="3200" dirty="0" smtClean="0">
                <a:effectLst/>
                <a:latin typeface="Letter-join 40" pitchFamily="50" charset="0"/>
              </a:rPr>
              <a:t>There are approximately 44 single sounds in the English language</a:t>
            </a:r>
            <a:r>
              <a:rPr lang="en-GB" sz="2000" dirty="0" smtClean="0">
                <a:effectLst/>
              </a:rPr>
              <a:t/>
            </a:r>
            <a:br>
              <a:rPr lang="en-GB" sz="2000" dirty="0" smtClean="0">
                <a:effectLst/>
              </a:rPr>
            </a:br>
            <a:endParaRPr lang="en-GB" sz="2000" dirty="0" smtClean="0"/>
          </a:p>
        </p:txBody>
      </p:sp>
    </p:spTree>
    <p:extLst>
      <p:ext uri="{BB962C8B-B14F-4D97-AF65-F5344CB8AC3E}">
        <p14:creationId xmlns:p14="http://schemas.microsoft.com/office/powerpoint/2010/main" val="544538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324744"/>
          </a:xfrm>
        </p:spPr>
        <p:txBody>
          <a:bodyPr/>
          <a:lstStyle/>
          <a:p>
            <a:r>
              <a:rPr lang="en-GB" dirty="0" smtClean="0">
                <a:latin typeface="Letter-join 40" pitchFamily="50" charset="0"/>
              </a:rPr>
              <a:t>Blending the correct sounds will help your child to read.</a:t>
            </a:r>
            <a:endParaRPr lang="en-GB" dirty="0">
              <a:latin typeface="Letter-join 40" pitchFamily="50" charset="0"/>
            </a:endParaRPr>
          </a:p>
        </p:txBody>
      </p:sp>
      <p:sp>
        <p:nvSpPr>
          <p:cNvPr id="2" name="Title 1"/>
          <p:cNvSpPr>
            <a:spLocks noGrp="1"/>
          </p:cNvSpPr>
          <p:nvPr>
            <p:ph type="title"/>
          </p:nvPr>
        </p:nvSpPr>
        <p:spPr/>
        <p:txBody>
          <a:bodyPr/>
          <a:lstStyle/>
          <a:p>
            <a:r>
              <a:rPr lang="en-GB" dirty="0" smtClean="0">
                <a:latin typeface="Letter-join 40" pitchFamily="50" charset="0"/>
              </a:rPr>
              <a:t>Blending</a:t>
            </a:r>
            <a:endParaRPr lang="en-GB" dirty="0">
              <a:latin typeface="Letter-join 40" pitchFamily="50" charset="0"/>
            </a:endParaRPr>
          </a:p>
        </p:txBody>
      </p:sp>
      <p:sp>
        <p:nvSpPr>
          <p:cNvPr id="4" name="TextBox 3"/>
          <p:cNvSpPr txBox="1"/>
          <p:nvPr/>
        </p:nvSpPr>
        <p:spPr>
          <a:xfrm>
            <a:off x="683568" y="3297465"/>
            <a:ext cx="7560840" cy="3046988"/>
          </a:xfrm>
          <a:prstGeom prst="rect">
            <a:avLst/>
          </a:prstGeom>
          <a:noFill/>
        </p:spPr>
        <p:txBody>
          <a:bodyPr wrap="square" rtlCol="0">
            <a:spAutoFit/>
          </a:bodyPr>
          <a:lstStyle/>
          <a:p>
            <a:r>
              <a:rPr lang="en-GB" sz="4800" dirty="0" smtClean="0">
                <a:latin typeface="Letter-join 40" pitchFamily="50" charset="0"/>
              </a:rPr>
              <a:t>M(uh) + A + T(uh) = </a:t>
            </a:r>
            <a:r>
              <a:rPr lang="en-GB" sz="4800" dirty="0" err="1" smtClean="0">
                <a:latin typeface="Letter-join 40" pitchFamily="50" charset="0"/>
              </a:rPr>
              <a:t>Muhatuh</a:t>
            </a:r>
            <a:endParaRPr lang="en-GB" sz="4800" dirty="0" smtClean="0">
              <a:latin typeface="Letter-join 40" pitchFamily="50" charset="0"/>
            </a:endParaRPr>
          </a:p>
          <a:p>
            <a:endParaRPr lang="en-GB" sz="4800" dirty="0">
              <a:latin typeface="Letter-join 40" pitchFamily="50" charset="0"/>
            </a:endParaRPr>
          </a:p>
          <a:p>
            <a:r>
              <a:rPr lang="en-GB" sz="4800" dirty="0" smtClean="0">
                <a:latin typeface="Letter-join 40" pitchFamily="50" charset="0"/>
              </a:rPr>
              <a:t>M + A + T = MAT</a:t>
            </a:r>
            <a:endParaRPr lang="en-GB" sz="4800" dirty="0">
              <a:latin typeface="Letter-join 40" pitchFamily="50" charset="0"/>
            </a:endParaRPr>
          </a:p>
        </p:txBody>
      </p:sp>
    </p:spTree>
    <p:extLst>
      <p:ext uri="{BB962C8B-B14F-4D97-AF65-F5344CB8AC3E}">
        <p14:creationId xmlns:p14="http://schemas.microsoft.com/office/powerpoint/2010/main" val="34255874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501</TotalTime>
  <Words>1243</Words>
  <Application>Microsoft Office PowerPoint</Application>
  <PresentationFormat>On-screen Show (4:3)</PresentationFormat>
  <Paragraphs>195</Paragraphs>
  <Slides>33</Slides>
  <Notes>30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Concourse</vt:lpstr>
      <vt:lpstr>PowerPoint Presentation</vt:lpstr>
      <vt:lpstr>Phonics at Western Road</vt:lpstr>
      <vt:lpstr>     </vt:lpstr>
      <vt:lpstr>     </vt:lpstr>
      <vt:lpstr>     </vt:lpstr>
      <vt:lpstr>     </vt:lpstr>
      <vt:lpstr>     </vt:lpstr>
      <vt:lpstr>     There are approximately 44 single sounds in the English language </vt:lpstr>
      <vt:lpstr>Blending</vt:lpstr>
      <vt:lpstr>Combinations of Letters</vt:lpstr>
      <vt:lpstr>Segmenting and Blending Tricky Words</vt:lpstr>
      <vt:lpstr>Finger Twister</vt:lpstr>
      <vt:lpstr>Bingo</vt:lpstr>
      <vt:lpstr>Magnetic letters</vt:lpstr>
      <vt:lpstr>How you can support  your child in phonics</vt:lpstr>
      <vt:lpstr>Letters and Sounds</vt:lpstr>
      <vt:lpstr>Phase 1</vt:lpstr>
      <vt:lpstr>Phase 2</vt:lpstr>
      <vt:lpstr>Terminology</vt:lpstr>
      <vt:lpstr>Phase 3</vt:lpstr>
      <vt:lpstr>Phase 4</vt:lpstr>
      <vt:lpstr>Phase 5</vt:lpstr>
      <vt:lpstr>Phase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do early readers  have to do?</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Phonics training</dc:title>
  <dc:creator>Katherine Redmayne</dc:creator>
  <cp:lastModifiedBy>Sophie Mackinnon</cp:lastModifiedBy>
  <cp:revision>23</cp:revision>
  <cp:lastPrinted>2016-01-18T17:04:04Z</cp:lastPrinted>
  <dcterms:created xsi:type="dcterms:W3CDTF">2014-09-30T06:32:12Z</dcterms:created>
  <dcterms:modified xsi:type="dcterms:W3CDTF">2016-11-21T16:01:24Z</dcterms:modified>
</cp:coreProperties>
</file>