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3"/>
  </p:notesMasterIdLst>
  <p:handoutMasterIdLst>
    <p:handoutMasterId r:id="rId14"/>
  </p:handoutMasterIdLst>
  <p:sldIdLst>
    <p:sldId id="258" r:id="rId2"/>
    <p:sldId id="264" r:id="rId3"/>
    <p:sldId id="271" r:id="rId4"/>
    <p:sldId id="272" r:id="rId5"/>
    <p:sldId id="274" r:id="rId6"/>
    <p:sldId id="273" r:id="rId7"/>
    <p:sldId id="275" r:id="rId8"/>
    <p:sldId id="276" r:id="rId9"/>
    <p:sldId id="277" r:id="rId10"/>
    <p:sldId id="278" r:id="rId11"/>
    <p:sldId id="267" r:id="rId12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Twinkl" panose="020B0604020202020204" pitchFamily="2" charset="0"/>
      <p:regular r:id="rId19"/>
      <p:bold r:id="rId20"/>
    </p:embeddedFont>
    <p:embeddedFont>
      <p:font typeface="Sassoon Infant Rg" panose="02000503030000020003" pitchFamily="50" charset="0"/>
      <p:regular r:id="rId21"/>
      <p:bold r:id="rId22"/>
    </p:embeddedFont>
    <p:embeddedFont>
      <p:font typeface="Twinkl SemiBold" pitchFamily="2" charset="0"/>
      <p:bold r:id="rId23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anose="020B0604020202020204" pitchFamily="2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anose="020B0604020202020204" pitchFamily="2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anose="020B0604020202020204" pitchFamily="2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anose="020B0604020202020204" pitchFamily="2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anose="020B0604020202020204" pitchFamily="2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winkl" panose="020B0604020202020204" pitchFamily="2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winkl" panose="020B0604020202020204" pitchFamily="2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winkl" panose="020B0604020202020204" pitchFamily="2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winkl" panose="020B0604020202020204" pitchFamily="2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>
          <p15:clr>
            <a:srgbClr val="A4A3A4"/>
          </p15:clr>
        </p15:guide>
        <p15:guide id="2" pos="2880">
          <p15:clr>
            <a:srgbClr val="A4A3A4"/>
          </p15:clr>
        </p15:guide>
        <p15:guide id="3" pos="340">
          <p15:clr>
            <a:srgbClr val="A4A3A4"/>
          </p15:clr>
        </p15:guide>
        <p15:guide id="4" orient="horz" pos="3974">
          <p15:clr>
            <a:srgbClr val="A4A3A4"/>
          </p15:clr>
        </p15:guide>
        <p15:guide id="5" pos="5420">
          <p15:clr>
            <a:srgbClr val="A4A3A4"/>
          </p15:clr>
        </p15:guide>
        <p15:guide id="6" orient="horz" pos="346">
          <p15:clr>
            <a:srgbClr val="A4A3A4"/>
          </p15:clr>
        </p15:guide>
        <p15:guide id="7" pos="476">
          <p15:clr>
            <a:srgbClr val="A4A3A4"/>
          </p15:clr>
        </p15:guide>
        <p15:guide id="8" orient="horz" pos="482">
          <p15:clr>
            <a:srgbClr val="A4A3A4"/>
          </p15:clr>
        </p15:guide>
        <p15:guide id="9" orient="horz" pos="3838">
          <p15:clr>
            <a:srgbClr val="A4A3A4"/>
          </p15:clr>
        </p15:guide>
        <p15:guide id="10" pos="528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8116"/>
    <a:srgbClr val="DE1E5A"/>
    <a:srgbClr val="18A0DB"/>
    <a:srgbClr val="BC0105"/>
    <a:srgbClr val="4DB1E3"/>
    <a:srgbClr val="80C1EB"/>
    <a:srgbClr val="ACDDFC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42" autoAdjust="0"/>
    <p:restoredTop sz="94660"/>
  </p:normalViewPr>
  <p:slideViewPr>
    <p:cSldViewPr snapToGrid="0">
      <p:cViewPr varScale="1">
        <p:scale>
          <a:sx n="73" d="100"/>
          <a:sy n="73" d="100"/>
        </p:scale>
        <p:origin x="1110" y="66"/>
      </p:cViewPr>
      <p:guideLst>
        <p:guide orient="horz" pos="2137"/>
        <p:guide pos="2880"/>
        <p:guide pos="340"/>
        <p:guide orient="horz" pos="3974"/>
        <p:guide pos="5420"/>
        <p:guide orient="horz" pos="346"/>
        <p:guide pos="476"/>
        <p:guide orient="horz" pos="482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4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Relationship Id="rId22" Type="http://schemas.openxmlformats.org/officeDocument/2006/relationships/font" Target="fonts/font8.fntdata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4538860-F5EB-4CBE-8F3B-017A58CA105C}" type="datetimeFigureOut">
              <a:rPr lang="en-GB"/>
              <a:pPr>
                <a:defRPr/>
              </a:pPr>
              <a:t>12/07/2020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C4073182-66A8-4ADF-98F9-00873F946EB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66F1880-A777-4818-8435-73B5A876463D}" type="datetimeFigureOut">
              <a:rPr lang="en-GB"/>
              <a:pPr>
                <a:defRPr/>
              </a:pPr>
              <a:t>12/07/2020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3A85A86D-4141-4E4C-BFEE-1130C6A632C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288" y="6196013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31886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438" y="5734050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03021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  <a:prstGeom prst="roundRect">
            <a:avLst>
              <a:gd name="adj" fmla="val 9641"/>
            </a:avLst>
          </a:prstGeo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876689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 bwMode="auto">
          <a:xfrm>
            <a:off x="503238" y="2930525"/>
            <a:ext cx="8137525" cy="341471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4" name="Rounded Rectangle 3"/>
          <p:cNvSpPr/>
          <p:nvPr userDrawn="1"/>
        </p:nvSpPr>
        <p:spPr bwMode="auto">
          <a:xfrm>
            <a:off x="503238" y="512763"/>
            <a:ext cx="8137525" cy="2192337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5" name="Title 1"/>
          <p:cNvSpPr txBox="1">
            <a:spLocks/>
          </p:cNvSpPr>
          <p:nvPr userDrawn="1"/>
        </p:nvSpPr>
        <p:spPr>
          <a:xfrm>
            <a:off x="628650" y="3071813"/>
            <a:ext cx="7886700" cy="539750"/>
          </a:xfrm>
          <a:prstGeom prst="rect">
            <a:avLst/>
          </a:prstGeom>
        </p:spPr>
        <p:txBody>
          <a:bodyPr lIns="0" tIns="0" rIns="0" bIns="0" anchor="ctr" anchorCtr="1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3600" dirty="0">
                <a:latin typeface="Twinkl" pitchFamily="50" charset="0"/>
              </a:rPr>
              <a:t>Success Criteria</a:t>
            </a:r>
          </a:p>
        </p:txBody>
      </p:sp>
      <p:sp>
        <p:nvSpPr>
          <p:cNvPr id="6" name="Title 1"/>
          <p:cNvSpPr txBox="1">
            <a:spLocks/>
          </p:cNvSpPr>
          <p:nvPr userDrawn="1"/>
        </p:nvSpPr>
        <p:spPr>
          <a:xfrm>
            <a:off x="628650" y="735013"/>
            <a:ext cx="7886700" cy="539750"/>
          </a:xfrm>
          <a:prstGeom prst="rect">
            <a:avLst/>
          </a:prstGeom>
        </p:spPr>
        <p:txBody>
          <a:bodyPr lIns="0" tIns="0" rIns="0" bIns="0" anchor="ctr" anchorCtr="1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3600" dirty="0">
                <a:latin typeface="Twinkl" pitchFamily="50" charset="0"/>
              </a:rPr>
              <a:t>Aim</a:t>
            </a:r>
          </a:p>
        </p:txBody>
      </p:sp>
      <p:sp>
        <p:nvSpPr>
          <p:cNvPr id="7" name="Content Placeholder 15"/>
          <p:cNvSpPr txBox="1">
            <a:spLocks/>
          </p:cNvSpPr>
          <p:nvPr userDrawn="1"/>
        </p:nvSpPr>
        <p:spPr>
          <a:xfrm>
            <a:off x="628650" y="3467100"/>
            <a:ext cx="7886700" cy="1409700"/>
          </a:xfrm>
          <a:prstGeom prst="rect">
            <a:avLst/>
          </a:prstGeom>
          <a:noFill/>
          <a:ln w="25400">
            <a:noFill/>
          </a:ln>
        </p:spPr>
        <p:txBody>
          <a:bodyPr lIns="180000" tIns="252000" rIns="252000" bIns="18000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GB" dirty="0">
                <a:latin typeface="Twinkl" pitchFamily="50" charset="0"/>
              </a:rPr>
              <a:t>Statement 1 Lorem ipsum </a:t>
            </a:r>
            <a:r>
              <a:rPr lang="en-GB" dirty="0" err="1">
                <a:latin typeface="Twinkl" pitchFamily="50" charset="0"/>
              </a:rPr>
              <a:t>dolor</a:t>
            </a:r>
            <a:r>
              <a:rPr lang="en-GB" dirty="0">
                <a:latin typeface="Twinkl" pitchFamily="50" charset="0"/>
              </a:rPr>
              <a:t> sit </a:t>
            </a:r>
            <a:r>
              <a:rPr lang="en-GB" dirty="0" err="1">
                <a:latin typeface="Twinkl" pitchFamily="50" charset="0"/>
              </a:rPr>
              <a:t>amet</a:t>
            </a:r>
            <a:r>
              <a:rPr lang="en-GB" dirty="0">
                <a:latin typeface="Twinkl" pitchFamily="50" charset="0"/>
              </a:rPr>
              <a:t>, </a:t>
            </a:r>
            <a:r>
              <a:rPr lang="en-GB" dirty="0" err="1">
                <a:latin typeface="Twinkl" pitchFamily="50" charset="0"/>
              </a:rPr>
              <a:t>consectetur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adipiscing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elit</a:t>
            </a:r>
            <a:r>
              <a:rPr lang="en-GB" dirty="0">
                <a:latin typeface="Twinkl" pitchFamily="50" charset="0"/>
              </a:rPr>
              <a:t>.</a:t>
            </a:r>
          </a:p>
          <a:p>
            <a:pPr fontAlgn="auto">
              <a:spcAft>
                <a:spcPts val="0"/>
              </a:spcAft>
              <a:defRPr/>
            </a:pPr>
            <a:r>
              <a:rPr lang="en-GB" dirty="0">
                <a:latin typeface="Twinkl" pitchFamily="50" charset="0"/>
              </a:rPr>
              <a:t>Statement 2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GB" dirty="0">
                <a:latin typeface="Twinkl" pitchFamily="50" charset="0"/>
              </a:rPr>
              <a:t>Sub statement</a:t>
            </a:r>
          </a:p>
        </p:txBody>
      </p:sp>
      <p:sp>
        <p:nvSpPr>
          <p:cNvPr id="11" name="Content Placeholder 15"/>
          <p:cNvSpPr>
            <a:spLocks noGrp="1"/>
          </p:cNvSpPr>
          <p:nvPr>
            <p:ph idx="1"/>
          </p:nvPr>
        </p:nvSpPr>
        <p:spPr>
          <a:xfrm>
            <a:off x="628650" y="1127760"/>
            <a:ext cx="7886700" cy="1409700"/>
          </a:xfrm>
          <a:prstGeom prst="roundRect">
            <a:avLst>
              <a:gd name="adj" fmla="val 2585"/>
            </a:avLst>
          </a:prstGeom>
        </p:spPr>
        <p:txBody>
          <a:bodyPr>
            <a:normAutofit fontScale="92500" lnSpcReduction="10000"/>
          </a:bodyPr>
          <a:lstStyle>
            <a:lvl1pPr>
              <a:defRPr>
                <a:latin typeface="Twinkl" pitchFamily="50" charset="0"/>
              </a:defRPr>
            </a:lvl1pPr>
            <a:lvl2pPr>
              <a:defRPr/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7369302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288" y="6196013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061482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6"/>
          <p:cNvSpPr>
            <a:spLocks noGrp="1"/>
          </p:cNvSpPr>
          <p:nvPr>
            <p:ph type="title"/>
          </p:nvPr>
        </p:nvSpPr>
        <p:spPr bwMode="auto">
          <a:xfrm>
            <a:off x="461963" y="500063"/>
            <a:ext cx="8220075" cy="993775"/>
          </a:xfrm>
          <a:prstGeom prst="roundRect">
            <a:avLst>
              <a:gd name="adj" fmla="val 9639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en-GB" altLang="en-US" sz="3200" b="0" smtClean="0"/>
              <a:t>What Are You Looking Forward </a:t>
            </a:r>
            <a:br>
              <a:rPr lang="en-GB" altLang="en-US" sz="3200" b="0" smtClean="0"/>
            </a:br>
            <a:r>
              <a:rPr lang="en-GB" altLang="en-US" sz="3200" b="0" smtClean="0"/>
              <a:t>to in Your New Class?</a:t>
            </a: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1208088" y="1781175"/>
            <a:ext cx="67278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Twinkl" panose="020B0604020202020204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anose="020B0604020202020204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anose="020B0604020202020204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anose="020B0604020202020204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anose="020B0604020202020204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anose="020B0604020202020204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anose="020B0604020202020204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anose="020B0604020202020204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anose="020B0604020202020204" pitchFamily="2" charset="0"/>
              </a:defRPr>
            </a:lvl9pPr>
          </a:lstStyle>
          <a:p>
            <a:pPr algn="ctr" eaLnBrk="1" hangingPunct="1"/>
            <a:r>
              <a:rPr lang="en-GB" altLang="en-US">
                <a:solidFill>
                  <a:srgbClr val="000000"/>
                </a:solidFill>
              </a:rPr>
              <a:t>Is there anything that you are really looking forward to doing in your new class?</a:t>
            </a:r>
            <a:endParaRPr lang="en-GB" altLang="en-US"/>
          </a:p>
          <a:p>
            <a:pPr algn="ctr" eaLnBrk="1" hangingPunct="1"/>
            <a:endParaRPr lang="en-GB" altLang="en-US"/>
          </a:p>
          <a:p>
            <a:pPr algn="ctr" eaLnBrk="1" hangingPunct="1"/>
            <a:endParaRPr lang="en-GB" altLang="en-US"/>
          </a:p>
        </p:txBody>
      </p:sp>
      <p:pic>
        <p:nvPicPr>
          <p:cNvPr id="16388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9913" y="3429000"/>
            <a:ext cx="2924175" cy="270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Rounded Rectangle 17"/>
          <p:cNvSpPr>
            <a:spLocks noChangeArrowheads="1"/>
          </p:cNvSpPr>
          <p:nvPr/>
        </p:nvSpPr>
        <p:spPr bwMode="auto">
          <a:xfrm>
            <a:off x="1143000" y="2698750"/>
            <a:ext cx="6858000" cy="407988"/>
          </a:xfrm>
          <a:prstGeom prst="roundRect">
            <a:avLst>
              <a:gd name="adj" fmla="val 16667"/>
            </a:avLst>
          </a:prstGeom>
          <a:solidFill>
            <a:srgbClr val="F1811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inkl" panose="020B0604020202020204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anose="020B0604020202020204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anose="020B0604020202020204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anose="020B0604020202020204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anose="020B0604020202020204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anose="020B0604020202020204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anose="020B0604020202020204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anose="020B0604020202020204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anose="020B0604020202020204" pitchFamily="2" charset="0"/>
              </a:defRPr>
            </a:lvl9pPr>
          </a:lstStyle>
          <a:p>
            <a:pPr algn="ctr" eaLnBrk="1" hangingPunct="1"/>
            <a:r>
              <a:rPr lang="en-GB" altLang="en-US">
                <a:solidFill>
                  <a:schemeClr val="bg1"/>
                </a:solidFill>
              </a:rPr>
              <a:t>Talk to your friends and teacher about how you are feeling.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2350" y="1363663"/>
            <a:ext cx="4559300" cy="362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2371725" y="2324100"/>
            <a:ext cx="4400550" cy="9906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anchor="ctr">
            <a:sp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GB" altLang="en-US" sz="2200" dirty="0">
                <a:solidFill>
                  <a:srgbClr val="F18116"/>
                </a:solidFill>
              </a:rPr>
              <a:t>Someone who is cautious </a:t>
            </a:r>
            <a:br>
              <a:rPr lang="en-GB" altLang="en-US" sz="2200" dirty="0">
                <a:solidFill>
                  <a:srgbClr val="F18116"/>
                </a:solidFill>
              </a:rPr>
            </a:br>
            <a:r>
              <a:rPr lang="en-GB" altLang="en-US" sz="2200" dirty="0">
                <a:solidFill>
                  <a:srgbClr val="F18116"/>
                </a:solidFill>
              </a:rPr>
              <a:t>tries to avoid problems or risks. </a:t>
            </a:r>
          </a:p>
        </p:txBody>
      </p:sp>
      <p:sp>
        <p:nvSpPr>
          <p:cNvPr id="8196" name="Title 20"/>
          <p:cNvSpPr>
            <a:spLocks noGrp="1"/>
          </p:cNvSpPr>
          <p:nvPr>
            <p:ph type="title"/>
          </p:nvPr>
        </p:nvSpPr>
        <p:spPr bwMode="auto">
          <a:xfrm>
            <a:off x="457200" y="549275"/>
            <a:ext cx="8220075" cy="993775"/>
          </a:xfrm>
          <a:prstGeom prst="roundRect">
            <a:avLst>
              <a:gd name="adj" fmla="val 9639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en-GB" altLang="en-US" sz="3600" smtClean="0"/>
              <a:t>What Does Cautious Mean?</a:t>
            </a:r>
          </a:p>
        </p:txBody>
      </p:sp>
      <p:pic>
        <p:nvPicPr>
          <p:cNvPr id="8197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068" b="2"/>
          <a:stretch>
            <a:fillRect/>
          </a:stretch>
        </p:blipFill>
        <p:spPr bwMode="auto">
          <a:xfrm>
            <a:off x="1254125" y="4422775"/>
            <a:ext cx="1717675" cy="243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1176338" y="1214438"/>
            <a:ext cx="6781800" cy="61595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anchor="ctr">
            <a:sp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GB" altLang="en-US" sz="2200" dirty="0">
                <a:solidFill>
                  <a:schemeClr val="tx1"/>
                </a:solidFill>
              </a:rPr>
              <a:t>How did Cody feel about becoming a butterfly?</a:t>
            </a:r>
          </a:p>
        </p:txBody>
      </p:sp>
      <p:sp>
        <p:nvSpPr>
          <p:cNvPr id="9219" name="Title 20"/>
          <p:cNvSpPr>
            <a:spLocks noGrp="1"/>
          </p:cNvSpPr>
          <p:nvPr>
            <p:ph type="title"/>
          </p:nvPr>
        </p:nvSpPr>
        <p:spPr bwMode="auto">
          <a:xfrm>
            <a:off x="457200" y="549275"/>
            <a:ext cx="8220075" cy="993775"/>
          </a:xfrm>
          <a:prstGeom prst="roundRect">
            <a:avLst>
              <a:gd name="adj" fmla="val 9639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en-GB" altLang="en-US" sz="3600" b="0" smtClean="0"/>
              <a:t>Cody the Cautious Caterpillar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981075" y="3721100"/>
            <a:ext cx="1662113" cy="615950"/>
          </a:xfrm>
          <a:prstGeom prst="roundRect">
            <a:avLst/>
          </a:prstGeom>
          <a:solidFill>
            <a:srgbClr val="F181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anchor="ctr">
            <a:sp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GB" altLang="en-US" sz="2200" dirty="0">
                <a:solidFill>
                  <a:schemeClr val="bg1"/>
                </a:solidFill>
              </a:rPr>
              <a:t>worried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1652588" y="2706688"/>
            <a:ext cx="1663700" cy="615950"/>
          </a:xfrm>
          <a:prstGeom prst="roundRect">
            <a:avLst/>
          </a:prstGeom>
          <a:solidFill>
            <a:srgbClr val="F181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anchor="ctr">
            <a:sp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GB" altLang="en-US" sz="2200" dirty="0">
                <a:solidFill>
                  <a:schemeClr val="bg1"/>
                </a:solidFill>
              </a:rPr>
              <a:t>unsure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5846763" y="2638425"/>
            <a:ext cx="1663700" cy="615950"/>
          </a:xfrm>
          <a:prstGeom prst="roundRect">
            <a:avLst/>
          </a:prstGeom>
          <a:solidFill>
            <a:srgbClr val="F181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anchor="ctr">
            <a:sp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GB" altLang="en-US" sz="2200" dirty="0">
                <a:solidFill>
                  <a:schemeClr val="bg1"/>
                </a:solidFill>
              </a:rPr>
              <a:t>nervous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3749675" y="2019300"/>
            <a:ext cx="1663700" cy="615950"/>
          </a:xfrm>
          <a:prstGeom prst="roundRect">
            <a:avLst/>
          </a:prstGeom>
          <a:solidFill>
            <a:srgbClr val="F181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anchor="ctr">
            <a:sp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GB" altLang="en-US" sz="2200" dirty="0">
                <a:solidFill>
                  <a:schemeClr val="bg1"/>
                </a:solidFill>
              </a:rPr>
              <a:t>scared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2185988" y="4956175"/>
            <a:ext cx="4791075" cy="615950"/>
          </a:xfrm>
          <a:prstGeom prst="roundRect">
            <a:avLst/>
          </a:prstGeom>
          <a:solidFill>
            <a:srgbClr val="F181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anchor="ctr">
            <a:sp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GB" altLang="en-US" sz="2200" dirty="0">
                <a:solidFill>
                  <a:schemeClr val="bg1"/>
                </a:solidFill>
              </a:rPr>
              <a:t>not looking forward to change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6510338" y="3652838"/>
            <a:ext cx="1663700" cy="615950"/>
          </a:xfrm>
          <a:prstGeom prst="roundRect">
            <a:avLst/>
          </a:prstGeom>
          <a:solidFill>
            <a:srgbClr val="F181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anchor="ctr">
            <a:sp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GB" altLang="en-US" sz="2200" dirty="0">
                <a:solidFill>
                  <a:schemeClr val="bg1"/>
                </a:solidFill>
              </a:rPr>
              <a:t>anxious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9675" y="2763838"/>
            <a:ext cx="1879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ounded Rectangle 12"/>
          <p:cNvSpPr/>
          <p:nvPr/>
        </p:nvSpPr>
        <p:spPr>
          <a:xfrm>
            <a:off x="1036638" y="5761038"/>
            <a:ext cx="6783387" cy="54768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anchor="ctr">
            <a:sp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GB" altLang="en-US" dirty="0">
                <a:solidFill>
                  <a:schemeClr val="tx1"/>
                </a:solidFill>
              </a:rPr>
              <a:t>Click on the picture to find out!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375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8" t="5450" r="3918" b="3577"/>
          <a:stretch>
            <a:fillRect/>
          </a:stretch>
        </p:blipFill>
        <p:spPr bwMode="auto">
          <a:xfrm>
            <a:off x="755650" y="765175"/>
            <a:ext cx="7632700" cy="532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3087688" y="3949700"/>
            <a:ext cx="284162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inkl" panose="020B0604020202020204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anose="020B0604020202020204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anose="020B0604020202020204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anose="020B0604020202020204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anose="020B0604020202020204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anose="020B0604020202020204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anose="020B0604020202020204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anose="020B0604020202020204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anose="020B0604020202020204" pitchFamily="2" charset="0"/>
              </a:defRPr>
            </a:lvl9pPr>
          </a:lstStyle>
          <a:p>
            <a:pPr eaLnBrk="1" hangingPunct="1"/>
            <a:r>
              <a:rPr lang="en-GB" altLang="en-US" sz="1600">
                <a:solidFill>
                  <a:srgbClr val="000000"/>
                </a:solidFill>
              </a:rPr>
              <a:t>“Flying looks very tiring,” said Cody. “I wish I could stay as a caterpillar forever!”</a:t>
            </a:r>
            <a:endParaRPr lang="en-GB" altLang="en-US" sz="1600"/>
          </a:p>
        </p:txBody>
      </p:sp>
      <p:pic>
        <p:nvPicPr>
          <p:cNvPr id="10244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9975" y="3836988"/>
            <a:ext cx="1663700" cy="1887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0063" y="1873250"/>
            <a:ext cx="2344737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6" name="Title 6"/>
          <p:cNvSpPr>
            <a:spLocks noGrp="1"/>
          </p:cNvSpPr>
          <p:nvPr>
            <p:ph type="title"/>
          </p:nvPr>
        </p:nvSpPr>
        <p:spPr bwMode="auto">
          <a:xfrm>
            <a:off x="3625850" y="2643188"/>
            <a:ext cx="4187825" cy="993775"/>
          </a:xfrm>
          <a:prstGeom prst="roundRect">
            <a:avLst>
              <a:gd name="adj" fmla="val 9639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en-GB" altLang="en-US" sz="3200" b="0" smtClean="0"/>
              <a:t>How did Cody feel about flying?</a:t>
            </a:r>
            <a:br>
              <a:rPr lang="en-GB" altLang="en-US" sz="3200" b="0" smtClean="0"/>
            </a:br>
            <a:endParaRPr lang="en-GB" altLang="en-US" sz="3200" b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t="3894" r="30312"/>
          <a:stretch>
            <a:fillRect/>
          </a:stretch>
        </p:blipFill>
        <p:spPr bwMode="auto">
          <a:xfrm>
            <a:off x="755650" y="765175"/>
            <a:ext cx="7632700" cy="532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3097213" y="2020888"/>
            <a:ext cx="313372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inkl" panose="020B0604020202020204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anose="020B0604020202020204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anose="020B0604020202020204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anose="020B0604020202020204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anose="020B0604020202020204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anose="020B0604020202020204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anose="020B0604020202020204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anose="020B0604020202020204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anose="020B0604020202020204" pitchFamily="2" charset="0"/>
              </a:defRPr>
            </a:lvl9pPr>
          </a:lstStyle>
          <a:p>
            <a:pPr eaLnBrk="1" hangingPunct="1"/>
            <a:r>
              <a:rPr lang="en-GB" altLang="en-US" sz="1600">
                <a:solidFill>
                  <a:srgbClr val="000000"/>
                </a:solidFill>
              </a:rPr>
              <a:t>“I don’t think I will like nectar,” said Cody. “I wish I could stay as a caterpillar forever!”</a:t>
            </a:r>
            <a:endParaRPr lang="en-GB" altLang="en-US" sz="1600"/>
          </a:p>
        </p:txBody>
      </p:sp>
      <p:sp>
        <p:nvSpPr>
          <p:cNvPr id="11268" name="Title 6"/>
          <p:cNvSpPr>
            <a:spLocks noGrp="1"/>
          </p:cNvSpPr>
          <p:nvPr>
            <p:ph type="title"/>
          </p:nvPr>
        </p:nvSpPr>
        <p:spPr bwMode="auto">
          <a:xfrm>
            <a:off x="755650" y="915988"/>
            <a:ext cx="5016500" cy="993775"/>
          </a:xfrm>
          <a:prstGeom prst="roundRect">
            <a:avLst>
              <a:gd name="adj" fmla="val 9639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en-GB" altLang="en-US" sz="2800" b="0" smtClean="0"/>
              <a:t>How did Cody feel about drinking nectar?</a:t>
            </a:r>
          </a:p>
        </p:txBody>
      </p:sp>
      <p:pic>
        <p:nvPicPr>
          <p:cNvPr id="11269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6338" y="4002088"/>
            <a:ext cx="1535112" cy="198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2263" y="765175"/>
            <a:ext cx="2986087" cy="212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182688"/>
            <a:ext cx="6927850" cy="489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4738" y="3140075"/>
            <a:ext cx="1290637" cy="2446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11" r="18973"/>
          <a:stretch>
            <a:fillRect/>
          </a:stretch>
        </p:blipFill>
        <p:spPr bwMode="auto">
          <a:xfrm>
            <a:off x="755650" y="765175"/>
            <a:ext cx="7632700" cy="532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5618163" y="5145088"/>
            <a:ext cx="286702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inkl" panose="020B0604020202020204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anose="020B0604020202020204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anose="020B0604020202020204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anose="020B0604020202020204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anose="020B0604020202020204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anose="020B0604020202020204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anose="020B0604020202020204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anose="020B0604020202020204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anose="020B0604020202020204" pitchFamily="2" charset="0"/>
              </a:defRPr>
            </a:lvl9pPr>
          </a:lstStyle>
          <a:p>
            <a:pPr eaLnBrk="1" hangingPunct="1"/>
            <a:r>
              <a:rPr lang="en-GB" altLang="en-US" sz="1600"/>
              <a:t>“I like having sixteen legs,” said Cody. “I wish I could stay as a caterpillar forever!”</a:t>
            </a:r>
          </a:p>
        </p:txBody>
      </p:sp>
      <p:sp>
        <p:nvSpPr>
          <p:cNvPr id="12294" name="Title 6"/>
          <p:cNvSpPr>
            <a:spLocks noGrp="1"/>
          </p:cNvSpPr>
          <p:nvPr>
            <p:ph type="title"/>
          </p:nvPr>
        </p:nvSpPr>
        <p:spPr bwMode="auto">
          <a:xfrm>
            <a:off x="658813" y="1017588"/>
            <a:ext cx="4057650" cy="993775"/>
          </a:xfrm>
          <a:prstGeom prst="roundRect">
            <a:avLst>
              <a:gd name="adj" fmla="val 9639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en-GB" altLang="en-US" sz="2800" b="0" smtClean="0">
                <a:solidFill>
                  <a:schemeClr val="bg1"/>
                </a:solidFill>
              </a:rPr>
              <a:t>How did Cody feel about having six legs?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208088" y="1323975"/>
            <a:ext cx="67278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Twinkl" panose="020B0604020202020204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anose="020B0604020202020204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anose="020B0604020202020204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anose="020B0604020202020204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anose="020B0604020202020204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anose="020B0604020202020204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anose="020B0604020202020204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anose="020B0604020202020204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anose="020B0604020202020204" pitchFamily="2" charset="0"/>
              </a:defRPr>
            </a:lvl9pPr>
          </a:lstStyle>
          <a:p>
            <a:pPr algn="ctr" eaLnBrk="1" hangingPunct="1"/>
            <a:r>
              <a:rPr lang="en-GB" altLang="en-US"/>
              <a:t>Is there anything that you are feeling cautious or worried about when you move up to your next class?</a:t>
            </a:r>
          </a:p>
        </p:txBody>
      </p:sp>
      <p:sp>
        <p:nvSpPr>
          <p:cNvPr id="13315" name="Title 6"/>
          <p:cNvSpPr>
            <a:spLocks noGrp="1"/>
          </p:cNvSpPr>
          <p:nvPr>
            <p:ph type="title"/>
          </p:nvPr>
        </p:nvSpPr>
        <p:spPr bwMode="auto">
          <a:xfrm>
            <a:off x="461963" y="549275"/>
            <a:ext cx="8220075" cy="993775"/>
          </a:xfrm>
          <a:prstGeom prst="roundRect">
            <a:avLst>
              <a:gd name="adj" fmla="val 9639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en-GB" altLang="en-US" sz="3200" b="0" smtClean="0"/>
              <a:t>Are You Feeling Cautious?</a:t>
            </a:r>
          </a:p>
        </p:txBody>
      </p:sp>
      <p:pic>
        <p:nvPicPr>
          <p:cNvPr id="13316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125" y="2960688"/>
            <a:ext cx="4095750" cy="3849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ounded Rectangle 7"/>
          <p:cNvSpPr>
            <a:spLocks noChangeArrowheads="1"/>
          </p:cNvSpPr>
          <p:nvPr/>
        </p:nvSpPr>
        <p:spPr bwMode="auto">
          <a:xfrm>
            <a:off x="1143000" y="2247900"/>
            <a:ext cx="6858000" cy="409575"/>
          </a:xfrm>
          <a:prstGeom prst="roundRect">
            <a:avLst>
              <a:gd name="adj" fmla="val 16667"/>
            </a:avLst>
          </a:prstGeom>
          <a:solidFill>
            <a:srgbClr val="F1811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inkl" panose="020B0604020202020204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anose="020B0604020202020204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anose="020B0604020202020204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anose="020B0604020202020204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anose="020B0604020202020204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anose="020B0604020202020204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anose="020B0604020202020204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anose="020B0604020202020204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anose="020B0604020202020204" pitchFamily="2" charset="0"/>
              </a:defRPr>
            </a:lvl9pPr>
          </a:lstStyle>
          <a:p>
            <a:pPr algn="ctr" eaLnBrk="1" hangingPunct="1"/>
            <a:r>
              <a:rPr lang="en-GB" altLang="en-US">
                <a:solidFill>
                  <a:schemeClr val="bg1"/>
                </a:solidFill>
              </a:rPr>
              <a:t>Talk to your friends and teacher about how you are feeling.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/>
          <p:cNvSpPr>
            <a:spLocks noChangeArrowheads="1"/>
          </p:cNvSpPr>
          <p:nvPr/>
        </p:nvSpPr>
        <p:spPr bwMode="auto">
          <a:xfrm>
            <a:off x="2219325" y="2422525"/>
            <a:ext cx="47053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Twinkl" panose="020B0604020202020204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anose="020B0604020202020204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anose="020B0604020202020204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anose="020B0604020202020204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anose="020B0604020202020204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anose="020B0604020202020204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anose="020B0604020202020204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anose="020B0604020202020204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anose="020B0604020202020204" pitchFamily="2" charset="0"/>
              </a:defRPr>
            </a:lvl9pPr>
          </a:lstStyle>
          <a:p>
            <a:pPr algn="ctr" eaLnBrk="1" hangingPunct="1"/>
            <a:r>
              <a:rPr lang="en-GB" altLang="en-US"/>
              <a:t>She thought about everything her friends had told her and decided to brave.</a:t>
            </a:r>
          </a:p>
        </p:txBody>
      </p:sp>
      <p:sp>
        <p:nvSpPr>
          <p:cNvPr id="14339" name="Title 6"/>
          <p:cNvSpPr>
            <a:spLocks noGrp="1"/>
          </p:cNvSpPr>
          <p:nvPr>
            <p:ph type="title"/>
          </p:nvPr>
        </p:nvSpPr>
        <p:spPr bwMode="auto">
          <a:xfrm>
            <a:off x="461963" y="549275"/>
            <a:ext cx="8220075" cy="993775"/>
          </a:xfrm>
          <a:prstGeom prst="roundRect">
            <a:avLst>
              <a:gd name="adj" fmla="val 9639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en-GB" altLang="en-US" sz="3200" b="0" smtClean="0"/>
              <a:t>Change Can Be Good!</a:t>
            </a:r>
          </a:p>
        </p:txBody>
      </p:sp>
      <p:pic>
        <p:nvPicPr>
          <p:cNvPr id="14340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5975" y="3465513"/>
            <a:ext cx="1138238" cy="3392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0575" y="3465513"/>
            <a:ext cx="1146175" cy="3392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7800" y="3465513"/>
            <a:ext cx="1127125" cy="3392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ounded Rectangle 7"/>
          <p:cNvSpPr>
            <a:spLocks noChangeArrowheads="1"/>
          </p:cNvSpPr>
          <p:nvPr/>
        </p:nvSpPr>
        <p:spPr bwMode="auto">
          <a:xfrm>
            <a:off x="711200" y="1616075"/>
            <a:ext cx="7721600" cy="409575"/>
          </a:xfrm>
          <a:prstGeom prst="roundRect">
            <a:avLst>
              <a:gd name="adj" fmla="val 16667"/>
            </a:avLst>
          </a:prstGeom>
          <a:solidFill>
            <a:srgbClr val="F1811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inkl" panose="020B0604020202020204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anose="020B0604020202020204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anose="020B0604020202020204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anose="020B0604020202020204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anose="020B0604020202020204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anose="020B0604020202020204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anose="020B0604020202020204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anose="020B0604020202020204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anose="020B0604020202020204" pitchFamily="2" charset="0"/>
              </a:defRPr>
            </a:lvl9pPr>
          </a:lstStyle>
          <a:p>
            <a:pPr algn="ctr" eaLnBrk="1" hangingPunct="1"/>
            <a:r>
              <a:rPr lang="en-GB" altLang="en-US">
                <a:solidFill>
                  <a:schemeClr val="bg1"/>
                </a:solidFill>
              </a:rPr>
              <a:t>Can you think about the things you might enjoy when you change class?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6"/>
          <p:cNvSpPr>
            <a:spLocks noGrp="1"/>
          </p:cNvSpPr>
          <p:nvPr>
            <p:ph type="title"/>
          </p:nvPr>
        </p:nvSpPr>
        <p:spPr bwMode="auto">
          <a:xfrm>
            <a:off x="461963" y="500063"/>
            <a:ext cx="8220075" cy="993775"/>
          </a:xfrm>
          <a:prstGeom prst="roundRect">
            <a:avLst>
              <a:gd name="adj" fmla="val 9639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en-GB" altLang="en-US" sz="3200" b="0" smtClean="0"/>
              <a:t>How Did Cody Feel When She </a:t>
            </a:r>
            <a:br>
              <a:rPr lang="en-GB" altLang="en-US" sz="3200" b="0" smtClean="0"/>
            </a:br>
            <a:r>
              <a:rPr lang="en-GB" altLang="en-US" sz="3200" b="0" smtClean="0"/>
              <a:t>Became a Butterfly?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981075" y="3721100"/>
            <a:ext cx="1662113" cy="615950"/>
          </a:xfrm>
          <a:prstGeom prst="roundRect">
            <a:avLst/>
          </a:prstGeom>
          <a:solidFill>
            <a:srgbClr val="F181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anchor="ctr">
            <a:sp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GB" altLang="en-US" sz="2200" dirty="0">
                <a:solidFill>
                  <a:schemeClr val="bg1"/>
                </a:solidFill>
              </a:rPr>
              <a:t>excited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1449388" y="2333625"/>
            <a:ext cx="1663700" cy="615950"/>
          </a:xfrm>
          <a:prstGeom prst="roundRect">
            <a:avLst/>
          </a:prstGeom>
          <a:solidFill>
            <a:srgbClr val="F181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anchor="ctr">
            <a:sp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GB" altLang="en-US" sz="2200" dirty="0">
                <a:solidFill>
                  <a:schemeClr val="bg1"/>
                </a:solidFill>
              </a:rPr>
              <a:t>proud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6045200" y="2333625"/>
            <a:ext cx="1662113" cy="615950"/>
          </a:xfrm>
          <a:prstGeom prst="roundRect">
            <a:avLst/>
          </a:prstGeom>
          <a:solidFill>
            <a:srgbClr val="F181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anchor="ctr">
            <a:sp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GB" altLang="en-US" sz="2200" dirty="0">
                <a:solidFill>
                  <a:schemeClr val="bg1"/>
                </a:solidFill>
              </a:rPr>
              <a:t>relieved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3740150" y="1684338"/>
            <a:ext cx="1663700" cy="615950"/>
          </a:xfrm>
          <a:prstGeom prst="roundRect">
            <a:avLst/>
          </a:prstGeom>
          <a:solidFill>
            <a:srgbClr val="F181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anchor="ctr">
            <a:sp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GB" altLang="en-US" sz="2200" dirty="0">
                <a:solidFill>
                  <a:schemeClr val="bg1"/>
                </a:solidFill>
              </a:rPr>
              <a:t>happy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2185988" y="4956175"/>
            <a:ext cx="4791075" cy="615950"/>
          </a:xfrm>
          <a:prstGeom prst="roundRect">
            <a:avLst/>
          </a:prstGeom>
          <a:solidFill>
            <a:srgbClr val="F181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anchor="ctr">
            <a:sp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GB" altLang="en-US" sz="2200" dirty="0">
                <a:solidFill>
                  <a:schemeClr val="bg1"/>
                </a:solidFill>
              </a:rPr>
              <a:t>She thought it was great.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6510338" y="3652838"/>
            <a:ext cx="1663700" cy="615950"/>
          </a:xfrm>
          <a:prstGeom prst="roundRect">
            <a:avLst/>
          </a:prstGeom>
          <a:solidFill>
            <a:srgbClr val="F181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anchor="ctr">
            <a:sp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GB" altLang="en-US" sz="2200" dirty="0">
                <a:solidFill>
                  <a:schemeClr val="bg1"/>
                </a:solidFill>
              </a:rPr>
              <a:t>lucky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1036638" y="5761038"/>
            <a:ext cx="6783387" cy="54768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anchor="ctr">
            <a:sp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GB" altLang="en-US" dirty="0">
                <a:solidFill>
                  <a:schemeClr val="tx1"/>
                </a:solidFill>
              </a:rPr>
              <a:t>Click on the picture to find out!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3850" y="2157413"/>
            <a:ext cx="2711450" cy="294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375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owerPoint Guidance.pptx" id="{1A668E89-7EBF-46BC-97CC-8BA0273F40FB}" vid="{55997E52-F108-4BFE-ADA4-3FDEC1E52D3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83</TotalTime>
  <Words>255</Words>
  <Application>Microsoft Office PowerPoint</Application>
  <PresentationFormat>On-screen Show (4:3)</PresentationFormat>
  <Paragraphs>34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Twinkl</vt:lpstr>
      <vt:lpstr>Sassoon Infant Rg</vt:lpstr>
      <vt:lpstr>Twinkl SemiBold</vt:lpstr>
      <vt:lpstr>Office Theme</vt:lpstr>
      <vt:lpstr>PowerPoint Presentation</vt:lpstr>
      <vt:lpstr>What Does Cautious Mean?</vt:lpstr>
      <vt:lpstr>Cody the Cautious Caterpillar</vt:lpstr>
      <vt:lpstr>How did Cody feel about flying? </vt:lpstr>
      <vt:lpstr>How did Cody feel about drinking nectar?</vt:lpstr>
      <vt:lpstr>How did Cody feel about having six legs?</vt:lpstr>
      <vt:lpstr>Are You Feeling Cautious?</vt:lpstr>
      <vt:lpstr>Change Can Be Good!</vt:lpstr>
      <vt:lpstr>How Did Cody Feel When She  Became a Butterfly?</vt:lpstr>
      <vt:lpstr>What Are You Looking Forward  to in Your New Class?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Guidance</dc:title>
  <dc:creator>Chloe Thomas</dc:creator>
  <cp:lastModifiedBy>Louisa Adams</cp:lastModifiedBy>
  <cp:revision>16</cp:revision>
  <dcterms:created xsi:type="dcterms:W3CDTF">2018-04-26T13:45:21Z</dcterms:created>
  <dcterms:modified xsi:type="dcterms:W3CDTF">2020-07-12T13:44:38Z</dcterms:modified>
</cp:coreProperties>
</file>