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94" r:id="rId3"/>
    <p:sldId id="295" r:id="rId4"/>
    <p:sldId id="307" r:id="rId5"/>
    <p:sldId id="297" r:id="rId6"/>
    <p:sldId id="298" r:id="rId7"/>
    <p:sldId id="308" r:id="rId8"/>
    <p:sldId id="309" r:id="rId9"/>
    <p:sldId id="310" r:id="rId10"/>
    <p:sldId id="311" r:id="rId11"/>
  </p:sldIdLst>
  <p:sldSz cx="9144000" cy="6858000" type="screen4x3"/>
  <p:notesSz cx="6858000" cy="9144000"/>
  <p:embeddedFontLst>
    <p:embeddedFont>
      <p:font typeface="Tuffy-TTF" panose="020B0603060100000000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  <p:embeddedFont>
      <p:font typeface="Twinkl SemiBold" charset="0"/>
      <p:bold r:id="rId2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692"/>
    <a:srgbClr val="EDC1DA"/>
    <a:srgbClr val="E29AC3"/>
    <a:srgbClr val="FAB001"/>
    <a:srgbClr val="8D358B"/>
    <a:srgbClr val="2DB6BC"/>
    <a:srgbClr val="F08115"/>
    <a:srgbClr val="FF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>
      <p:cViewPr varScale="1">
        <p:scale>
          <a:sx n="72" d="100"/>
          <a:sy n="72" d="100"/>
        </p:scale>
        <p:origin x="114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352DD1-D2B6-4B9C-B465-9C47C8CC21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5723DD-63FC-4469-9ECC-77ABE30258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8DCC15E-F8C2-4227-8B80-7EBDACDF17C4}" type="datetimeFigureOut">
              <a:rPr lang="en-GB"/>
              <a:pPr>
                <a:defRPr/>
              </a:pPr>
              <a:t>14/04/2020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F3A39-A160-46DC-AAB9-3A0579C608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44F8A-7631-44E8-BFD6-22670926A1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F945729-EE4D-48E3-AEE7-0D3357A29E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ACDA6B-1B24-44F5-B50C-67BE34CDEF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670F4-4757-4BAE-A31B-7C2FD1F90F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420D7E7-13F9-4EB8-BB16-0E1FB5B3168F}" type="datetimeFigureOut">
              <a:rPr lang="en-GB"/>
              <a:pPr>
                <a:defRPr/>
              </a:pPr>
              <a:t>14/04/2020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F31D85F-0C6D-44EE-B3A3-FF5C94C41B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75D6C45-EDAC-4749-BD05-9FC2A3342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40F07-6814-4117-AC2E-946708C24B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B1D4B-B8A3-48EF-8FF2-CF991EABF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BD0EB71F-88DB-4D57-94F9-3643AD85751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97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315AB9-40CD-4B52-AA4F-BE45B7A053D9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99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44837E4-05F9-4D1D-A8B3-936869F4F87F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551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D1C9A3F-D96D-4636-B239-3D7E7EEE56DD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14B3A26-7280-4130-A97D-8AE6096DC191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39F13D-B443-4DEA-86D3-23C1CFD36975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838990-2CDE-4B11-8DCF-785B62126D24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DD8984F-400E-44ED-B582-CF6BAD489BDF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189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15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18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850900"/>
            <a:ext cx="338137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C93D9D-24A6-4DBE-80AF-28E077A47B9A}"/>
              </a:ext>
            </a:extLst>
          </p:cNvPr>
          <p:cNvSpPr/>
          <p:nvPr/>
        </p:nvSpPr>
        <p:spPr>
          <a:xfrm>
            <a:off x="1333500" y="2349500"/>
            <a:ext cx="5614988" cy="534988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C05E3-2D71-422D-9C48-B6D2ED738B2C}"/>
              </a:ext>
            </a:extLst>
          </p:cNvPr>
          <p:cNvSpPr/>
          <p:nvPr/>
        </p:nvSpPr>
        <p:spPr>
          <a:xfrm>
            <a:off x="1333500" y="1506538"/>
            <a:ext cx="5399088" cy="769937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65313" y="1568450"/>
            <a:ext cx="4435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What are notes, coins, debit and credit cards, cheques and bank accounts?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36900" y="2432050"/>
            <a:ext cx="200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What do they do?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692150"/>
            <a:ext cx="287496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22738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5D8620-DD71-47B6-AF36-3E2017359E8C}"/>
              </a:ext>
            </a:extLst>
          </p:cNvPr>
          <p:cNvSpPr/>
          <p:nvPr/>
        </p:nvSpPr>
        <p:spPr>
          <a:xfrm>
            <a:off x="3646488" y="1587500"/>
            <a:ext cx="4886325" cy="1450975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3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How Will You Pay?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10088" y="1693863"/>
            <a:ext cx="3960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You have just finished the weekly shopping trip for your family and are now at the checkout. How could you pay for your shopping?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40401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90"/>
          <a:stretch>
            <a:fillRect/>
          </a:stretch>
        </p:blipFill>
        <p:spPr bwMode="auto">
          <a:xfrm>
            <a:off x="1187450" y="3860800"/>
            <a:ext cx="687863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03350" y="4465638"/>
            <a:ext cx="2370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Ways We Could Pay: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351C07-3E56-4EA4-9078-91F2F228B540}"/>
              </a:ext>
            </a:extLst>
          </p:cNvPr>
          <p:cNvSpPr/>
          <p:nvPr/>
        </p:nvSpPr>
        <p:spPr>
          <a:xfrm>
            <a:off x="4260850" y="5445125"/>
            <a:ext cx="4251325" cy="908050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9C74A7-D96C-49A6-ACCA-CDCC18BF91FF}"/>
              </a:ext>
            </a:extLst>
          </p:cNvPr>
          <p:cNvSpPr/>
          <p:nvPr/>
        </p:nvSpPr>
        <p:spPr>
          <a:xfrm>
            <a:off x="582613" y="5445125"/>
            <a:ext cx="3617912" cy="908050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Ways to Pay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84438" y="1228725"/>
            <a:ext cx="138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Description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2613" y="1228725"/>
            <a:ext cx="1516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Ways to Pay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66738" y="2066925"/>
            <a:ext cx="1404937" cy="368300"/>
          </a:xfrm>
          <a:prstGeom prst="rect">
            <a:avLst/>
          </a:prstGeom>
          <a:noFill/>
          <a:ln w="9525">
            <a:solidFill>
              <a:srgbClr val="CA46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Credit Card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738" y="3074988"/>
            <a:ext cx="1317625" cy="368300"/>
          </a:xfrm>
          <a:prstGeom prst="rect">
            <a:avLst/>
          </a:prstGeom>
          <a:noFill/>
          <a:ln w="9525">
            <a:solidFill>
              <a:srgbClr val="CA46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Debit Card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6738" y="3998913"/>
            <a:ext cx="1628775" cy="369887"/>
          </a:xfrm>
          <a:prstGeom prst="rect">
            <a:avLst/>
          </a:prstGeom>
          <a:noFill/>
          <a:ln w="9525">
            <a:solidFill>
              <a:srgbClr val="CA46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Bank Account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66738" y="4800600"/>
            <a:ext cx="939800" cy="368300"/>
          </a:xfrm>
          <a:prstGeom prst="rect">
            <a:avLst/>
          </a:prstGeom>
          <a:noFill/>
          <a:ln w="9525">
            <a:solidFill>
              <a:srgbClr val="CA46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Cheque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84438" y="1597025"/>
            <a:ext cx="6027737" cy="1323975"/>
          </a:xfrm>
          <a:prstGeom prst="rect">
            <a:avLst/>
          </a:prstGeom>
          <a:noFill/>
          <a:ln w="9525">
            <a:solidFill>
              <a:srgbClr val="CA46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card that you can use to spend money ‘on credit’. This means money that you are being lent but is not yours. You can spend money on a credit card but then pay back the company that provides it in regular payments, with a rate of interest, which can sometimes be quite high.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484438" y="2987675"/>
            <a:ext cx="6027737" cy="585788"/>
          </a:xfrm>
          <a:prstGeom prst="rect">
            <a:avLst/>
          </a:prstGeom>
          <a:noFill/>
          <a:ln w="9525">
            <a:solidFill>
              <a:srgbClr val="CA46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This is a card that is linked to a bank account where you keep your money. A debit card allows you to spend your own money.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484438" y="3648075"/>
            <a:ext cx="6027737" cy="1076325"/>
          </a:xfrm>
          <a:prstGeom prst="rect">
            <a:avLst/>
          </a:prstGeom>
          <a:noFill/>
          <a:ln w="9525">
            <a:solidFill>
              <a:srgbClr val="CA46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bank account is a safe place to store your money. It is looked after by a bank and you can use your money when you want. This will often be by using a debit card or chequebook linked to the account.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484438" y="4792663"/>
            <a:ext cx="6027737" cy="584200"/>
          </a:xfrm>
          <a:prstGeom prst="rect">
            <a:avLst/>
          </a:prstGeom>
          <a:noFill/>
          <a:ln w="9525">
            <a:solidFill>
              <a:srgbClr val="CA46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A cheque is a special piece of paper that you can write on to pay someone money from your bank account.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82613" y="5484813"/>
            <a:ext cx="35671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Interest – this can mean a fee for borrowing money that increases the longer it is not paid back.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294188" y="5484813"/>
            <a:ext cx="4217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</a:rPr>
              <a:t>Interest – this can also mean money you are given by your bank to encourage you to save money with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6BB867-EFAD-4B85-B76B-BF212AB80AA2}"/>
              </a:ext>
            </a:extLst>
          </p:cNvPr>
          <p:cNvSpPr/>
          <p:nvPr/>
        </p:nvSpPr>
        <p:spPr>
          <a:xfrm>
            <a:off x="4594225" y="1947863"/>
            <a:ext cx="4000500" cy="1866900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507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Which Way to Pay?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33913" y="2005013"/>
            <a:ext cx="40005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You are now going to show what you have learnt today by writing your own definitions for each of the payment methods and thinking about advantages and disadvantages of each.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"/>
          <a:stretch>
            <a:fillRect/>
          </a:stretch>
        </p:blipFill>
        <p:spPr bwMode="auto">
          <a:xfrm>
            <a:off x="523875" y="2276475"/>
            <a:ext cx="3997325" cy="2763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10" name="Group 7"/>
          <p:cNvGrpSpPr>
            <a:grpSpLocks/>
          </p:cNvGrpSpPr>
          <p:nvPr/>
        </p:nvGrpSpPr>
        <p:grpSpPr bwMode="auto">
          <a:xfrm>
            <a:off x="4594225" y="3933825"/>
            <a:ext cx="6669088" cy="1762125"/>
            <a:chOff x="1016229" y="4564764"/>
            <a:chExt cx="6696744" cy="17629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D74D1C-0DEA-49DC-A5BA-1BB3BC82F947}"/>
                </a:ext>
              </a:extLst>
            </p:cNvPr>
            <p:cNvSpPr/>
            <p:nvPr/>
          </p:nvSpPr>
          <p:spPr>
            <a:xfrm>
              <a:off x="1016229" y="4564764"/>
              <a:ext cx="4012308" cy="446291"/>
            </a:xfrm>
            <a:prstGeom prst="rect">
              <a:avLst/>
            </a:prstGeom>
            <a:solidFill>
              <a:srgbClr val="CA46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701AE6-7E9A-44CD-A22E-717E276AE17C}"/>
                </a:ext>
              </a:extLst>
            </p:cNvPr>
            <p:cNvSpPr/>
            <p:nvPr/>
          </p:nvSpPr>
          <p:spPr>
            <a:xfrm>
              <a:off x="1016229" y="4998349"/>
              <a:ext cx="4012308" cy="1329340"/>
            </a:xfrm>
            <a:prstGeom prst="rect">
              <a:avLst/>
            </a:prstGeom>
            <a:solidFill>
              <a:srgbClr val="EDC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C0AB17-3C18-4F17-8EAE-4C83C9FE79E0}"/>
                </a:ext>
              </a:extLst>
            </p:cNvPr>
            <p:cNvSpPr/>
            <p:nvPr/>
          </p:nvSpPr>
          <p:spPr>
            <a:xfrm>
              <a:off x="1058174" y="5055352"/>
              <a:ext cx="5301936" cy="1200329"/>
            </a:xfrm>
            <a:prstGeom prst="rect">
              <a:avLst/>
            </a:prstGeom>
          </p:spPr>
          <p:txBody>
            <a:bodyPr numCol="3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money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cash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credit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debit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GB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1515" name="Rectangle 4"/>
            <p:cNvSpPr>
              <a:spLocks noChangeArrowheads="1"/>
            </p:cNvSpPr>
            <p:nvPr/>
          </p:nvSpPr>
          <p:spPr bwMode="auto">
            <a:xfrm>
              <a:off x="1042886" y="4599497"/>
              <a:ext cx="14269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Word Bank </a:t>
              </a:r>
              <a:endParaRPr lang="en-GB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63BAAE-1CF7-4EA4-A7F3-E26F22531E06}"/>
                </a:ext>
              </a:extLst>
            </p:cNvPr>
            <p:cNvSpPr/>
            <p:nvPr/>
          </p:nvSpPr>
          <p:spPr>
            <a:xfrm>
              <a:off x="2253693" y="5054180"/>
              <a:ext cx="3515064" cy="1200329"/>
            </a:xfrm>
            <a:prstGeom prst="rect">
              <a:avLst/>
            </a:prstGeom>
          </p:spPr>
          <p:txBody>
            <a:bodyPr numCol="3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cheque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debt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owe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interest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GB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854A2D-F7B8-4238-B0CE-9948D6572B57}"/>
                </a:ext>
              </a:extLst>
            </p:cNvPr>
            <p:cNvSpPr/>
            <p:nvPr/>
          </p:nvSpPr>
          <p:spPr>
            <a:xfrm>
              <a:off x="3637134" y="5063813"/>
              <a:ext cx="4075839" cy="1200329"/>
            </a:xfrm>
            <a:prstGeom prst="rect">
              <a:avLst/>
            </a:prstGeom>
          </p:spPr>
          <p:txBody>
            <a:bodyPr numCol="3">
              <a:sp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save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borrow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dirty="0">
                  <a:latin typeface="+mn-lt"/>
                </a:rPr>
                <a:t>bank account</a:t>
              </a:r>
            </a:p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endParaRPr lang="en-GB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21511" name="Individual 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451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98A4C0-48A2-4C72-8B81-C4B9DF539433}"/>
              </a:ext>
            </a:extLst>
          </p:cNvPr>
          <p:cNvSpPr/>
          <p:nvPr/>
        </p:nvSpPr>
        <p:spPr>
          <a:xfrm>
            <a:off x="684213" y="3284538"/>
            <a:ext cx="4967287" cy="1439862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555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Why Pay That Way?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7238" y="1484313"/>
            <a:ext cx="7629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In this lesson you have learnt about some of the ways we can pay for things we want to buy. Think for a moment about what you have learnt about each of the different ways we can pay.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0413" y="2493963"/>
            <a:ext cx="7486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Now, let’s think about some different things people pay for and the ways they might choose to pay.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4700" y="3389313"/>
            <a:ext cx="3941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As each picture appears, think about</a:t>
            </a:r>
            <a:r>
              <a:rPr lang="en-GB" altLang="en-US" b="1" dirty="0">
                <a:solidFill>
                  <a:schemeClr val="bg1"/>
                </a:solidFill>
              </a:rPr>
              <a:t> why </a:t>
            </a:r>
            <a:r>
              <a:rPr lang="en-GB" altLang="en-US" dirty="0">
                <a:solidFill>
                  <a:schemeClr val="bg1"/>
                </a:solidFill>
              </a:rPr>
              <a:t>the shopper might have chosen a particular way to pay rather than another way.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2922588"/>
            <a:ext cx="2233613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2944813"/>
            <a:ext cx="1897063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2127250"/>
            <a:ext cx="38512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8"/>
            <a:ext cx="6011863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12080" r="13376"/>
          <a:stretch>
            <a:fillRect/>
          </a:stretch>
        </p:blipFill>
        <p:spPr bwMode="auto">
          <a:xfrm>
            <a:off x="5184775" y="2327275"/>
            <a:ext cx="38512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b="24657"/>
          <a:stretch>
            <a:fillRect/>
          </a:stretch>
        </p:blipFill>
        <p:spPr bwMode="auto">
          <a:xfrm>
            <a:off x="0" y="1628775"/>
            <a:ext cx="59499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16113"/>
            <a:ext cx="716280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E6661D-360A-4A72-974F-2ADDCC75AD07}"/>
              </a:ext>
            </a:extLst>
          </p:cNvPr>
          <p:cNvSpPr/>
          <p:nvPr/>
        </p:nvSpPr>
        <p:spPr>
          <a:xfrm>
            <a:off x="3132138" y="3500438"/>
            <a:ext cx="611187" cy="369887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32138" y="3500438"/>
            <a:ext cx="611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70p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2821B5-D5C1-4B5E-BD0D-A48BC8D5FEC3}"/>
              </a:ext>
            </a:extLst>
          </p:cNvPr>
          <p:cNvSpPr/>
          <p:nvPr/>
        </p:nvSpPr>
        <p:spPr>
          <a:xfrm>
            <a:off x="1116013" y="2349500"/>
            <a:ext cx="827087" cy="368300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16013" y="2349500"/>
            <a:ext cx="827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£1.20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A4B9C-17A7-438A-B779-E0F22E7601A0}"/>
              </a:ext>
            </a:extLst>
          </p:cNvPr>
          <p:cNvSpPr/>
          <p:nvPr/>
        </p:nvSpPr>
        <p:spPr>
          <a:xfrm>
            <a:off x="4248150" y="2205038"/>
            <a:ext cx="828675" cy="369887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48150" y="2205038"/>
            <a:ext cx="828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90p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DC2C4C-78E6-411C-AD35-AAAE1090BA23}"/>
              </a:ext>
            </a:extLst>
          </p:cNvPr>
          <p:cNvSpPr/>
          <p:nvPr/>
        </p:nvSpPr>
        <p:spPr>
          <a:xfrm>
            <a:off x="5148263" y="3492500"/>
            <a:ext cx="828675" cy="368300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48263" y="3492500"/>
            <a:ext cx="82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£1.50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08E9AC-1913-4A13-9D63-59F8CB5F8D40}"/>
              </a:ext>
            </a:extLst>
          </p:cNvPr>
          <p:cNvSpPr/>
          <p:nvPr/>
        </p:nvSpPr>
        <p:spPr>
          <a:xfrm>
            <a:off x="6646863" y="1628775"/>
            <a:ext cx="566737" cy="369888"/>
          </a:xfrm>
          <a:prstGeom prst="rect">
            <a:avLst/>
          </a:prstGeom>
          <a:solidFill>
            <a:srgbClr val="CA4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46863" y="1628775"/>
            <a:ext cx="566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</a:rPr>
              <a:t>£2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769DF9-BFCA-443A-875D-D8193EEEE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6"/>
          <a:stretch/>
        </p:blipFill>
        <p:spPr>
          <a:xfrm>
            <a:off x="467544" y="467287"/>
            <a:ext cx="8208912" cy="5923426"/>
          </a:xfrm>
          <a:prstGeom prst="roundRect">
            <a:avLst>
              <a:gd name="adj" fmla="val 2842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3" id="{13A325FB-8903-44F8-B69F-3A8953959691}" vid="{DD43BEFA-AFEC-4BC2-902B-1424709734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190</TotalTime>
  <Words>414</Words>
  <Application>Microsoft Office PowerPoint</Application>
  <PresentationFormat>On-screen Show (4:3)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Twinkl SemiBold</vt:lpstr>
      <vt:lpstr>Tuffy-TTF</vt:lpstr>
      <vt:lpstr>Twinkl</vt:lpstr>
      <vt:lpstr>Arial</vt:lpstr>
      <vt:lpstr>Office Theme</vt:lpstr>
      <vt:lpstr>PowerPoint Presentation</vt:lpstr>
      <vt:lpstr>PowerPoint Presentation</vt:lpstr>
      <vt:lpstr>How Will You Pay?</vt:lpstr>
      <vt:lpstr>Ways to Pay</vt:lpstr>
      <vt:lpstr>Which Way to Pay?</vt:lpstr>
      <vt:lpstr>Why Pay That Way?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Webb</dc:creator>
  <cp:lastModifiedBy>User</cp:lastModifiedBy>
  <cp:revision>18</cp:revision>
  <dcterms:created xsi:type="dcterms:W3CDTF">2018-09-04T10:00:39Z</dcterms:created>
  <dcterms:modified xsi:type="dcterms:W3CDTF">2020-04-14T16:07:02Z</dcterms:modified>
</cp:coreProperties>
</file>