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6" r:id="rId2"/>
  </p:sldMasterIdLst>
  <p:sldIdLst>
    <p:sldId id="261" r:id="rId3"/>
    <p:sldId id="263" r:id="rId4"/>
    <p:sldId id="298" r:id="rId5"/>
    <p:sldId id="311" r:id="rId6"/>
    <p:sldId id="313" r:id="rId7"/>
    <p:sldId id="315" r:id="rId8"/>
    <p:sldId id="316" r:id="rId9"/>
    <p:sldId id="278" r:id="rId10"/>
    <p:sldId id="317" r:id="rId11"/>
    <p:sldId id="318" r:id="rId12"/>
  </p:sldIdLst>
  <p:sldSz cx="9144000" cy="6858000" type="screen4x3"/>
  <p:notesSz cx="6858000" cy="9144000"/>
  <p:embeddedFontLst>
    <p:embeddedFont>
      <p:font typeface="Sassoon Infant Rg" panose="02000503030000020003" charset="0"/>
      <p:regular r:id="rId13"/>
      <p:bold r:id="rId14"/>
    </p:embeddedFont>
    <p:embeddedFont>
      <p:font typeface="Tuffy" panose="020B0603060100000000" charset="0"/>
      <p:regular r:id="rId15"/>
      <p:bold r:id="rId16"/>
      <p:italic r:id="rId17"/>
      <p:boldItalic r:id="rId18"/>
    </p:embeddedFont>
    <p:embeddedFont>
      <p:font typeface="Twinkl" panose="020B0604020202020204" charset="0"/>
      <p:regular r:id="rId19"/>
      <p:bold r:id="rId20"/>
    </p:embeddedFont>
    <p:embeddedFont>
      <p:font typeface="Twinkl SemiBold" charset="0"/>
      <p:bold r:id="rId21"/>
    </p:embeddedFont>
    <p:embeddedFont>
      <p:font typeface="Sassoon Infant Md" panose="02000603050000020003" charset="0"/>
      <p:regular r:id="rId22"/>
    </p:embeddedFont>
    <p:embeddedFont>
      <p:font typeface="Kalam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4399"/>
    <a:srgbClr val="78A72B"/>
    <a:srgbClr val="ACD767"/>
    <a:srgbClr val="E4007F"/>
    <a:srgbClr val="62C2BE"/>
    <a:srgbClr val="D98FB9"/>
    <a:srgbClr val="87BD31"/>
    <a:srgbClr val="A673AD"/>
    <a:srgbClr val="E8C601"/>
    <a:srgbClr val="A2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1602" y="66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9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06633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1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152739" y="1356053"/>
            <a:ext cx="6838522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Order these mass measurements from the lightest to heaviest:</a:t>
            </a:r>
          </a:p>
        </p:txBody>
      </p:sp>
      <p:sp>
        <p:nvSpPr>
          <p:cNvPr id="22" name="Rectangle 21">
            <a:hlinkClick r:id="" action="ppaction://macro?name=DragAndDrop"/>
          </p:cNvPr>
          <p:cNvSpPr/>
          <p:nvPr/>
        </p:nvSpPr>
        <p:spPr>
          <a:xfrm>
            <a:off x="654587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924399"/>
                </a:solidFill>
              </a:rPr>
              <a:t>3kg 450g</a:t>
            </a:r>
            <a:endParaRPr lang="en-GB" sz="2000" dirty="0">
              <a:solidFill>
                <a:srgbClr val="924399"/>
              </a:solidFill>
            </a:endParaRPr>
          </a:p>
        </p:txBody>
      </p:sp>
      <p:sp>
        <p:nvSpPr>
          <p:cNvPr id="23" name="Rectangle 22">
            <a:hlinkClick r:id="" action="ppaction://macro?name=DragAndDrop"/>
          </p:cNvPr>
          <p:cNvSpPr/>
          <p:nvPr/>
        </p:nvSpPr>
        <p:spPr>
          <a:xfrm>
            <a:off x="1968735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924399"/>
                </a:solidFill>
              </a:rPr>
              <a:t>7kg</a:t>
            </a:r>
            <a:endParaRPr lang="en-GB" sz="2000" dirty="0">
              <a:solidFill>
                <a:srgbClr val="924399"/>
              </a:solidFill>
            </a:endParaRPr>
          </a:p>
        </p:txBody>
      </p:sp>
      <p:sp>
        <p:nvSpPr>
          <p:cNvPr id="24" name="Rectangle 23">
            <a:hlinkClick r:id="" action="ppaction://macro?name=DragAndDrop"/>
          </p:cNvPr>
          <p:cNvSpPr/>
          <p:nvPr/>
        </p:nvSpPr>
        <p:spPr>
          <a:xfrm>
            <a:off x="3282883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924399"/>
                </a:solidFill>
              </a:rPr>
              <a:t>850g</a:t>
            </a:r>
            <a:endParaRPr lang="en-GB" sz="2000" dirty="0">
              <a:solidFill>
                <a:srgbClr val="924399"/>
              </a:solidFill>
            </a:endParaRPr>
          </a:p>
        </p:txBody>
      </p:sp>
      <p:sp>
        <p:nvSpPr>
          <p:cNvPr id="25" name="Rectangle 24">
            <a:hlinkClick r:id="" action="ppaction://macro?name=DragAndDrop"/>
          </p:cNvPr>
          <p:cNvSpPr/>
          <p:nvPr/>
        </p:nvSpPr>
        <p:spPr>
          <a:xfrm>
            <a:off x="4597031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924399"/>
                </a:solidFill>
              </a:rPr>
              <a:t>5kg</a:t>
            </a:r>
            <a:endParaRPr lang="en-GB" sz="2000" dirty="0">
              <a:solidFill>
                <a:srgbClr val="924399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92" y="2678364"/>
            <a:ext cx="1777830" cy="36668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07" y="2652071"/>
            <a:ext cx="2094620" cy="369316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117016" y="697112"/>
            <a:ext cx="490999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Ordering Mixed Units</a:t>
            </a:r>
            <a:endParaRPr lang="en-GB" sz="4000" dirty="0">
              <a:latin typeface="+mj-lt"/>
            </a:endParaRPr>
          </a:p>
        </p:txBody>
      </p:sp>
      <p:sp>
        <p:nvSpPr>
          <p:cNvPr id="29" name="Rectangle 28">
            <a:hlinkClick r:id="" action="ppaction://macro?name=DragAndDrop"/>
          </p:cNvPr>
          <p:cNvSpPr/>
          <p:nvPr/>
        </p:nvSpPr>
        <p:spPr>
          <a:xfrm>
            <a:off x="5911179" y="1902428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924399"/>
                </a:solidFill>
              </a:rPr>
              <a:t>4kg 100g</a:t>
            </a:r>
            <a:endParaRPr lang="en-GB" sz="2000" dirty="0">
              <a:solidFill>
                <a:srgbClr val="924399"/>
              </a:solidFill>
            </a:endParaRPr>
          </a:p>
        </p:txBody>
      </p:sp>
      <p:sp>
        <p:nvSpPr>
          <p:cNvPr id="30" name="Rectangle 29">
            <a:hlinkClick r:id="" action="ppaction://macro?name=DragAndDrop"/>
          </p:cNvPr>
          <p:cNvSpPr/>
          <p:nvPr/>
        </p:nvSpPr>
        <p:spPr>
          <a:xfrm>
            <a:off x="7225327" y="1901915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924399"/>
                </a:solidFill>
              </a:rPr>
              <a:t>2</a:t>
            </a:r>
            <a:r>
              <a:rPr lang="en-GB" sz="2000" dirty="0" smtClean="0">
                <a:solidFill>
                  <a:srgbClr val="924399"/>
                </a:solidFill>
              </a:rPr>
              <a:t>400g</a:t>
            </a:r>
            <a:endParaRPr lang="en-GB" sz="2000" dirty="0">
              <a:solidFill>
                <a:srgbClr val="924399"/>
              </a:solidFill>
            </a:endParaRPr>
          </a:p>
        </p:txBody>
      </p:sp>
      <p:sp>
        <p:nvSpPr>
          <p:cNvPr id="31" name="Rectangle 30">
            <a:hlinkClick r:id="" action="ppaction://macro?name=DragAndDrop"/>
          </p:cNvPr>
          <p:cNvSpPr/>
          <p:nvPr/>
        </p:nvSpPr>
        <p:spPr>
          <a:xfrm>
            <a:off x="654587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850g</a:t>
            </a:r>
            <a:endParaRPr lang="en-GB" sz="2000" dirty="0">
              <a:solidFill>
                <a:srgbClr val="78A72B"/>
              </a:solidFill>
            </a:endParaRPr>
          </a:p>
        </p:txBody>
      </p:sp>
      <p:sp>
        <p:nvSpPr>
          <p:cNvPr id="32" name="Rectangle 31">
            <a:hlinkClick r:id="" action="ppaction://macro?name=DragAndDrop"/>
          </p:cNvPr>
          <p:cNvSpPr/>
          <p:nvPr/>
        </p:nvSpPr>
        <p:spPr>
          <a:xfrm>
            <a:off x="1968735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2400g</a:t>
            </a:r>
            <a:endParaRPr lang="en-GB" sz="2000" dirty="0">
              <a:solidFill>
                <a:srgbClr val="78A72B"/>
              </a:solidFill>
            </a:endParaRPr>
          </a:p>
        </p:txBody>
      </p:sp>
      <p:sp>
        <p:nvSpPr>
          <p:cNvPr id="33" name="Rectangle 32">
            <a:hlinkClick r:id="" action="ppaction://macro?name=DragAndDrop"/>
          </p:cNvPr>
          <p:cNvSpPr/>
          <p:nvPr/>
        </p:nvSpPr>
        <p:spPr>
          <a:xfrm>
            <a:off x="3282883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3kg 450g</a:t>
            </a:r>
            <a:endParaRPr lang="en-GB" sz="2000" dirty="0">
              <a:solidFill>
                <a:srgbClr val="78A72B"/>
              </a:solidFill>
            </a:endParaRPr>
          </a:p>
        </p:txBody>
      </p:sp>
      <p:sp>
        <p:nvSpPr>
          <p:cNvPr id="34" name="Rectangle 33">
            <a:hlinkClick r:id="" action="ppaction://macro?name=DragAndDrop"/>
          </p:cNvPr>
          <p:cNvSpPr/>
          <p:nvPr/>
        </p:nvSpPr>
        <p:spPr>
          <a:xfrm>
            <a:off x="4597031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4kg 100g</a:t>
            </a:r>
            <a:endParaRPr lang="en-GB" sz="2000" dirty="0">
              <a:solidFill>
                <a:srgbClr val="78A72B"/>
              </a:solidFill>
            </a:endParaRPr>
          </a:p>
        </p:txBody>
      </p:sp>
      <p:sp>
        <p:nvSpPr>
          <p:cNvPr id="35" name="Rectangle 34">
            <a:hlinkClick r:id="" action="ppaction://macro?name=DragAndDrop"/>
          </p:cNvPr>
          <p:cNvSpPr/>
          <p:nvPr/>
        </p:nvSpPr>
        <p:spPr>
          <a:xfrm>
            <a:off x="5911179" y="1902428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5kg</a:t>
            </a:r>
            <a:endParaRPr lang="en-GB" sz="2000" dirty="0">
              <a:solidFill>
                <a:srgbClr val="78A72B"/>
              </a:solidFill>
            </a:endParaRPr>
          </a:p>
        </p:txBody>
      </p:sp>
      <p:sp>
        <p:nvSpPr>
          <p:cNvPr id="36" name="Rectangle 35">
            <a:hlinkClick r:id="" action="ppaction://macro?name=DragAndDrop"/>
          </p:cNvPr>
          <p:cNvSpPr/>
          <p:nvPr/>
        </p:nvSpPr>
        <p:spPr>
          <a:xfrm>
            <a:off x="7225327" y="1901915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7kg</a:t>
            </a:r>
            <a:endParaRPr lang="en-GB" sz="2000" dirty="0">
              <a:solidFill>
                <a:srgbClr val="78A7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07392" y="697112"/>
            <a:ext cx="492923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Closest to a Kilogram</a:t>
            </a:r>
            <a:endParaRPr lang="en-GB" sz="40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10394" y="1282517"/>
            <a:ext cx="55232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aim of the game is to get closest to a kilogram.</a:t>
            </a:r>
          </a:p>
          <a:p>
            <a:pPr algn="ctr"/>
            <a:r>
              <a:rPr lang="en-GB" sz="2400" b="1" dirty="0">
                <a:solidFill>
                  <a:srgbClr val="78A72B"/>
                </a:solidFill>
              </a:rPr>
              <a:t>1kg = 1000g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1600"/>
          <a:stretch/>
        </p:blipFill>
        <p:spPr>
          <a:xfrm>
            <a:off x="755650" y="2034746"/>
            <a:ext cx="7632700" cy="4059566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2504301" y="2133599"/>
            <a:ext cx="2940909" cy="1433384"/>
          </a:xfrm>
          <a:prstGeom prst="wedgeRectCallout">
            <a:avLst>
              <a:gd name="adj1" fmla="val -58203"/>
              <a:gd name="adj2" fmla="val -1307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Takes turns to roll a dice four times each. Choose where in a four-digit number to place each number you roll.</a:t>
            </a:r>
          </a:p>
        </p:txBody>
      </p:sp>
      <p:sp>
        <p:nvSpPr>
          <p:cNvPr id="43" name="Rectangular Callout 42"/>
          <p:cNvSpPr/>
          <p:nvPr/>
        </p:nvSpPr>
        <p:spPr>
          <a:xfrm>
            <a:off x="5663512" y="3566983"/>
            <a:ext cx="2318953" cy="1581667"/>
          </a:xfrm>
          <a:prstGeom prst="wedgeRectCallout">
            <a:avLst>
              <a:gd name="adj1" fmla="val -15929"/>
              <a:gd name="adj2" fmla="val -6932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When you have created a four-digit number, the person who is closest to 1kg wins a point.</a:t>
            </a:r>
          </a:p>
        </p:txBody>
      </p:sp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3138616" y="3866820"/>
            <a:ext cx="1927654" cy="1927654"/>
          </a:xfrm>
          <a:prstGeom prst="ellipse">
            <a:avLst/>
          </a:prstGeom>
          <a:solidFill>
            <a:srgbClr val="924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Click here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43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8264" b="57897"/>
          <a:stretch/>
        </p:blipFill>
        <p:spPr>
          <a:xfrm>
            <a:off x="755650" y="4264160"/>
            <a:ext cx="7632700" cy="1828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85" y="3042342"/>
            <a:ext cx="1314745" cy="1996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8636" y="697112"/>
            <a:ext cx="402674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  <a:endParaRPr lang="en-GB" sz="40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49" y="3383769"/>
            <a:ext cx="1056652" cy="1655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55" y="2758223"/>
            <a:ext cx="1958263" cy="25028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4893" y="4830630"/>
            <a:ext cx="1166164" cy="618190"/>
          </a:xfrm>
          <a:prstGeom prst="rect">
            <a:avLst/>
          </a:prstGeom>
          <a:solidFill>
            <a:schemeClr val="bg1"/>
          </a:solidFill>
          <a:ln>
            <a:solidFill>
              <a:srgbClr val="E4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E4007F"/>
                </a:solidFill>
              </a:rPr>
              <a:t>sugar</a:t>
            </a:r>
          </a:p>
          <a:p>
            <a:pPr algn="ctr"/>
            <a:r>
              <a:rPr lang="en-GB" dirty="0" smtClean="0">
                <a:solidFill>
                  <a:srgbClr val="E4007F"/>
                </a:solidFill>
              </a:rPr>
              <a:t>1kg</a:t>
            </a:r>
            <a:endParaRPr lang="en-GB" dirty="0">
              <a:solidFill>
                <a:srgbClr val="E4007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22229" y="4818480"/>
            <a:ext cx="1166164" cy="64249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flour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</a:rPr>
              <a:t>2kg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15237" y="4815731"/>
            <a:ext cx="1166164" cy="64798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apples</a:t>
            </a:r>
          </a:p>
          <a:p>
            <a:pPr algn="ctr"/>
            <a:r>
              <a:rPr lang="en-GB" dirty="0" smtClean="0">
                <a:solidFill>
                  <a:schemeClr val="accent6"/>
                </a:solidFill>
              </a:rPr>
              <a:t>3kg</a:t>
            </a:r>
            <a:endParaRPr lang="en-GB" dirty="0">
              <a:solidFill>
                <a:schemeClr val="accent6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30139" y="1646644"/>
            <a:ext cx="6889164" cy="547816"/>
            <a:chOff x="2937142" y="2036642"/>
            <a:chExt cx="6889164" cy="547816"/>
          </a:xfrm>
        </p:grpSpPr>
        <p:sp>
          <p:nvSpPr>
            <p:cNvPr id="29" name="Rounded Rectangle 28"/>
            <p:cNvSpPr/>
            <p:nvPr/>
          </p:nvSpPr>
          <p:spPr>
            <a:xfrm>
              <a:off x="3211049" y="2098781"/>
              <a:ext cx="6615257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What is the combined mass of all three items in kilograms?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30139" y="2268171"/>
            <a:ext cx="4755116" cy="547816"/>
            <a:chOff x="2937142" y="2036642"/>
            <a:chExt cx="4755116" cy="547816"/>
          </a:xfrm>
        </p:grpSpPr>
        <p:sp>
          <p:nvSpPr>
            <p:cNvPr id="40" name="Rounded Rectangle 39"/>
            <p:cNvSpPr/>
            <p:nvPr/>
          </p:nvSpPr>
          <p:spPr>
            <a:xfrm>
              <a:off x="3211050" y="2098781"/>
              <a:ext cx="4481208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would you write this in grams?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7521146" y="1708783"/>
            <a:ext cx="867204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6kg</a:t>
            </a:r>
            <a:endParaRPr lang="en-GB" dirty="0"/>
          </a:p>
        </p:txBody>
      </p:sp>
      <p:sp>
        <p:nvSpPr>
          <p:cNvPr id="43" name="Rounded Rectangle 42"/>
          <p:cNvSpPr/>
          <p:nvPr/>
        </p:nvSpPr>
        <p:spPr>
          <a:xfrm>
            <a:off x="5288393" y="2322703"/>
            <a:ext cx="1062980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6000g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0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8264" b="57897"/>
          <a:stretch/>
        </p:blipFill>
        <p:spPr>
          <a:xfrm>
            <a:off x="755650" y="4264160"/>
            <a:ext cx="7632700" cy="1828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85" y="3042342"/>
            <a:ext cx="1314745" cy="1996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8636" y="697112"/>
            <a:ext cx="402674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  <a:endParaRPr lang="en-GB" sz="40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49" y="3383769"/>
            <a:ext cx="1056652" cy="1655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55" y="2758223"/>
            <a:ext cx="1958263" cy="25028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4893" y="4830630"/>
            <a:ext cx="1166164" cy="618190"/>
          </a:xfrm>
          <a:prstGeom prst="rect">
            <a:avLst/>
          </a:prstGeom>
          <a:solidFill>
            <a:schemeClr val="bg1"/>
          </a:solidFill>
          <a:ln>
            <a:solidFill>
              <a:srgbClr val="E4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E4007F"/>
                </a:solidFill>
              </a:rPr>
              <a:t>sugar</a:t>
            </a:r>
          </a:p>
          <a:p>
            <a:pPr algn="ctr"/>
            <a:r>
              <a:rPr lang="en-GB" dirty="0" smtClean="0">
                <a:solidFill>
                  <a:srgbClr val="E4007F"/>
                </a:solidFill>
              </a:rPr>
              <a:t>1kg</a:t>
            </a:r>
            <a:endParaRPr lang="en-GB" dirty="0">
              <a:solidFill>
                <a:srgbClr val="E4007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22229" y="4818480"/>
            <a:ext cx="1166164" cy="64249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flour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</a:rPr>
              <a:t>2kg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15237" y="4815731"/>
            <a:ext cx="1166164" cy="64798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apples</a:t>
            </a:r>
          </a:p>
          <a:p>
            <a:pPr algn="ctr"/>
            <a:r>
              <a:rPr lang="en-GB" dirty="0" smtClean="0">
                <a:solidFill>
                  <a:schemeClr val="accent6"/>
                </a:solidFill>
              </a:rPr>
              <a:t>3kg</a:t>
            </a:r>
            <a:endParaRPr lang="en-GB" dirty="0">
              <a:solidFill>
                <a:schemeClr val="accent6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30139" y="1646644"/>
            <a:ext cx="6031980" cy="547816"/>
            <a:chOff x="2937142" y="2036642"/>
            <a:chExt cx="6031980" cy="547816"/>
          </a:xfrm>
        </p:grpSpPr>
        <p:sp>
          <p:nvSpPr>
            <p:cNvPr id="29" name="Rounded Rectangle 28"/>
            <p:cNvSpPr/>
            <p:nvPr/>
          </p:nvSpPr>
          <p:spPr>
            <a:xfrm>
              <a:off x="3211049" y="2098781"/>
              <a:ext cx="5758073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What is the combined mass of two bags of flour?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30139" y="2268171"/>
            <a:ext cx="4755116" cy="547816"/>
            <a:chOff x="2937142" y="2036642"/>
            <a:chExt cx="4755116" cy="547816"/>
          </a:xfrm>
        </p:grpSpPr>
        <p:sp>
          <p:nvSpPr>
            <p:cNvPr id="40" name="Rounded Rectangle 39"/>
            <p:cNvSpPr/>
            <p:nvPr/>
          </p:nvSpPr>
          <p:spPr>
            <a:xfrm>
              <a:off x="3211050" y="2098781"/>
              <a:ext cx="4481208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would you write this in grams?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6585379" y="1708783"/>
            <a:ext cx="867204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4kg</a:t>
            </a:r>
            <a:endParaRPr lang="en-GB" dirty="0"/>
          </a:p>
        </p:txBody>
      </p:sp>
      <p:sp>
        <p:nvSpPr>
          <p:cNvPr id="43" name="Rounded Rectangle 42"/>
          <p:cNvSpPr/>
          <p:nvPr/>
        </p:nvSpPr>
        <p:spPr>
          <a:xfrm>
            <a:off x="5288393" y="2322703"/>
            <a:ext cx="1062980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4000g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51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8264" b="57897"/>
          <a:stretch/>
        </p:blipFill>
        <p:spPr>
          <a:xfrm>
            <a:off x="755650" y="4264160"/>
            <a:ext cx="7632700" cy="1828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85" y="3042342"/>
            <a:ext cx="1314745" cy="1996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8636" y="697112"/>
            <a:ext cx="402674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  <a:endParaRPr lang="en-GB" sz="40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49" y="3383769"/>
            <a:ext cx="1056652" cy="1655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55" y="2758223"/>
            <a:ext cx="1958263" cy="25028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4893" y="4830630"/>
            <a:ext cx="1166164" cy="618190"/>
          </a:xfrm>
          <a:prstGeom prst="rect">
            <a:avLst/>
          </a:prstGeom>
          <a:solidFill>
            <a:schemeClr val="bg1"/>
          </a:solidFill>
          <a:ln>
            <a:solidFill>
              <a:srgbClr val="E4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E4007F"/>
                </a:solidFill>
              </a:rPr>
              <a:t>sugar</a:t>
            </a:r>
          </a:p>
          <a:p>
            <a:pPr algn="ctr"/>
            <a:r>
              <a:rPr lang="en-GB" dirty="0" smtClean="0">
                <a:solidFill>
                  <a:srgbClr val="E4007F"/>
                </a:solidFill>
              </a:rPr>
              <a:t>1kg</a:t>
            </a:r>
            <a:endParaRPr lang="en-GB" dirty="0">
              <a:solidFill>
                <a:srgbClr val="E4007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22229" y="4818480"/>
            <a:ext cx="1166164" cy="64249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flour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</a:rPr>
              <a:t>2kg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15237" y="4815731"/>
            <a:ext cx="1166164" cy="64798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apples</a:t>
            </a:r>
          </a:p>
          <a:p>
            <a:pPr algn="ctr"/>
            <a:r>
              <a:rPr lang="en-GB" dirty="0" smtClean="0">
                <a:solidFill>
                  <a:schemeClr val="accent6"/>
                </a:solidFill>
              </a:rPr>
              <a:t>3kg</a:t>
            </a:r>
            <a:endParaRPr lang="en-GB" dirty="0">
              <a:solidFill>
                <a:schemeClr val="accent6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55650" y="1595024"/>
            <a:ext cx="6013617" cy="702099"/>
            <a:chOff x="2807224" y="1985022"/>
            <a:chExt cx="6013617" cy="702099"/>
          </a:xfrm>
        </p:grpSpPr>
        <p:sp>
          <p:nvSpPr>
            <p:cNvPr id="29" name="Rounded Rectangle 28"/>
            <p:cNvSpPr/>
            <p:nvPr/>
          </p:nvSpPr>
          <p:spPr>
            <a:xfrm>
              <a:off x="3211049" y="2016137"/>
              <a:ext cx="5609792" cy="639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>
                  <a:solidFill>
                    <a:srgbClr val="78A72B"/>
                  </a:solidFill>
                </a:rPr>
                <a:t>   What </a:t>
              </a:r>
              <a:r>
                <a:rPr lang="en-GB" dirty="0">
                  <a:solidFill>
                    <a:srgbClr val="78A72B"/>
                  </a:solidFill>
                </a:rPr>
                <a:t>is the combined mass of 2 </a:t>
              </a:r>
              <a:r>
                <a:rPr lang="en-GB" dirty="0" smtClean="0">
                  <a:solidFill>
                    <a:srgbClr val="78A72B"/>
                  </a:solidFill>
                </a:rPr>
                <a:t>baskets of</a:t>
              </a:r>
              <a:br>
                <a:rPr lang="en-GB" dirty="0" smtClean="0">
                  <a:solidFill>
                    <a:srgbClr val="78A72B"/>
                  </a:solidFill>
                </a:rPr>
              </a:br>
              <a:r>
                <a:rPr lang="en-GB" dirty="0" smtClean="0">
                  <a:solidFill>
                    <a:srgbClr val="78A72B"/>
                  </a:solidFill>
                </a:rPr>
                <a:t>   apples and 2</a:t>
              </a:r>
              <a:r>
                <a:rPr lang="en-GB" dirty="0">
                  <a:solidFill>
                    <a:srgbClr val="78A72B"/>
                  </a:solidFill>
                </a:rPr>
                <a:t> </a:t>
              </a:r>
              <a:r>
                <a:rPr lang="en-GB" dirty="0" smtClean="0">
                  <a:solidFill>
                    <a:srgbClr val="78A72B"/>
                  </a:solidFill>
                </a:rPr>
                <a:t>bags </a:t>
              </a:r>
              <a:r>
                <a:rPr lang="en-GB" dirty="0">
                  <a:solidFill>
                    <a:srgbClr val="78A72B"/>
                  </a:solidFill>
                </a:rPr>
                <a:t>of flour?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807224" y="1985022"/>
              <a:ext cx="702099" cy="702099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63540" y="2426383"/>
            <a:ext cx="4755116" cy="547816"/>
            <a:chOff x="2937142" y="2036642"/>
            <a:chExt cx="4755116" cy="547816"/>
          </a:xfrm>
        </p:grpSpPr>
        <p:sp>
          <p:nvSpPr>
            <p:cNvPr id="40" name="Rounded Rectangle 39"/>
            <p:cNvSpPr/>
            <p:nvPr/>
          </p:nvSpPr>
          <p:spPr>
            <a:xfrm>
              <a:off x="3211050" y="2098781"/>
              <a:ext cx="4481208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would you write this in grams?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6457743" y="1626139"/>
            <a:ext cx="996778" cy="63987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10kg</a:t>
            </a:r>
            <a:endParaRPr lang="en-GB" dirty="0"/>
          </a:p>
        </p:txBody>
      </p:sp>
      <p:sp>
        <p:nvSpPr>
          <p:cNvPr id="43" name="Rounded Rectangle 42"/>
          <p:cNvSpPr/>
          <p:nvPr/>
        </p:nvSpPr>
        <p:spPr>
          <a:xfrm>
            <a:off x="5271917" y="2488280"/>
            <a:ext cx="1226844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10 000g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98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3" b="-1"/>
          <a:stretch/>
        </p:blipFill>
        <p:spPr>
          <a:xfrm>
            <a:off x="755650" y="2257167"/>
            <a:ext cx="7632700" cy="38356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810309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Sometimes, mass is given in mixed units: kg and g.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58641" y="697112"/>
            <a:ext cx="4026743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</a:p>
          <a:p>
            <a:pPr algn="ctr"/>
            <a:r>
              <a:rPr lang="en-GB" sz="3200" dirty="0" smtClean="0">
                <a:latin typeface="+mj-lt"/>
              </a:rPr>
              <a:t>Mixed Units</a:t>
            </a:r>
            <a:endParaRPr lang="en-GB" sz="32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2879" y="4714890"/>
            <a:ext cx="4493478" cy="1238417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need to multiply the kilogram measurement by 1000, then add on the gram measurement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1kg 300g = 1000g + 300g = 1300g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808" y="2232714"/>
            <a:ext cx="2755776" cy="3860110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852879" y="3738861"/>
            <a:ext cx="4939104" cy="894977"/>
          </a:xfrm>
          <a:prstGeom prst="wedgeRectCallout">
            <a:avLst>
              <a:gd name="adj1" fmla="val 61630"/>
              <a:gd name="adj2" fmla="val -583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could we convert these measurements into grams? </a:t>
            </a:r>
          </a:p>
        </p:txBody>
      </p:sp>
      <p:sp>
        <p:nvSpPr>
          <p:cNvPr id="3" name="Rectangle 2"/>
          <p:cNvSpPr/>
          <p:nvPr/>
        </p:nvSpPr>
        <p:spPr>
          <a:xfrm>
            <a:off x="852879" y="2589975"/>
            <a:ext cx="3968531" cy="990099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1kg  300g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2kg  600g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4kg  350g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4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34680" r="8264" b="8801"/>
          <a:stretch/>
        </p:blipFill>
        <p:spPr>
          <a:xfrm>
            <a:off x="755650" y="2438400"/>
            <a:ext cx="7632700" cy="3654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890567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 smtClean="0"/>
              <a:t>Write the following in grams:</a:t>
            </a:r>
            <a:endParaRPr lang="en-GB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87"/>
          <a:stretch/>
        </p:blipFill>
        <p:spPr>
          <a:xfrm>
            <a:off x="2369376" y="2518911"/>
            <a:ext cx="4679156" cy="3573914"/>
          </a:xfrm>
          <a:prstGeom prst="rect">
            <a:avLst/>
          </a:prstGeom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4810190" y="4004304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2450g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51" y="3502032"/>
            <a:ext cx="2282149" cy="23848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7023" y="4004304"/>
            <a:ext cx="17331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2kg 450g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3kg 700g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5kg 250g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6kg 800g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7kg 210g</a:t>
            </a:r>
            <a:endParaRPr lang="en-GB" sz="2000" dirty="0"/>
          </a:p>
        </p:txBody>
      </p:sp>
      <p:sp>
        <p:nvSpPr>
          <p:cNvPr id="12" name="Rectangle 11"/>
          <p:cNvSpPr/>
          <p:nvPr/>
        </p:nvSpPr>
        <p:spPr>
          <a:xfrm>
            <a:off x="2558641" y="697112"/>
            <a:ext cx="4026743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</a:p>
          <a:p>
            <a:pPr algn="ctr"/>
            <a:r>
              <a:rPr lang="en-GB" sz="3200" dirty="0" smtClean="0">
                <a:latin typeface="+mj-lt"/>
              </a:rPr>
              <a:t>Mixed Units</a:t>
            </a:r>
            <a:endParaRPr lang="en-GB" sz="32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86806" y="4410737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3700g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3422" y="4792456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5250g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64752" y="5157699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6800g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66082" y="5522942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7210g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6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3" grpId="0"/>
      <p:bldP spid="13" grpId="1"/>
      <p:bldP spid="14" grpId="0"/>
      <p:bldP spid="14" grpId="1"/>
      <p:bldP spid="15" grpId="0"/>
      <p:bldP spid="15" grpId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3536" y="655738"/>
            <a:ext cx="3754233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Converting Grams</a:t>
            </a:r>
          </a:p>
          <a:p>
            <a:pPr algn="ctr"/>
            <a:r>
              <a:rPr lang="en-GB" sz="3600" dirty="0" smtClean="0">
                <a:latin typeface="+mj-lt"/>
              </a:rPr>
              <a:t>to Kilograms</a:t>
            </a:r>
            <a:endParaRPr lang="en-GB" sz="3600" dirty="0"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34877" r="8264" b="8290"/>
          <a:stretch/>
        </p:blipFill>
        <p:spPr>
          <a:xfrm>
            <a:off x="755650" y="2463113"/>
            <a:ext cx="7632700" cy="3629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919968"/>
            <a:ext cx="2984328" cy="4220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9189">
            <a:off x="3140527" y="1802941"/>
            <a:ext cx="3998181" cy="45990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66984" y="3775820"/>
            <a:ext cx="3748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If this creates a decimal number, the thousandths become grams</a:t>
            </a:r>
            <a:r>
              <a:rPr lang="en-GB" dirty="0" smtClean="0"/>
              <a:t>:</a:t>
            </a:r>
            <a:endParaRPr lang="en-GB" dirty="0"/>
          </a:p>
          <a:p>
            <a:pPr algn="ctr"/>
            <a:r>
              <a:rPr lang="en-GB" dirty="0"/>
              <a:t>2500g ÷ 1000 = 2.500 = 2kg 500g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03221" y="1695140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To convert from grams to kilograms, we divide the number of grams by </a:t>
            </a:r>
            <a:r>
              <a:rPr lang="en-GB" dirty="0" smtClean="0"/>
              <a:t>1000: 5000g </a:t>
            </a:r>
            <a:r>
              <a:rPr lang="en-GB" dirty="0"/>
              <a:t>÷ 1000 = 5kg</a:t>
            </a:r>
          </a:p>
        </p:txBody>
      </p:sp>
    </p:spTree>
    <p:extLst>
      <p:ext uri="{BB962C8B-B14F-4D97-AF65-F5344CB8AC3E}">
        <p14:creationId xmlns:p14="http://schemas.microsoft.com/office/powerpoint/2010/main" val="13538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34680" r="8264" b="3796"/>
          <a:stretch/>
        </p:blipFill>
        <p:spPr>
          <a:xfrm>
            <a:off x="755650" y="2114792"/>
            <a:ext cx="7632700" cy="3978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679602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Convert these grams measurements into kilograms: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0"/>
          <a:stretch/>
        </p:blipFill>
        <p:spPr>
          <a:xfrm>
            <a:off x="2232421" y="2217336"/>
            <a:ext cx="4679156" cy="3875489"/>
          </a:xfrm>
          <a:prstGeom prst="rect">
            <a:avLst/>
          </a:prstGeom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4505416" y="3666878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8kg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51" y="3085128"/>
            <a:ext cx="2282149" cy="23848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7023" y="3666878"/>
            <a:ext cx="1410964" cy="2323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8000g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4800g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6400g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4000g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7250g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9840g</a:t>
            </a:r>
            <a:endParaRPr lang="en-GB" sz="2000" dirty="0"/>
          </a:p>
        </p:txBody>
      </p:sp>
      <p:sp>
        <p:nvSpPr>
          <p:cNvPr id="13" name="Rectangle 12"/>
          <p:cNvSpPr/>
          <p:nvPr/>
        </p:nvSpPr>
        <p:spPr>
          <a:xfrm>
            <a:off x="4482032" y="4073311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4kg 800g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8648" y="4455030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6kg 400g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59978" y="4820273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4kg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61308" y="5185516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7kg 250g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93536" y="608700"/>
            <a:ext cx="3754233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Converting Grams</a:t>
            </a:r>
          </a:p>
          <a:p>
            <a:pPr algn="ctr"/>
            <a:r>
              <a:rPr lang="en-GB" sz="3600" dirty="0" smtClean="0">
                <a:latin typeface="+mj-lt"/>
              </a:rPr>
              <a:t>to Kilograms</a:t>
            </a:r>
            <a:endParaRPr lang="en-GB" sz="3600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70652" y="5593567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9kg 840g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3" grpId="0"/>
      <p:bldP spid="13" grpId="1"/>
      <p:bldP spid="14" grpId="0"/>
      <p:bldP spid="14" grpId="1"/>
      <p:bldP spid="15" grpId="0"/>
      <p:bldP spid="15" grpId="1"/>
      <p:bldP spid="17" grpId="0"/>
      <p:bldP spid="17" grpId="1"/>
      <p:bldP spid="20" grpId="0"/>
      <p:bldP spid="20" grpId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A540DB-2BD4-4E42-9A45-35BBAA252D39}" vid="{82D6A7FA-28C5-4B0C-A16A-E306BAE6F13D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" id="{14A540DB-2BD4-4E42-9A45-35BBAA252D39}" vid="{444C389A-D247-4C10-BA1B-553142AFC2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355</Words>
  <Application>Microsoft Office PowerPoint</Application>
  <PresentationFormat>On-screen Show (4:3)</PresentationFormat>
  <Paragraphs>101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Sassoon Infant Rg</vt:lpstr>
      <vt:lpstr>Arial</vt:lpstr>
      <vt:lpstr>Tuffy</vt:lpstr>
      <vt:lpstr>Twinkl</vt:lpstr>
      <vt:lpstr>Twinkl SemiBold</vt:lpstr>
      <vt:lpstr>Sassoon Infant Md</vt:lpstr>
      <vt:lpstr>Kalam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Alice Bracher</cp:lastModifiedBy>
  <cp:revision>36</cp:revision>
  <dcterms:created xsi:type="dcterms:W3CDTF">2018-10-16T13:36:33Z</dcterms:created>
  <dcterms:modified xsi:type="dcterms:W3CDTF">2020-05-12T15:24:33Z</dcterms:modified>
</cp:coreProperties>
</file>