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75" r:id="rId2"/>
    <p:sldId id="278" r:id="rId3"/>
    <p:sldId id="317" r:id="rId4"/>
    <p:sldId id="318" r:id="rId5"/>
    <p:sldId id="319" r:id="rId6"/>
    <p:sldId id="320" r:id="rId7"/>
    <p:sldId id="306" r:id="rId8"/>
    <p:sldId id="314" r:id="rId9"/>
    <p:sldId id="315" r:id="rId10"/>
    <p:sldId id="316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" panose="020B0604020202020204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504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C3"/>
    <a:srgbClr val="C7E8FD"/>
    <a:srgbClr val="92D050"/>
    <a:srgbClr val="E34192"/>
    <a:srgbClr val="E8F1FE"/>
    <a:srgbClr val="1C1C1C"/>
    <a:srgbClr val="18A0DB"/>
    <a:srgbClr val="F0C038"/>
    <a:srgbClr val="E53F3F"/>
    <a:srgbClr val="9C5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86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1530" y="66"/>
      </p:cViewPr>
      <p:guideLst>
        <p:guide orient="horz" pos="2160"/>
        <p:guide pos="2880"/>
        <p:guide pos="340"/>
        <p:guide orient="horz" pos="3952"/>
        <p:guide pos="5420"/>
        <p:guide orient="horz" pos="346"/>
        <p:guide pos="476"/>
        <p:guide orient="horz" pos="504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Our </a:t>
            </a:r>
            <a:r>
              <a:rPr lang="en-GB" dirty="0" smtClean="0"/>
              <a:t>Class’s </a:t>
            </a:r>
            <a:r>
              <a:rPr lang="en-GB" dirty="0"/>
              <a:t>F</a:t>
            </a:r>
            <a:r>
              <a:rPr lang="en-GB" dirty="0" smtClean="0"/>
              <a:t>avourite </a:t>
            </a:r>
            <a:br>
              <a:rPr lang="en-GB" dirty="0" smtClean="0"/>
            </a:br>
            <a:r>
              <a:rPr lang="en-GB" dirty="0" smtClean="0"/>
              <a:t>Birthday Cakes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Boys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Chocolate</c:v>
                </c:pt>
                <c:pt idx="1">
                  <c:v>Sponge</c:v>
                </c:pt>
                <c:pt idx="2">
                  <c:v>Fruitcake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6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56-48FA-9E0C-6ADE2AF162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Girls</c:v>
                </c:pt>
              </c:strCache>
            </c:strRef>
          </c:tx>
          <c:spPr>
            <a:solidFill>
              <a:srgbClr val="007AC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Chocolate</c:v>
                </c:pt>
                <c:pt idx="1">
                  <c:v>Sponge</c:v>
                </c:pt>
                <c:pt idx="2">
                  <c:v>Fruitcake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10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56-48FA-9E0C-6ADE2AF162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3250880"/>
        <c:axId val="723252056"/>
      </c:barChart>
      <c:catAx>
        <c:axId val="72325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252056"/>
        <c:crosses val="autoZero"/>
        <c:auto val="1"/>
        <c:lblAlgn val="ctr"/>
        <c:lblOffset val="100"/>
        <c:noMultiLvlLbl val="0"/>
      </c:catAx>
      <c:valAx>
        <c:axId val="723252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25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2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45576" y="1149271"/>
            <a:ext cx="2064698" cy="369333"/>
            <a:chOff x="445576" y="1149271"/>
            <a:chExt cx="2064698" cy="369333"/>
          </a:xfrm>
        </p:grpSpPr>
        <p:sp>
          <p:nvSpPr>
            <p:cNvPr id="14" name="Oval 13"/>
            <p:cNvSpPr/>
            <p:nvPr/>
          </p:nvSpPr>
          <p:spPr>
            <a:xfrm>
              <a:off x="2141158" y="1149271"/>
              <a:ext cx="369116" cy="369116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45576" y="1149272"/>
              <a:ext cx="1885732" cy="369332"/>
            </a:xfrm>
            <a:prstGeom prst="rect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cxnSp>
        <p:nvCxnSpPr>
          <p:cNvPr id="52" name="Straight Connector 51"/>
          <p:cNvCxnSpPr/>
          <p:nvPr/>
        </p:nvCxnSpPr>
        <p:spPr>
          <a:xfrm>
            <a:off x="4491201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350013" y="702863"/>
            <a:ext cx="1063301" cy="355276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 smtClean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45576" y="702864"/>
            <a:ext cx="1885732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Interpret Charts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2331308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311192" y="1166050"/>
            <a:ext cx="11512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Pictogram</a:t>
            </a:r>
            <a:endParaRPr lang="en-GB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E606836-C697-41F3-8EDC-0EC1873AD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381592"/>
              </p:ext>
            </p:extLst>
          </p:nvPr>
        </p:nvGraphicFramePr>
        <p:xfrm>
          <a:off x="696286" y="1663347"/>
          <a:ext cx="6082019" cy="27492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90660">
                  <a:extLst>
                    <a:ext uri="{9D8B030D-6E8A-4147-A177-3AD203B41FA5}">
                      <a16:colId xmlns:a16="http://schemas.microsoft.com/office/drawing/2014/main" val="3226339183"/>
                    </a:ext>
                  </a:extLst>
                </a:gridCol>
                <a:gridCol w="4891359">
                  <a:extLst>
                    <a:ext uri="{9D8B030D-6E8A-4147-A177-3AD203B41FA5}">
                      <a16:colId xmlns:a16="http://schemas.microsoft.com/office/drawing/2014/main" val="1267573192"/>
                    </a:ext>
                  </a:extLst>
                </a:gridCol>
              </a:tblGrid>
              <a:tr h="687316">
                <a:tc>
                  <a:txBody>
                    <a:bodyPr/>
                    <a:lstStyle/>
                    <a:p>
                      <a:r>
                        <a:rPr lang="en-GB" dirty="0"/>
                        <a:t>Type of </a:t>
                      </a:r>
                      <a:r>
                        <a:rPr lang="en-GB" dirty="0" smtClean="0"/>
                        <a:t>Cake</a:t>
                      </a:r>
                      <a:endParaRPr lang="en-GB" dirty="0"/>
                    </a:p>
                  </a:txBody>
                  <a:tcPr>
                    <a:solidFill>
                      <a:srgbClr val="007A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Number of </a:t>
                      </a:r>
                      <a:r>
                        <a:rPr lang="en-GB" dirty="0" smtClean="0"/>
                        <a:t>Children Who Liked It</a:t>
                      </a:r>
                      <a:endParaRPr lang="en-GB" dirty="0"/>
                    </a:p>
                  </a:txBody>
                  <a:tcPr>
                    <a:solidFill>
                      <a:srgbClr val="007A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35742"/>
                  </a:ext>
                </a:extLst>
              </a:tr>
              <a:tr h="687316">
                <a:tc>
                  <a:txBody>
                    <a:bodyPr/>
                    <a:lstStyle/>
                    <a:p>
                      <a:r>
                        <a:rPr lang="en-GB" dirty="0"/>
                        <a:t>Chocolate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en-GB" dirty="0" smtClean="0">
                          <a:solidFill>
                            <a:srgbClr val="FF0000"/>
                          </a:solidFill>
                        </a:rPr>
                      </a:b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538291"/>
                  </a:ext>
                </a:extLst>
              </a:tr>
              <a:tr h="687316">
                <a:tc>
                  <a:txBody>
                    <a:bodyPr/>
                    <a:lstStyle/>
                    <a:p>
                      <a:r>
                        <a:rPr lang="en-GB" dirty="0"/>
                        <a:t>Sponge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843236"/>
                  </a:ext>
                </a:extLst>
              </a:tr>
              <a:tr h="687316">
                <a:tc>
                  <a:txBody>
                    <a:bodyPr/>
                    <a:lstStyle/>
                    <a:p>
                      <a:r>
                        <a:rPr lang="en-GB" dirty="0"/>
                        <a:t>Fruitcake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137986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696287" y="4600196"/>
            <a:ext cx="7743038" cy="1490252"/>
          </a:xfrm>
          <a:prstGeom prst="rect">
            <a:avLst/>
          </a:prstGeom>
          <a:solidFill>
            <a:schemeClr val="bg1"/>
          </a:solidFill>
          <a:ln w="38100"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629174" y="4745158"/>
            <a:ext cx="78940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What is clear?</a:t>
            </a:r>
          </a:p>
          <a:p>
            <a:pPr algn="ctr"/>
            <a:r>
              <a:rPr lang="en-GB" dirty="0"/>
              <a:t>What is unclear?</a:t>
            </a:r>
          </a:p>
          <a:p>
            <a:endParaRPr lang="en-GB" dirty="0"/>
          </a:p>
          <a:p>
            <a:pPr algn="ctr"/>
            <a:r>
              <a:rPr lang="en-GB" dirty="0"/>
              <a:t>Discuss the reasons for and against using the method to present results.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9189">
            <a:off x="-189687" y="4486080"/>
            <a:ext cx="1845606" cy="1879543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2031565" y="2375737"/>
            <a:ext cx="4568625" cy="2002772"/>
            <a:chOff x="2306763" y="2375737"/>
            <a:chExt cx="4568625" cy="200277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6763" y="2679115"/>
              <a:ext cx="429036" cy="29388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6763" y="2375737"/>
              <a:ext cx="429036" cy="30337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5917" y="2375737"/>
              <a:ext cx="429036" cy="30337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3213" y="2375737"/>
              <a:ext cx="429036" cy="30337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1497" y="2375737"/>
              <a:ext cx="429036" cy="30337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175" y="2375737"/>
              <a:ext cx="429036" cy="303378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6905" y="2683516"/>
              <a:ext cx="429036" cy="29388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4201" y="2683515"/>
              <a:ext cx="429036" cy="293881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1497" y="2679115"/>
              <a:ext cx="429036" cy="29388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175" y="2676917"/>
              <a:ext cx="429036" cy="293881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0853" y="2676931"/>
              <a:ext cx="429036" cy="293881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1836" y="2676916"/>
              <a:ext cx="429036" cy="29388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8178" y="2676915"/>
              <a:ext cx="429036" cy="293881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7762" y="2684679"/>
              <a:ext cx="429036" cy="293881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352" y="2683515"/>
              <a:ext cx="429036" cy="293881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7668" y="3373407"/>
              <a:ext cx="429036" cy="293881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7668" y="3070029"/>
              <a:ext cx="429036" cy="303378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6822" y="3070029"/>
              <a:ext cx="429036" cy="303378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4118" y="3070029"/>
              <a:ext cx="429036" cy="303378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2402" y="3070029"/>
              <a:ext cx="429036" cy="303378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7080" y="3070029"/>
              <a:ext cx="429036" cy="30337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7810" y="3377808"/>
              <a:ext cx="429036" cy="293881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5106" y="3377807"/>
              <a:ext cx="429036" cy="293881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5555" y="3070029"/>
              <a:ext cx="429036" cy="303378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0594" y="4080227"/>
              <a:ext cx="429036" cy="293881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0594" y="3776849"/>
              <a:ext cx="429036" cy="303378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0736" y="4084628"/>
              <a:ext cx="429036" cy="293881"/>
            </a:xfrm>
            <a:prstGeom prst="rect">
              <a:avLst/>
            </a:prstGeom>
          </p:spPr>
        </p:pic>
      </p:grpSp>
      <p:grpSp>
        <p:nvGrpSpPr>
          <p:cNvPr id="56" name="Group 55"/>
          <p:cNvGrpSpPr/>
          <p:nvPr/>
        </p:nvGrpSpPr>
        <p:grpSpPr>
          <a:xfrm>
            <a:off x="6893110" y="2928590"/>
            <a:ext cx="1546215" cy="1429403"/>
            <a:chOff x="6893110" y="2831349"/>
            <a:chExt cx="1546215" cy="1429403"/>
          </a:xfrm>
        </p:grpSpPr>
        <p:sp>
          <p:nvSpPr>
            <p:cNvPr id="11" name="Rectangle 10"/>
            <p:cNvSpPr/>
            <p:nvPr/>
          </p:nvSpPr>
          <p:spPr>
            <a:xfrm>
              <a:off x="6893110" y="2831349"/>
              <a:ext cx="1546215" cy="1429403"/>
            </a:xfrm>
            <a:prstGeom prst="rect">
              <a:avLst/>
            </a:prstGeom>
            <a:solidFill>
              <a:srgbClr val="E8F1FE"/>
            </a:solidFill>
            <a:ln w="38100">
              <a:solidFill>
                <a:srgbClr val="007A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893110" y="2909394"/>
              <a:ext cx="154116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 smtClean="0"/>
                <a:t>Key</a:t>
              </a:r>
              <a:endParaRPr lang="en-GB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463587" y="3322143"/>
              <a:ext cx="93713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/>
                <a:t>= 1 </a:t>
              </a:r>
              <a:r>
                <a:rPr lang="en-GB" dirty="0" smtClean="0"/>
                <a:t>boy</a:t>
              </a:r>
              <a:endParaRPr lang="en-GB" dirty="0"/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7645" y="3372260"/>
              <a:ext cx="429036" cy="303378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7645" y="3752535"/>
              <a:ext cx="429036" cy="293881"/>
            </a:xfrm>
            <a:prstGeom prst="rect">
              <a:avLst/>
            </a:prstGeom>
          </p:spPr>
        </p:pic>
        <p:sp>
          <p:nvSpPr>
            <p:cNvPr id="50" name="Rectangle 49"/>
            <p:cNvSpPr/>
            <p:nvPr/>
          </p:nvSpPr>
          <p:spPr>
            <a:xfrm>
              <a:off x="7480365" y="3714809"/>
              <a:ext cx="9044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= 1 girl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639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653362" y="512762"/>
            <a:ext cx="7886700" cy="1818546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38100" cap="rnd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+mn-lt"/>
              </a:rPr>
              <a:t>National Curriculum Objective</a:t>
            </a:r>
            <a:endParaRPr lang="en-US" sz="3600" dirty="0">
              <a:latin typeface="+mn-lt"/>
            </a:endParaRPr>
          </a:p>
        </p:txBody>
      </p:sp>
      <p:sp>
        <p:nvSpPr>
          <p:cNvPr id="14" name="Content Placeholder 15"/>
          <p:cNvSpPr txBox="1">
            <a:spLocks/>
          </p:cNvSpPr>
          <p:nvPr/>
        </p:nvSpPr>
        <p:spPr>
          <a:xfrm>
            <a:off x="628650" y="1231516"/>
            <a:ext cx="7886700" cy="783418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Interpret and present discrete and continuous data using appropriate graphical methods, including bar charts and time graphs.</a:t>
            </a:r>
          </a:p>
        </p:txBody>
      </p:sp>
    </p:spTree>
    <p:extLst>
      <p:ext uri="{BB962C8B-B14F-4D97-AF65-F5344CB8AC3E}">
        <p14:creationId xmlns:p14="http://schemas.microsoft.com/office/powerpoint/2010/main" val="364393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373265"/>
          </a:xfrm>
        </p:spPr>
        <p:txBody>
          <a:bodyPr/>
          <a:lstStyle/>
          <a:p>
            <a:r>
              <a:rPr lang="en-GB" sz="3200" dirty="0" smtClean="0"/>
              <a:t>Today we are going to be looking at the following types of graphs</a:t>
            </a:r>
            <a:br>
              <a:rPr lang="en-GB" sz="3200" dirty="0" smtClean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 smtClean="0"/>
              <a:t>Pictograms</a:t>
            </a:r>
            <a:br>
              <a:rPr lang="en-GB" sz="3200" dirty="0" smtClean="0"/>
            </a:br>
            <a:r>
              <a:rPr lang="en-GB" sz="3200" dirty="0" smtClean="0"/>
              <a:t>Tables</a:t>
            </a:r>
            <a:br>
              <a:rPr lang="en-GB" sz="3200" dirty="0" smtClean="0"/>
            </a:br>
            <a:r>
              <a:rPr lang="en-GB" sz="3200" dirty="0" smtClean="0"/>
              <a:t>Bar charts.</a:t>
            </a:r>
            <a:br>
              <a:rPr lang="en-GB" sz="3200" dirty="0" smtClean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 smtClean="0"/>
              <a:t>You should remember looking at each one in year 3!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8570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3216028"/>
          </a:xfrm>
        </p:spPr>
        <p:txBody>
          <a:bodyPr/>
          <a:lstStyle/>
          <a:p>
            <a:pPr algn="ctr"/>
            <a:r>
              <a:rPr lang="en-GB" u="sng" dirty="0" smtClean="0"/>
              <a:t>Pictograms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2800" dirty="0" smtClean="0"/>
              <a:t>A pictogram is a chart that uses pictures to represent data. Pictograms are set out the same as bar charts but use pictures to show numbers.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1028" name="Picture 4" descr="https://www.theschoolrun.com/sites/theschoolrun.com/files/content-images/ks1_pictogram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959" y="2919804"/>
            <a:ext cx="5309109" cy="309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456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3216028"/>
          </a:xfrm>
        </p:spPr>
        <p:txBody>
          <a:bodyPr/>
          <a:lstStyle/>
          <a:p>
            <a:pPr algn="ctr"/>
            <a:r>
              <a:rPr lang="en-GB" u="sng" dirty="0" smtClean="0"/>
              <a:t>Tables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2800" dirty="0" smtClean="0"/>
              <a:t>A table is very similar to a pictogram but it uses numbers and words in boxes to show the data.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497" y="3173989"/>
            <a:ext cx="5995476" cy="144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1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3216028"/>
          </a:xfrm>
        </p:spPr>
        <p:txBody>
          <a:bodyPr/>
          <a:lstStyle/>
          <a:p>
            <a:pPr algn="ctr"/>
            <a:r>
              <a:rPr lang="en-GB" u="sng" dirty="0" smtClean="0"/>
              <a:t>Bar graphs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2800" dirty="0" smtClean="0"/>
              <a:t>A </a:t>
            </a:r>
            <a:r>
              <a:rPr lang="en-GB" sz="2800" dirty="0" smtClean="0"/>
              <a:t>bar graph displays information (data) by using rectangular bars of different heights. It has a </a:t>
            </a:r>
            <a:r>
              <a:rPr lang="en-GB" sz="2800" dirty="0" err="1" smtClean="0"/>
              <a:t>verticle</a:t>
            </a:r>
            <a:r>
              <a:rPr lang="en-GB" sz="2800" dirty="0" smtClean="0"/>
              <a:t> axis with numbers on it and a horizontal axis showing values of something that has been investigated.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1028" name="Picture 4" descr="https://www.theschoolrun.com/sites/theschoolrun.com/files/content-images/bar_chart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723" y="3252738"/>
            <a:ext cx="3136033" cy="283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227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2797" y="1766550"/>
            <a:ext cx="7117152" cy="2176276"/>
          </a:xfrm>
          <a:prstGeom prst="rect">
            <a:avLst/>
          </a:prstGeom>
          <a:solidFill>
            <a:srgbClr val="C7E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516697" y="2620176"/>
            <a:ext cx="4321163" cy="1104535"/>
          </a:xfrm>
          <a:prstGeom prst="rect">
            <a:avLst/>
          </a:prstGeom>
          <a:solidFill>
            <a:schemeClr val="bg1"/>
          </a:solidFill>
          <a:ln w="38100"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84408" y="4127383"/>
            <a:ext cx="7117152" cy="1870745"/>
          </a:xfrm>
          <a:prstGeom prst="rect">
            <a:avLst/>
          </a:prstGeom>
          <a:solidFill>
            <a:schemeClr val="bg1"/>
          </a:solidFill>
          <a:ln w="38100"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984553" y="1353528"/>
            <a:ext cx="7117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Leo has recorded the favourite types of birthday cake in his class</a:t>
            </a:r>
            <a:r>
              <a:rPr lang="en-GB" dirty="0" smtClean="0"/>
              <a:t>.</a:t>
            </a:r>
            <a:endParaRPr lang="en-GB" dirty="0"/>
          </a:p>
        </p:txBody>
      </p:sp>
      <p:cxnSp>
        <p:nvCxnSpPr>
          <p:cNvPr id="52" name="Straight Connector 51"/>
          <p:cNvCxnSpPr/>
          <p:nvPr/>
        </p:nvCxnSpPr>
        <p:spPr>
          <a:xfrm>
            <a:off x="4491201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350013" y="702863"/>
            <a:ext cx="1063301" cy="355276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 smtClean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45576" y="702864"/>
            <a:ext cx="1885732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Interpret Charts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2331308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984408" y="1913377"/>
            <a:ext cx="7117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These are the types of cake and the number of children </a:t>
            </a:r>
            <a:br>
              <a:rPr lang="en-GB" dirty="0" smtClean="0"/>
            </a:br>
            <a:r>
              <a:rPr lang="en-GB" dirty="0" smtClean="0"/>
              <a:t>who voted for each.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068590" y="4276309"/>
            <a:ext cx="69323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Would you present this data </a:t>
            </a:r>
            <a:r>
              <a:rPr lang="en-GB" dirty="0" smtClean="0"/>
              <a:t>in a table</a:t>
            </a:r>
            <a:r>
              <a:rPr lang="en-GB" dirty="0"/>
              <a:t>, bar chart or pictogram</a:t>
            </a:r>
            <a:r>
              <a:rPr lang="en-GB" dirty="0" smtClean="0"/>
              <a:t>?</a:t>
            </a:r>
            <a:br>
              <a:rPr lang="en-GB" dirty="0" smtClean="0"/>
            </a:br>
            <a:r>
              <a:rPr lang="en-GB" dirty="0" smtClean="0"/>
              <a:t>Click to see examples of each: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516696" y="2714924"/>
            <a:ext cx="43211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Chocolate: 5 boys and 10 girls</a:t>
            </a:r>
          </a:p>
          <a:p>
            <a:pPr algn="ctr"/>
            <a:r>
              <a:rPr lang="en-GB" dirty="0"/>
              <a:t>Sponge: 6 boys and 3 </a:t>
            </a:r>
            <a:r>
              <a:rPr lang="en-GB" dirty="0" smtClean="0"/>
              <a:t>girls</a:t>
            </a:r>
            <a:endParaRPr lang="en-GB" dirty="0"/>
          </a:p>
          <a:p>
            <a:pPr algn="ctr"/>
            <a:r>
              <a:rPr lang="en-GB" dirty="0"/>
              <a:t>Fruitcake: 1 boy and 2 </a:t>
            </a:r>
            <a:r>
              <a:rPr lang="en-GB" dirty="0" smtClean="0"/>
              <a:t>girls</a:t>
            </a: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1248205" y="5107197"/>
            <a:ext cx="1879135" cy="545285"/>
            <a:chOff x="1217236" y="5107197"/>
            <a:chExt cx="1879135" cy="545285"/>
          </a:xfrm>
        </p:grpSpPr>
        <p:sp>
          <p:nvSpPr>
            <p:cNvPr id="11" name="Rounded Rectangle 10"/>
            <p:cNvSpPr/>
            <p:nvPr/>
          </p:nvSpPr>
          <p:spPr>
            <a:xfrm>
              <a:off x="1217236" y="5107197"/>
              <a:ext cx="1879134" cy="545285"/>
            </a:xfrm>
            <a:prstGeom prst="roundRect">
              <a:avLst/>
            </a:prstGeom>
            <a:solidFill>
              <a:srgbClr val="18A0DB"/>
            </a:solidFill>
            <a:ln w="38100">
              <a:solidFill>
                <a:srgbClr val="007A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17237" y="5195173"/>
              <a:ext cx="187913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Table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3582602" y="5107197"/>
            <a:ext cx="1879135" cy="545285"/>
            <a:chOff x="1217236" y="5107197"/>
            <a:chExt cx="1879135" cy="545285"/>
          </a:xfrm>
        </p:grpSpPr>
        <p:sp>
          <p:nvSpPr>
            <p:cNvPr id="82" name="Rounded Rectangle 81"/>
            <p:cNvSpPr/>
            <p:nvPr/>
          </p:nvSpPr>
          <p:spPr>
            <a:xfrm>
              <a:off x="1217236" y="5107197"/>
              <a:ext cx="1879134" cy="545285"/>
            </a:xfrm>
            <a:prstGeom prst="roundRect">
              <a:avLst/>
            </a:prstGeom>
            <a:solidFill>
              <a:srgbClr val="18A0DB"/>
            </a:solidFill>
            <a:ln w="38100">
              <a:solidFill>
                <a:srgbClr val="007A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217237" y="5195173"/>
              <a:ext cx="187913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 smtClean="0">
                  <a:solidFill>
                    <a:schemeClr val="bg1"/>
                  </a:solidFill>
                </a:rPr>
                <a:t>Bar Chart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916998" y="5107197"/>
            <a:ext cx="1879135" cy="545285"/>
            <a:chOff x="1217236" y="5107197"/>
            <a:chExt cx="1879135" cy="545285"/>
          </a:xfrm>
        </p:grpSpPr>
        <p:sp>
          <p:nvSpPr>
            <p:cNvPr id="85" name="Rounded Rectangle 84"/>
            <p:cNvSpPr/>
            <p:nvPr/>
          </p:nvSpPr>
          <p:spPr>
            <a:xfrm>
              <a:off x="1217236" y="5107197"/>
              <a:ext cx="1879134" cy="545285"/>
            </a:xfrm>
            <a:prstGeom prst="roundRect">
              <a:avLst/>
            </a:prstGeom>
            <a:solidFill>
              <a:srgbClr val="18A0DB"/>
            </a:solidFill>
            <a:ln w="38100">
              <a:solidFill>
                <a:srgbClr val="007A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217237" y="5195173"/>
              <a:ext cx="187913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 smtClean="0">
                  <a:solidFill>
                    <a:schemeClr val="bg1"/>
                  </a:solidFill>
                </a:rPr>
                <a:t>Pictogram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hlinkClick r:id="rId4" action="ppaction://hlinksldjump"/>
          </p:cNvPr>
          <p:cNvSpPr/>
          <p:nvPr/>
        </p:nvSpPr>
        <p:spPr>
          <a:xfrm>
            <a:off x="1166070" y="5071567"/>
            <a:ext cx="2038523" cy="580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ectangle 27">
            <a:hlinkClick r:id="rId5" action="ppaction://hlinksldjump"/>
          </p:cNvPr>
          <p:cNvSpPr/>
          <p:nvPr/>
        </p:nvSpPr>
        <p:spPr>
          <a:xfrm>
            <a:off x="3471939" y="5093575"/>
            <a:ext cx="2038523" cy="580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Rectangle 28">
            <a:hlinkClick r:id="rId3" action="ppaction://hlinksldjump"/>
          </p:cNvPr>
          <p:cNvSpPr/>
          <p:nvPr/>
        </p:nvSpPr>
        <p:spPr>
          <a:xfrm>
            <a:off x="5818598" y="5113887"/>
            <a:ext cx="2038523" cy="580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24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45576" y="1149271"/>
            <a:ext cx="2064698" cy="369333"/>
            <a:chOff x="445576" y="1149271"/>
            <a:chExt cx="2064698" cy="369333"/>
          </a:xfrm>
        </p:grpSpPr>
        <p:sp>
          <p:nvSpPr>
            <p:cNvPr id="14" name="Oval 13"/>
            <p:cNvSpPr/>
            <p:nvPr/>
          </p:nvSpPr>
          <p:spPr>
            <a:xfrm>
              <a:off x="2141158" y="1149271"/>
              <a:ext cx="369116" cy="369116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45576" y="1149272"/>
              <a:ext cx="1885732" cy="369332"/>
            </a:xfrm>
            <a:prstGeom prst="rect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2350013" y="3257739"/>
            <a:ext cx="4553257" cy="1876323"/>
          </a:xfrm>
          <a:prstGeom prst="rect">
            <a:avLst/>
          </a:prstGeom>
          <a:solidFill>
            <a:schemeClr val="bg1"/>
          </a:solidFill>
          <a:ln w="38100"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cxnSp>
        <p:nvCxnSpPr>
          <p:cNvPr id="52" name="Straight Connector 51"/>
          <p:cNvCxnSpPr/>
          <p:nvPr/>
        </p:nvCxnSpPr>
        <p:spPr>
          <a:xfrm>
            <a:off x="4491201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350013" y="702863"/>
            <a:ext cx="1063301" cy="355276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 smtClean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45576" y="702864"/>
            <a:ext cx="1885732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Interpret Charts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2331308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613072" y="3457236"/>
            <a:ext cx="40013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What is clear?</a:t>
            </a:r>
          </a:p>
          <a:p>
            <a:pPr algn="ctr"/>
            <a:r>
              <a:rPr lang="en-GB" dirty="0"/>
              <a:t>What is unclear?</a:t>
            </a:r>
          </a:p>
          <a:p>
            <a:endParaRPr lang="en-GB" dirty="0"/>
          </a:p>
          <a:p>
            <a:pPr algn="ctr"/>
            <a:r>
              <a:rPr lang="en-GB" dirty="0"/>
              <a:t>Discuss the reasons for and against using the method to present results.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5E606836-C697-41F3-8EDC-0EC1873AD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907460"/>
              </p:ext>
            </p:extLst>
          </p:nvPr>
        </p:nvGraphicFramePr>
        <p:xfrm>
          <a:off x="1557556" y="1609518"/>
          <a:ext cx="6096000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22633918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6757319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357003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Type of </a:t>
                      </a:r>
                      <a:r>
                        <a:rPr lang="en-GB" sz="1600" dirty="0" smtClean="0"/>
                        <a:t>Cake</a:t>
                      </a:r>
                      <a:endParaRPr lang="en-GB" sz="1600" dirty="0"/>
                    </a:p>
                  </a:txBody>
                  <a:tcPr>
                    <a:solidFill>
                      <a:srgbClr val="007A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Boys </a:t>
                      </a:r>
                      <a:r>
                        <a:rPr lang="en-GB" sz="1600" dirty="0" smtClean="0"/>
                        <a:t>Who Liked </a:t>
                      </a:r>
                      <a:r>
                        <a:rPr lang="en-GB" sz="1600" dirty="0"/>
                        <a:t>I</a:t>
                      </a:r>
                      <a:r>
                        <a:rPr lang="en-GB" sz="1600" dirty="0" smtClean="0"/>
                        <a:t>t</a:t>
                      </a:r>
                      <a:endParaRPr lang="en-GB" sz="1600" dirty="0"/>
                    </a:p>
                  </a:txBody>
                  <a:tcPr>
                    <a:solidFill>
                      <a:srgbClr val="007A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Girls </a:t>
                      </a:r>
                      <a:r>
                        <a:rPr lang="en-GB" sz="1600" dirty="0" smtClean="0"/>
                        <a:t>Who Liked </a:t>
                      </a:r>
                      <a:r>
                        <a:rPr lang="en-GB" sz="1600" dirty="0"/>
                        <a:t>I</a:t>
                      </a:r>
                      <a:r>
                        <a:rPr lang="en-GB" sz="1600" dirty="0" smtClean="0"/>
                        <a:t>t</a:t>
                      </a:r>
                      <a:endParaRPr lang="en-GB" sz="1600" dirty="0"/>
                    </a:p>
                  </a:txBody>
                  <a:tcPr>
                    <a:solidFill>
                      <a:srgbClr val="007A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35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Chocolate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538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Sponge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84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Fruitcake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13798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473404" y="1166050"/>
            <a:ext cx="6944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Table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9189">
            <a:off x="975363" y="3601138"/>
            <a:ext cx="1845606" cy="187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45576" y="1149271"/>
            <a:ext cx="2064698" cy="369333"/>
            <a:chOff x="445576" y="1149271"/>
            <a:chExt cx="2064698" cy="369333"/>
          </a:xfrm>
        </p:grpSpPr>
        <p:sp>
          <p:nvSpPr>
            <p:cNvPr id="14" name="Oval 13"/>
            <p:cNvSpPr/>
            <p:nvPr/>
          </p:nvSpPr>
          <p:spPr>
            <a:xfrm>
              <a:off x="2141158" y="1149271"/>
              <a:ext cx="369116" cy="369116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45576" y="1149272"/>
              <a:ext cx="1885732" cy="369332"/>
            </a:xfrm>
            <a:prstGeom prst="rect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630420" y="1761625"/>
            <a:ext cx="3021475" cy="2405274"/>
          </a:xfrm>
          <a:prstGeom prst="rect">
            <a:avLst/>
          </a:prstGeom>
          <a:solidFill>
            <a:schemeClr val="bg1"/>
          </a:solidFill>
          <a:ln w="38100"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cxnSp>
        <p:nvCxnSpPr>
          <p:cNvPr id="52" name="Straight Connector 51"/>
          <p:cNvCxnSpPr/>
          <p:nvPr/>
        </p:nvCxnSpPr>
        <p:spPr>
          <a:xfrm>
            <a:off x="4491201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350013" y="702863"/>
            <a:ext cx="1063301" cy="355276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 smtClean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45576" y="702864"/>
            <a:ext cx="1885732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Interpret Charts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2331308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00298" y="2049844"/>
            <a:ext cx="28817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What is clear?</a:t>
            </a:r>
          </a:p>
          <a:p>
            <a:pPr algn="ctr"/>
            <a:r>
              <a:rPr lang="en-GB" dirty="0"/>
              <a:t>What is unclear?</a:t>
            </a:r>
          </a:p>
          <a:p>
            <a:endParaRPr lang="en-GB" dirty="0"/>
          </a:p>
          <a:p>
            <a:pPr algn="ctr"/>
            <a:r>
              <a:rPr lang="en-GB" dirty="0"/>
              <a:t>Discuss the reasons for and against using the method to present results.</a:t>
            </a:r>
          </a:p>
        </p:txBody>
      </p:sp>
      <p:sp>
        <p:nvSpPr>
          <p:cNvPr id="6" name="Rectangle 5"/>
          <p:cNvSpPr/>
          <p:nvPr/>
        </p:nvSpPr>
        <p:spPr>
          <a:xfrm>
            <a:off x="1311192" y="1166050"/>
            <a:ext cx="11095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Bar Chart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9189">
            <a:off x="943188" y="4074883"/>
            <a:ext cx="1845606" cy="1879543"/>
          </a:xfrm>
          <a:prstGeom prst="rect">
            <a:avLst/>
          </a:prstGeom>
        </p:spPr>
      </p:pic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4B478B2A-F2B3-4BA3-8966-D85BB37160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3105594"/>
              </p:ext>
            </p:extLst>
          </p:nvPr>
        </p:nvGraphicFramePr>
        <p:xfrm>
          <a:off x="4082248" y="1504604"/>
          <a:ext cx="4291131" cy="4252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1AF70E6E-B249-4B3A-8C49-BC05169A0C2D}"/>
              </a:ext>
            </a:extLst>
          </p:cNvPr>
          <p:cNvSpPr txBox="1"/>
          <p:nvPr/>
        </p:nvSpPr>
        <p:spPr>
          <a:xfrm rot="16200000">
            <a:off x="3198338" y="3432971"/>
            <a:ext cx="15454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Number of </a:t>
            </a:r>
            <a:r>
              <a:rPr lang="en-GB" sz="1100" dirty="0" smtClean="0"/>
              <a:t>Children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53745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y PowerPoint Template" id="{26ABE87F-6999-4AC2-83E7-D67324E079CB}" vid="{C4B83C07-8A97-4B28-9E3D-CD8D69B18D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1575</TotalTime>
  <Words>227</Words>
  <Application>Microsoft Office PowerPoint</Application>
  <PresentationFormat>On-screen Show (4:3)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Twinkl</vt:lpstr>
      <vt:lpstr>Office Theme</vt:lpstr>
      <vt:lpstr>PowerPoint Presentation</vt:lpstr>
      <vt:lpstr>PowerPoint Presentation</vt:lpstr>
      <vt:lpstr>Today we are going to be looking at the following types of graphs  Pictograms Tables Bar charts.  You should remember looking at each one in year 3!   </vt:lpstr>
      <vt:lpstr>Pictograms  A pictogram is a chart that uses pictures to represent data. Pictograms are set out the same as bar charts but use pictures to show numbers.  </vt:lpstr>
      <vt:lpstr>Tables  A table is very similar to a pictogram but it uses numbers and words in boxes to show the data.  </vt:lpstr>
      <vt:lpstr>Bar graphs  A bar graph displays information (data) by using rectangular bars of different heights. It has a verticle axis with numbers on it and a horizontal axis showing values of something that has been investigated.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Canlin</dc:creator>
  <cp:lastModifiedBy>Alice Bracher</cp:lastModifiedBy>
  <cp:revision>146</cp:revision>
  <dcterms:created xsi:type="dcterms:W3CDTF">2019-05-07T12:42:58Z</dcterms:created>
  <dcterms:modified xsi:type="dcterms:W3CDTF">2020-05-26T15:59:14Z</dcterms:modified>
</cp:coreProperties>
</file>