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8"/>
  </p:notesMasterIdLst>
  <p:handoutMasterIdLst>
    <p:handoutMasterId r:id="rId19"/>
  </p:handoutMasterIdLst>
  <p:sldIdLst>
    <p:sldId id="258" r:id="rId2"/>
    <p:sldId id="264"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67" r:id="rId17"/>
  </p:sldIdLst>
  <p:sldSz cx="9144000" cy="6858000" type="screen4x3"/>
  <p:notesSz cx="6858000" cy="9144000"/>
  <p:embeddedFontLst>
    <p:embeddedFont>
      <p:font typeface="Sassoon Infant Rg" panose="02000503030000020003" charset="0"/>
      <p:regular r:id="rId20"/>
      <p:bold r:id="rId21"/>
    </p:embeddedFont>
    <p:embeddedFont>
      <p:font typeface="Twinkl" panose="020B0604020202020204" charset="0"/>
      <p:regular r:id="rId22"/>
      <p:bold r:id="rId23"/>
    </p:embeddedFont>
    <p:embeddedFont>
      <p:font typeface="Calibri" panose="020F0502020204030204" pitchFamily="34" charset="0"/>
      <p:regular r:id="rId24"/>
      <p:bold r:id="rId25"/>
      <p:italic r:id="rId26"/>
      <p:boldItalic r:id="rId27"/>
    </p:embeddedFont>
    <p:embeddedFont>
      <p:font typeface="Twinkl SemiBold" charset="0"/>
      <p:bold r:id="rId28"/>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B1E3"/>
    <a:srgbClr val="FFE001"/>
    <a:srgbClr val="88BD30"/>
    <a:srgbClr val="ED74A9"/>
    <a:srgbClr val="18A0DB"/>
    <a:srgbClr val="DE1E5A"/>
    <a:srgbClr val="BC0105"/>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1278" y="6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D70509C-FA09-413B-87EC-6A71EDBCEE02}" type="datetimeFigureOut">
              <a:rPr lang="en-GB"/>
              <a:pPr>
                <a:defRPr/>
              </a:pPr>
              <a:t>20/04/2020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55B5E33-48B2-4605-8B1C-8640B7AB7D77}"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9444DAC-4B3D-4DB6-82D2-E561450EE0D9}" type="datetimeFigureOut">
              <a:rPr lang="en-GB"/>
              <a:pPr>
                <a:defRPr/>
              </a:pPr>
              <a:t>20/04/2020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7B7A69DF-F02B-42B9-9B5F-D4189C9146E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31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042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19523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79055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1655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video" Target="file:///C:\Users\hblackwell\Download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0176" y="1098958"/>
            <a:ext cx="7592037" cy="1107996"/>
          </a:xfrm>
          <a:prstGeom prst="rect">
            <a:avLst/>
          </a:prstGeom>
          <a:noFill/>
        </p:spPr>
        <p:txBody>
          <a:bodyPr wrap="square" rtlCol="0">
            <a:spAutoFit/>
          </a:bodyPr>
          <a:lstStyle/>
          <a:p>
            <a:pPr algn="ctr"/>
            <a:r>
              <a:rPr lang="en-GB" sz="6600" b="1" dirty="0">
                <a:ln w="12700">
                  <a:solidFill>
                    <a:sysClr val="windowText" lastClr="000000"/>
                  </a:solidFill>
                </a:ln>
                <a:solidFill>
                  <a:schemeClr val="bg1"/>
                </a:solidFill>
                <a:latin typeface="+mn-lt"/>
              </a:rPr>
              <a:t>All About Spring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1688" y="1527175"/>
            <a:ext cx="7550150" cy="478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1" name="Title 20"/>
          <p:cNvSpPr>
            <a:spLocks noGrp="1"/>
          </p:cNvSpPr>
          <p:nvPr>
            <p:ph type="title"/>
          </p:nvPr>
        </p:nvSpPr>
        <p:spPr>
          <a:xfrm>
            <a:off x="457200" y="479425"/>
            <a:ext cx="8220075" cy="993775"/>
          </a:xfrm>
        </p:spPr>
        <p:txBody>
          <a:bodyPr/>
          <a:lstStyle/>
          <a:p>
            <a:pPr eaLnBrk="1" hangingPunct="1"/>
            <a:r>
              <a:rPr lang="en-GB" altLang="en-US" sz="3600"/>
              <a:t>How Is Spring Different to Winter? </a:t>
            </a:r>
          </a:p>
        </p:txBody>
      </p:sp>
      <p:pic>
        <p:nvPicPr>
          <p:cNvPr id="17412" name="Picture 1"/>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01688" y="1527175"/>
            <a:ext cx="7550150"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57200" y="479425"/>
            <a:ext cx="8220075" cy="993775"/>
          </a:xfrm>
        </p:spPr>
        <p:txBody>
          <a:bodyPr/>
          <a:lstStyle/>
          <a:p>
            <a:pPr eaLnBrk="1" hangingPunct="1"/>
            <a:r>
              <a:rPr lang="en-GB" altLang="en-US" sz="3600"/>
              <a:t>How Is Spring Different to Summer? </a:t>
            </a:r>
          </a:p>
        </p:txBody>
      </p:sp>
      <p:pic>
        <p:nvPicPr>
          <p:cNvPr id="18435" name="Picture 1"/>
          <p:cNvPicPr>
            <a:picLocks noChangeAspect="1"/>
          </p:cNvPicPr>
          <p:nvPr/>
        </p:nvPicPr>
        <p:blipFill>
          <a:blip r:embed="rId2">
            <a:extLst>
              <a:ext uri="{28A0092B-C50C-407E-A947-70E740481C1C}">
                <a14:useLocalDpi xmlns:a14="http://schemas.microsoft.com/office/drawing/2010/main" val="0"/>
              </a:ext>
            </a:extLst>
          </a:blip>
          <a:srcRect b="9383"/>
          <a:stretch>
            <a:fillRect/>
          </a:stretch>
        </p:blipFill>
        <p:spPr bwMode="auto">
          <a:xfrm>
            <a:off x="903288" y="1392238"/>
            <a:ext cx="7337425" cy="470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0"/>
          <p:cNvSpPr>
            <a:spLocks noGrp="1"/>
          </p:cNvSpPr>
          <p:nvPr>
            <p:ph type="title"/>
          </p:nvPr>
        </p:nvSpPr>
        <p:spPr>
          <a:xfrm>
            <a:off x="457200" y="479425"/>
            <a:ext cx="8220075" cy="993775"/>
          </a:xfrm>
        </p:spPr>
        <p:txBody>
          <a:bodyPr/>
          <a:lstStyle/>
          <a:p>
            <a:pPr eaLnBrk="1" hangingPunct="1"/>
            <a:r>
              <a:rPr lang="en-GB" altLang="en-US" sz="3600"/>
              <a:t>Some Special UK Spring Dates</a:t>
            </a:r>
          </a:p>
        </p:txBody>
      </p:sp>
      <p:sp>
        <p:nvSpPr>
          <p:cNvPr id="19459" name="Rectangle 4"/>
          <p:cNvSpPr>
            <a:spLocks noChangeArrowheads="1"/>
          </p:cNvSpPr>
          <p:nvPr/>
        </p:nvSpPr>
        <p:spPr bwMode="auto">
          <a:xfrm>
            <a:off x="755650" y="1514475"/>
            <a:ext cx="5888038"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St. David’s Day (Wales) – 1</a:t>
            </a:r>
            <a:r>
              <a:rPr lang="en-GB" altLang="en-US" baseline="30000">
                <a:solidFill>
                  <a:schemeClr val="tx1"/>
                </a:solidFill>
              </a:rPr>
              <a:t>st</a:t>
            </a:r>
            <a:r>
              <a:rPr lang="en-GB" altLang="en-US">
                <a:solidFill>
                  <a:schemeClr val="tx1"/>
                </a:solidFill>
              </a:rPr>
              <a:t> March</a:t>
            </a:r>
          </a:p>
          <a:p>
            <a:pPr eaLnBrk="1" hangingPunct="1">
              <a:lnSpc>
                <a:spcPct val="100000"/>
              </a:lnSpc>
              <a:spcBef>
                <a:spcPct val="0"/>
              </a:spcBef>
              <a:buFontTx/>
              <a:buNone/>
            </a:pPr>
            <a:r>
              <a:rPr lang="en-GB" altLang="en-US">
                <a:solidFill>
                  <a:schemeClr val="tx1"/>
                </a:solidFill>
              </a:rPr>
              <a:t>St. Patrick’s Day (Ireland) – 17</a:t>
            </a:r>
            <a:r>
              <a:rPr lang="en-GB" altLang="en-US" baseline="30000">
                <a:solidFill>
                  <a:schemeClr val="tx1"/>
                </a:solidFill>
              </a:rPr>
              <a:t>th</a:t>
            </a:r>
            <a:r>
              <a:rPr lang="en-GB" altLang="en-US">
                <a:solidFill>
                  <a:schemeClr val="tx1"/>
                </a:solidFill>
              </a:rPr>
              <a:t> March</a:t>
            </a:r>
          </a:p>
          <a:p>
            <a:pPr eaLnBrk="1" hangingPunct="1">
              <a:lnSpc>
                <a:spcPct val="100000"/>
              </a:lnSpc>
              <a:spcBef>
                <a:spcPct val="0"/>
              </a:spcBef>
              <a:buFontTx/>
              <a:buNone/>
            </a:pPr>
            <a:r>
              <a:rPr lang="en-GB" altLang="en-US">
                <a:solidFill>
                  <a:schemeClr val="tx1"/>
                </a:solidFill>
              </a:rPr>
              <a:t>Queen Elizabeth II’s birthday – 21</a:t>
            </a:r>
            <a:r>
              <a:rPr lang="en-GB" altLang="en-US" baseline="30000">
                <a:solidFill>
                  <a:schemeClr val="tx1"/>
                </a:solidFill>
              </a:rPr>
              <a:t>st</a:t>
            </a:r>
            <a:r>
              <a:rPr lang="en-GB" altLang="en-US">
                <a:solidFill>
                  <a:schemeClr val="tx1"/>
                </a:solidFill>
              </a:rPr>
              <a:t> April</a:t>
            </a:r>
          </a:p>
          <a:p>
            <a:pPr eaLnBrk="1" hangingPunct="1">
              <a:lnSpc>
                <a:spcPct val="100000"/>
              </a:lnSpc>
              <a:spcBef>
                <a:spcPct val="0"/>
              </a:spcBef>
              <a:buFontTx/>
              <a:buNone/>
            </a:pPr>
            <a:r>
              <a:rPr lang="en-GB" altLang="en-US">
                <a:solidFill>
                  <a:schemeClr val="tx1"/>
                </a:solidFill>
              </a:rPr>
              <a:t>St. George’s Day (England) – 23</a:t>
            </a:r>
            <a:r>
              <a:rPr lang="en-GB" altLang="en-US" baseline="30000">
                <a:solidFill>
                  <a:schemeClr val="tx1"/>
                </a:solidFill>
              </a:rPr>
              <a:t>rd</a:t>
            </a:r>
            <a:r>
              <a:rPr lang="en-GB" altLang="en-US">
                <a:solidFill>
                  <a:schemeClr val="tx1"/>
                </a:solidFill>
              </a:rPr>
              <a:t> April</a:t>
            </a:r>
          </a:p>
        </p:txBody>
      </p:sp>
      <p:sp>
        <p:nvSpPr>
          <p:cNvPr id="19460" name="Rectangle 3"/>
          <p:cNvSpPr>
            <a:spLocks noChangeArrowheads="1"/>
          </p:cNvSpPr>
          <p:nvPr/>
        </p:nvSpPr>
        <p:spPr bwMode="auto">
          <a:xfrm>
            <a:off x="755650" y="3094038"/>
            <a:ext cx="588803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Will you be celebrating any of these events?</a:t>
            </a:r>
          </a:p>
        </p:txBody>
      </p:sp>
      <p:pic>
        <p:nvPicPr>
          <p:cNvPr id="1946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6475" y="3603625"/>
            <a:ext cx="1943100"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708525"/>
            <a:ext cx="9604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79963" y="4318000"/>
            <a:ext cx="1595437"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35788" y="3603625"/>
            <a:ext cx="1452562"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0"/>
          <p:cNvSpPr>
            <a:spLocks noGrp="1"/>
          </p:cNvSpPr>
          <p:nvPr>
            <p:ph type="title"/>
          </p:nvPr>
        </p:nvSpPr>
        <p:spPr>
          <a:xfrm>
            <a:off x="457200" y="479425"/>
            <a:ext cx="8220075" cy="993775"/>
          </a:xfrm>
        </p:spPr>
        <p:txBody>
          <a:bodyPr/>
          <a:lstStyle/>
          <a:p>
            <a:pPr eaLnBrk="1" hangingPunct="1"/>
            <a:r>
              <a:rPr lang="en-GB" altLang="en-US" sz="3600"/>
              <a:t>Spring around the World</a:t>
            </a:r>
          </a:p>
        </p:txBody>
      </p:sp>
      <p:sp>
        <p:nvSpPr>
          <p:cNvPr id="20483" name="Rectangle 4"/>
          <p:cNvSpPr>
            <a:spLocks noChangeArrowheads="1"/>
          </p:cNvSpPr>
          <p:nvPr/>
        </p:nvSpPr>
        <p:spPr bwMode="auto">
          <a:xfrm>
            <a:off x="755650" y="1514475"/>
            <a:ext cx="76327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Spring falls in different months of the year, depending on where you are in the world.</a:t>
            </a:r>
          </a:p>
          <a:p>
            <a:pPr eaLnBrk="1" hangingPunct="1">
              <a:lnSpc>
                <a:spcPct val="100000"/>
              </a:lnSpc>
              <a:spcBef>
                <a:spcPct val="0"/>
              </a:spcBef>
              <a:buFontTx/>
              <a:buNone/>
            </a:pPr>
            <a:r>
              <a:rPr lang="en-GB" altLang="en-US">
                <a:solidFill>
                  <a:schemeClr val="tx1"/>
                </a:solidFill>
              </a:rPr>
              <a:t>The UK (United Kingdom) is in the northern hemisphere of the earth. The bottom half is called the southern hemisphere. The two hemispheres are split by an imaginary line called the equator. The closer you are to the equator, the hotter the temperature.</a:t>
            </a:r>
          </a:p>
        </p:txBody>
      </p:sp>
      <p:pic>
        <p:nvPicPr>
          <p:cNvPr id="20484" name="Picture 2"/>
          <p:cNvPicPr>
            <a:picLocks noChangeAspect="1"/>
          </p:cNvPicPr>
          <p:nvPr/>
        </p:nvPicPr>
        <p:blipFill>
          <a:blip r:embed="rId2">
            <a:extLst>
              <a:ext uri="{28A0092B-C50C-407E-A947-70E740481C1C}">
                <a14:useLocalDpi xmlns:a14="http://schemas.microsoft.com/office/drawing/2010/main" val="0"/>
              </a:ext>
            </a:extLst>
          </a:blip>
          <a:srcRect t="9068" b="7137"/>
          <a:stretch>
            <a:fillRect/>
          </a:stretch>
        </p:blipFill>
        <p:spPr bwMode="auto">
          <a:xfrm>
            <a:off x="2147888" y="3292475"/>
            <a:ext cx="48482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6"/>
          <p:cNvSpPr>
            <a:spLocks noChangeArrowheads="1"/>
          </p:cNvSpPr>
          <p:nvPr/>
        </p:nvSpPr>
        <p:spPr bwMode="auto">
          <a:xfrm>
            <a:off x="1265238" y="4813300"/>
            <a:ext cx="8826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FF0000"/>
                </a:solidFill>
              </a:rPr>
              <a:t>equator</a:t>
            </a:r>
          </a:p>
        </p:txBody>
      </p:sp>
      <p:sp>
        <p:nvSpPr>
          <p:cNvPr id="20486" name="Rectangle 7"/>
          <p:cNvSpPr>
            <a:spLocks noChangeArrowheads="1"/>
          </p:cNvSpPr>
          <p:nvPr/>
        </p:nvSpPr>
        <p:spPr bwMode="auto">
          <a:xfrm>
            <a:off x="787400" y="3975100"/>
            <a:ext cx="126523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northern hemisphere</a:t>
            </a:r>
          </a:p>
        </p:txBody>
      </p:sp>
      <p:sp>
        <p:nvSpPr>
          <p:cNvPr id="20487" name="Rectangle 8"/>
          <p:cNvSpPr>
            <a:spLocks noChangeArrowheads="1"/>
          </p:cNvSpPr>
          <p:nvPr/>
        </p:nvSpPr>
        <p:spPr bwMode="auto">
          <a:xfrm>
            <a:off x="787400" y="5391150"/>
            <a:ext cx="126523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southern hemisphere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0"/>
          <p:cNvSpPr>
            <a:spLocks noGrp="1"/>
          </p:cNvSpPr>
          <p:nvPr>
            <p:ph type="title"/>
          </p:nvPr>
        </p:nvSpPr>
        <p:spPr>
          <a:xfrm>
            <a:off x="457200" y="479425"/>
            <a:ext cx="8220075" cy="993775"/>
          </a:xfrm>
        </p:spPr>
        <p:txBody>
          <a:bodyPr/>
          <a:lstStyle/>
          <a:p>
            <a:pPr eaLnBrk="1" hangingPunct="1"/>
            <a:r>
              <a:rPr lang="en-GB" altLang="en-US" sz="3600"/>
              <a:t>Spring around the World</a:t>
            </a:r>
          </a:p>
        </p:txBody>
      </p:sp>
      <p:sp>
        <p:nvSpPr>
          <p:cNvPr id="21507" name="Rectangle 4"/>
          <p:cNvSpPr>
            <a:spLocks noChangeArrowheads="1"/>
          </p:cNvSpPr>
          <p:nvPr/>
        </p:nvSpPr>
        <p:spPr bwMode="auto">
          <a:xfrm>
            <a:off x="755650" y="1514475"/>
            <a:ext cx="76327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In the southern hemisphere, in countries like Australia, spring is in September, October and November!</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Winter – June, July, August</a:t>
            </a:r>
          </a:p>
          <a:p>
            <a:pPr eaLnBrk="1" hangingPunct="1">
              <a:lnSpc>
                <a:spcPct val="100000"/>
              </a:lnSpc>
              <a:spcBef>
                <a:spcPct val="0"/>
              </a:spcBef>
              <a:buFontTx/>
              <a:buNone/>
            </a:pPr>
            <a:r>
              <a:rPr lang="en-GB" altLang="en-US">
                <a:solidFill>
                  <a:schemeClr val="tx1"/>
                </a:solidFill>
              </a:rPr>
              <a:t>Summer – December, January, February</a:t>
            </a:r>
          </a:p>
          <a:p>
            <a:pPr eaLnBrk="1" hangingPunct="1">
              <a:lnSpc>
                <a:spcPct val="100000"/>
              </a:lnSpc>
              <a:spcBef>
                <a:spcPct val="0"/>
              </a:spcBef>
              <a:buFontTx/>
              <a:buNone/>
            </a:pPr>
            <a:r>
              <a:rPr lang="en-GB" altLang="en-US">
                <a:solidFill>
                  <a:schemeClr val="tx1"/>
                </a:solidFill>
              </a:rPr>
              <a:t>Autumn – March, April, May</a:t>
            </a:r>
          </a:p>
        </p:txBody>
      </p:sp>
      <p:pic>
        <p:nvPicPr>
          <p:cNvPr id="2150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8213" y="2870200"/>
            <a:ext cx="2370137"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0"/>
          <p:cNvSpPr>
            <a:spLocks noGrp="1"/>
          </p:cNvSpPr>
          <p:nvPr>
            <p:ph type="title"/>
          </p:nvPr>
        </p:nvSpPr>
        <p:spPr>
          <a:xfrm>
            <a:off x="457200" y="479425"/>
            <a:ext cx="8220075" cy="993775"/>
          </a:xfrm>
        </p:spPr>
        <p:txBody>
          <a:bodyPr/>
          <a:lstStyle/>
          <a:p>
            <a:pPr eaLnBrk="1" hangingPunct="1"/>
            <a:r>
              <a:rPr lang="en-GB" altLang="en-US" sz="3500"/>
              <a:t>What Did You Find Out about Spring?</a:t>
            </a:r>
          </a:p>
        </p:txBody>
      </p:sp>
      <p:sp>
        <p:nvSpPr>
          <p:cNvPr id="22531" name="Rectangle 4"/>
          <p:cNvSpPr>
            <a:spLocks noChangeArrowheads="1"/>
          </p:cNvSpPr>
          <p:nvPr/>
        </p:nvSpPr>
        <p:spPr bwMode="auto">
          <a:xfrm>
            <a:off x="755650" y="1514475"/>
            <a:ext cx="76327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Order the UK seasons below:</a:t>
            </a: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r>
              <a:rPr lang="en-GB" altLang="en-US">
                <a:solidFill>
                  <a:schemeClr val="tx1"/>
                </a:solidFill>
              </a:rPr>
              <a:t>summer		winter		autumn		spring</a:t>
            </a: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r>
              <a:rPr lang="en-GB" altLang="en-US">
                <a:solidFill>
                  <a:schemeClr val="tx1"/>
                </a:solidFill>
              </a:rPr>
              <a:t>Now share 2 things you have learned about spring with your partner.</a:t>
            </a:r>
          </a:p>
        </p:txBody>
      </p:sp>
      <p:pic>
        <p:nvPicPr>
          <p:cNvPr id="2253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524250"/>
            <a:ext cx="172085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6550" y="3524250"/>
            <a:ext cx="16097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457200" y="479425"/>
            <a:ext cx="8220075" cy="993775"/>
          </a:xfrm>
        </p:spPr>
        <p:txBody>
          <a:bodyPr/>
          <a:lstStyle/>
          <a:p>
            <a:pPr eaLnBrk="1" hangingPunct="1"/>
            <a:r>
              <a:rPr lang="en-GB" altLang="en-US" sz="3600"/>
              <a:t>Spring</a:t>
            </a:r>
          </a:p>
        </p:txBody>
      </p:sp>
      <p:sp>
        <p:nvSpPr>
          <p:cNvPr id="9219" name="Rectangle 4"/>
          <p:cNvSpPr>
            <a:spLocks noChangeArrowheads="1"/>
          </p:cNvSpPr>
          <p:nvPr/>
        </p:nvSpPr>
        <p:spPr bwMode="auto">
          <a:xfrm>
            <a:off x="755650" y="151447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Spring is one of the four seasons.</a:t>
            </a:r>
          </a:p>
        </p:txBody>
      </p:sp>
      <p:pic>
        <p:nvPicPr>
          <p:cNvPr id="922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8438" y="1936750"/>
            <a:ext cx="2617787"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3975" y="1835150"/>
            <a:ext cx="2836863"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68438" y="4129088"/>
            <a:ext cx="2546350"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86375" y="4152900"/>
            <a:ext cx="253365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55650" y="2071688"/>
            <a:ext cx="1425575" cy="403225"/>
          </a:xfrm>
          <a:prstGeom prst="rect">
            <a:avLst/>
          </a:prstGeom>
          <a:solidFill>
            <a:srgbClr val="ED74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spring</a:t>
            </a:r>
          </a:p>
        </p:txBody>
      </p:sp>
      <p:sp>
        <p:nvSpPr>
          <p:cNvPr id="11" name="Rectangle 10"/>
          <p:cNvSpPr/>
          <p:nvPr/>
        </p:nvSpPr>
        <p:spPr>
          <a:xfrm>
            <a:off x="755650" y="4295775"/>
            <a:ext cx="1425575" cy="403225"/>
          </a:xfrm>
          <a:prstGeom prst="rect">
            <a:avLst/>
          </a:prstGeom>
          <a:solidFill>
            <a:srgbClr val="FFE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autumn</a:t>
            </a:r>
          </a:p>
        </p:txBody>
      </p:sp>
      <p:sp>
        <p:nvSpPr>
          <p:cNvPr id="12" name="Rectangle 11"/>
          <p:cNvSpPr/>
          <p:nvPr/>
        </p:nvSpPr>
        <p:spPr>
          <a:xfrm>
            <a:off x="4573588" y="2071688"/>
            <a:ext cx="1425575" cy="403225"/>
          </a:xfrm>
          <a:prstGeom prst="rect">
            <a:avLst/>
          </a:prstGeom>
          <a:solidFill>
            <a:srgbClr val="88BD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summer</a:t>
            </a:r>
          </a:p>
        </p:txBody>
      </p:sp>
      <p:sp>
        <p:nvSpPr>
          <p:cNvPr id="13" name="Rectangle 12"/>
          <p:cNvSpPr/>
          <p:nvPr/>
        </p:nvSpPr>
        <p:spPr>
          <a:xfrm>
            <a:off x="4573588" y="4295775"/>
            <a:ext cx="1425575" cy="403225"/>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winter</a:t>
            </a:r>
          </a:p>
        </p:txBody>
      </p:sp>
      <p:pic>
        <p:nvPicPr>
          <p:cNvPr id="9228"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5650" y="2551113"/>
            <a:ext cx="10477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2520950"/>
            <a:ext cx="1157288"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1525" y="4759325"/>
            <a:ext cx="1274763"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13275" y="4754563"/>
            <a:ext cx="822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p:cNvSpPr>
            <a:spLocks noGrp="1"/>
          </p:cNvSpPr>
          <p:nvPr>
            <p:ph type="title"/>
          </p:nvPr>
        </p:nvSpPr>
        <p:spPr>
          <a:xfrm>
            <a:off x="457200" y="479425"/>
            <a:ext cx="8220075" cy="993775"/>
          </a:xfrm>
        </p:spPr>
        <p:txBody>
          <a:bodyPr/>
          <a:lstStyle/>
          <a:p>
            <a:pPr eaLnBrk="1" hangingPunct="1"/>
            <a:r>
              <a:rPr lang="en-GB" altLang="en-US" sz="3600"/>
              <a:t>Months and Seasons</a:t>
            </a:r>
          </a:p>
        </p:txBody>
      </p:sp>
      <p:sp>
        <p:nvSpPr>
          <p:cNvPr id="10243" name="Rectangle 4"/>
          <p:cNvSpPr>
            <a:spLocks noChangeArrowheads="1"/>
          </p:cNvSpPr>
          <p:nvPr/>
        </p:nvSpPr>
        <p:spPr bwMode="auto">
          <a:xfrm>
            <a:off x="755650" y="1514475"/>
            <a:ext cx="31369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 spring months are March, April and May.</a:t>
            </a:r>
          </a:p>
        </p:txBody>
      </p:sp>
      <p:sp>
        <p:nvSpPr>
          <p:cNvPr id="4" name="Rectangle 3"/>
          <p:cNvSpPr/>
          <p:nvPr/>
        </p:nvSpPr>
        <p:spPr>
          <a:xfrm>
            <a:off x="755650" y="3929063"/>
            <a:ext cx="3397250" cy="2360612"/>
          </a:xfrm>
          <a:prstGeom prst="rect">
            <a:avLst/>
          </a:prstGeom>
        </p:spPr>
        <p:txBody>
          <a:bodyPr lIns="0" tIns="72000" rIns="0" bIns="72000">
            <a:spAutoFit/>
          </a:bodyPr>
          <a:lstStyle/>
          <a:p>
            <a:pPr eaLnBrk="1" fontAlgn="auto" hangingPunct="1">
              <a:spcBef>
                <a:spcPts val="0"/>
              </a:spcBef>
              <a:spcAft>
                <a:spcPts val="0"/>
              </a:spcAft>
              <a:defRPr/>
            </a:pPr>
            <a:r>
              <a:rPr lang="en-GB" dirty="0">
                <a:latin typeface="+mn-lt"/>
              </a:rPr>
              <a:t>With a partner, look at the seasons wheel.</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Name the winter months.</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If the month is October, what season is it?</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If the month is March, how many months are there until summer begins?</a:t>
            </a:r>
          </a:p>
        </p:txBody>
      </p:sp>
      <p:pic>
        <p:nvPicPr>
          <p:cNvPr id="10245" name="Picture 1"/>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814763" y="1473200"/>
            <a:ext cx="46609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p:cNvSpPr>
            <a:spLocks noGrp="1"/>
          </p:cNvSpPr>
          <p:nvPr>
            <p:ph type="title"/>
          </p:nvPr>
        </p:nvSpPr>
        <p:spPr>
          <a:xfrm>
            <a:off x="457200" y="479425"/>
            <a:ext cx="8220075" cy="993775"/>
          </a:xfrm>
        </p:spPr>
        <p:txBody>
          <a:bodyPr/>
          <a:lstStyle/>
          <a:p>
            <a:pPr eaLnBrk="1" hangingPunct="1"/>
            <a:r>
              <a:rPr lang="en-GB" altLang="en-US" sz="3600"/>
              <a:t>What Does Spring Look Like?</a:t>
            </a:r>
          </a:p>
        </p:txBody>
      </p:sp>
      <p:pic>
        <p:nvPicPr>
          <p:cNvPr id="10" name="montage">
            <a:hlinkClick r:id="" action="ppaction://media"/>
          </p:cNvPr>
          <p:cNvPicPr>
            <a:picLocks noChangeAspect="1"/>
          </p:cNvPicPr>
          <p:nvPr>
            <a:videoFile r:link="rId1"/>
          </p:nvPr>
        </p:nvPicPr>
        <p:blipFill rotWithShape="1">
          <a:blip r:embed="rId3"/>
          <a:srcRect l="12718" r="9994"/>
          <a:stretch/>
        </p:blipFill>
        <p:spPr>
          <a:xfrm>
            <a:off x="1393546" y="1473201"/>
            <a:ext cx="6347378" cy="4619624"/>
          </a:xfrm>
          <a:prstGeom prst="roundRect">
            <a:avLst>
              <a:gd name="adj" fmla="val 2437"/>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vol="80000">
                <p:cTn id="7" fill="hold" display="0">
                  <p:stCondLst>
                    <p:cond delay="indefinite"/>
                  </p:stCondLst>
                </p:cTn>
                <p:tgtEl>
                  <p:spTgt spid="10"/>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p:cNvSpPr>
            <a:spLocks noGrp="1"/>
          </p:cNvSpPr>
          <p:nvPr>
            <p:ph type="title"/>
          </p:nvPr>
        </p:nvSpPr>
        <p:spPr>
          <a:xfrm>
            <a:off x="457200" y="479425"/>
            <a:ext cx="8220075" cy="993775"/>
          </a:xfrm>
        </p:spPr>
        <p:txBody>
          <a:bodyPr/>
          <a:lstStyle/>
          <a:p>
            <a:pPr eaLnBrk="1" hangingPunct="1"/>
            <a:r>
              <a:rPr lang="en-GB" altLang="en-US" sz="3600"/>
              <a:t>Spring Weather</a:t>
            </a:r>
          </a:p>
        </p:txBody>
      </p:sp>
      <p:sp>
        <p:nvSpPr>
          <p:cNvPr id="12291" name="Rectangle 4"/>
          <p:cNvSpPr>
            <a:spLocks noChangeArrowheads="1"/>
          </p:cNvSpPr>
          <p:nvPr/>
        </p:nvSpPr>
        <p:spPr bwMode="auto">
          <a:xfrm>
            <a:off x="755650" y="1514475"/>
            <a:ext cx="552767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Spring weather can be mixed.</a:t>
            </a:r>
          </a:p>
          <a:p>
            <a:pPr eaLnBrk="1" hangingPunct="1">
              <a:lnSpc>
                <a:spcPct val="100000"/>
              </a:lnSpc>
              <a:spcBef>
                <a:spcPct val="0"/>
              </a:spcBef>
              <a:buFontTx/>
              <a:buNone/>
            </a:pPr>
            <a:r>
              <a:rPr lang="en-GB" altLang="en-US">
                <a:solidFill>
                  <a:schemeClr val="tx1"/>
                </a:solidFill>
              </a:rPr>
              <a:t>What kinds of weather can we experience in spring?</a:t>
            </a:r>
          </a:p>
        </p:txBody>
      </p:sp>
      <p:grpSp>
        <p:nvGrpSpPr>
          <p:cNvPr id="12292" name="Group 5"/>
          <p:cNvGrpSpPr>
            <a:grpSpLocks/>
          </p:cNvGrpSpPr>
          <p:nvPr/>
        </p:nvGrpSpPr>
        <p:grpSpPr bwMode="auto">
          <a:xfrm>
            <a:off x="588963" y="2532063"/>
            <a:ext cx="2657475" cy="1885950"/>
            <a:chOff x="867792" y="1181820"/>
            <a:chExt cx="6965969" cy="4911005"/>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0707" y="1473201"/>
              <a:ext cx="6533054" cy="4619624"/>
            </a:xfrm>
            <a:prstGeom prst="roundRect">
              <a:avLst>
                <a:gd name="adj" fmla="val 8264"/>
              </a:avLst>
            </a:prstGeom>
          </p:spPr>
        </p:pic>
        <p:pic>
          <p:nvPicPr>
            <p:cNvPr id="1230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792" y="1181820"/>
              <a:ext cx="4626411" cy="387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6591" y="3899140"/>
              <a:ext cx="1696937" cy="219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9"/>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554588" y="2863971"/>
              <a:ext cx="432915" cy="44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10"/>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904797" y="3097219"/>
              <a:ext cx="432915" cy="44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11"/>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flipH="1">
              <a:off x="6869279" y="2872308"/>
              <a:ext cx="432915" cy="44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6033" y="2649746"/>
            <a:ext cx="2507881" cy="1772994"/>
          </a:xfrm>
          <a:prstGeom prst="roundRect">
            <a:avLst>
              <a:gd name="adj" fmla="val 8264"/>
            </a:avLst>
          </a:prstGeom>
          <a:solidFill>
            <a:srgbClr val="9DDCF9"/>
          </a:solidFill>
        </p:spPr>
      </p:pic>
      <p:grpSp>
        <p:nvGrpSpPr>
          <p:cNvPr id="12294" name="Group 1"/>
          <p:cNvGrpSpPr>
            <a:grpSpLocks/>
          </p:cNvGrpSpPr>
          <p:nvPr/>
        </p:nvGrpSpPr>
        <p:grpSpPr bwMode="auto">
          <a:xfrm>
            <a:off x="5892800" y="2640013"/>
            <a:ext cx="2495550" cy="1773237"/>
            <a:chOff x="6783492" y="2340417"/>
            <a:chExt cx="2851121" cy="2013370"/>
          </a:xfrm>
        </p:grpSpPr>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3492" y="2340417"/>
              <a:ext cx="2851121" cy="2013370"/>
            </a:xfrm>
            <a:prstGeom prst="roundRect">
              <a:avLst>
                <a:gd name="adj" fmla="val 8264"/>
              </a:avLst>
            </a:prstGeom>
          </p:spPr>
        </p:pic>
        <p:pic>
          <p:nvPicPr>
            <p:cNvPr id="12296" name="Picture 14"/>
            <p:cNvPicPr>
              <a:picLocks noChangeAspect="1"/>
            </p:cNvPicPr>
            <p:nvPr/>
          </p:nvPicPr>
          <p:blipFill>
            <a:blip r:embed="rId8">
              <a:extLst>
                <a:ext uri="{28A0092B-C50C-407E-A947-70E740481C1C}">
                  <a14:useLocalDpi xmlns:a14="http://schemas.microsoft.com/office/drawing/2010/main" val="0"/>
                </a:ext>
              </a:extLst>
            </a:blip>
            <a:srcRect r="20602"/>
            <a:stretch>
              <a:fillRect/>
            </a:stretch>
          </p:blipFill>
          <p:spPr bwMode="auto">
            <a:xfrm>
              <a:off x="8707233" y="3876644"/>
              <a:ext cx="924160" cy="45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5"/>
            <p:cNvPicPr>
              <a:picLocks noChangeAspect="1"/>
            </p:cNvPicPr>
            <p:nvPr/>
          </p:nvPicPr>
          <p:blipFill>
            <a:blip r:embed="rId9">
              <a:extLst>
                <a:ext uri="{28A0092B-C50C-407E-A947-70E740481C1C}">
                  <a14:useLocalDpi xmlns:a14="http://schemas.microsoft.com/office/drawing/2010/main" val="0"/>
                </a:ext>
              </a:extLst>
            </a:blip>
            <a:srcRect l="19518"/>
            <a:stretch>
              <a:fillRect/>
            </a:stretch>
          </p:blipFill>
          <p:spPr bwMode="auto">
            <a:xfrm>
              <a:off x="6783492" y="2599209"/>
              <a:ext cx="971735" cy="5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6"/>
            <p:cNvPicPr>
              <a:picLocks noChangeAspect="1"/>
            </p:cNvPicPr>
            <p:nvPr/>
          </p:nvPicPr>
          <p:blipFill>
            <a:blip r:embed="rId10">
              <a:extLst>
                <a:ext uri="{28A0092B-C50C-407E-A947-70E740481C1C}">
                  <a14:useLocalDpi xmlns:a14="http://schemas.microsoft.com/office/drawing/2010/main" val="0"/>
                </a:ext>
              </a:extLst>
            </a:blip>
            <a:srcRect r="29112"/>
            <a:stretch>
              <a:fillRect/>
            </a:stretch>
          </p:blipFill>
          <p:spPr bwMode="auto">
            <a:xfrm>
              <a:off x="9289210" y="3368929"/>
              <a:ext cx="342183" cy="61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200" y="479425"/>
            <a:ext cx="8220075" cy="993775"/>
          </a:xfrm>
        </p:spPr>
        <p:txBody>
          <a:bodyPr/>
          <a:lstStyle/>
          <a:p>
            <a:pPr eaLnBrk="1" hangingPunct="1"/>
            <a:r>
              <a:rPr lang="en-GB" altLang="en-US" sz="3600"/>
              <a:t>Lighter Evenings</a:t>
            </a:r>
          </a:p>
        </p:txBody>
      </p:sp>
      <p:sp>
        <p:nvSpPr>
          <p:cNvPr id="13315" name="Rectangle 4"/>
          <p:cNvSpPr>
            <a:spLocks noChangeArrowheads="1"/>
          </p:cNvSpPr>
          <p:nvPr/>
        </p:nvSpPr>
        <p:spPr bwMode="auto">
          <a:xfrm>
            <a:off x="755650" y="1514475"/>
            <a:ext cx="7632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You might notice that the daylight gets longer and longer during the spring months. It may still be light when you go to bed! </a:t>
            </a:r>
          </a:p>
        </p:txBody>
      </p:sp>
      <p:graphicFrame>
        <p:nvGraphicFramePr>
          <p:cNvPr id="3" name="Table 2"/>
          <p:cNvGraphicFramePr>
            <a:graphicFrameLocks noGrp="1"/>
          </p:cNvGraphicFramePr>
          <p:nvPr/>
        </p:nvGraphicFramePr>
        <p:xfrm>
          <a:off x="755650" y="2949575"/>
          <a:ext cx="7632703" cy="741364"/>
        </p:xfrm>
        <a:graphic>
          <a:graphicData uri="http://schemas.openxmlformats.org/drawingml/2006/table">
            <a:tbl>
              <a:tblPr firstRow="1" bandRow="1">
                <a:tableStyleId>{5C22544A-7EE6-4342-B048-85BDC9FD1C3A}</a:tableStyleId>
              </a:tblPr>
              <a:tblGrid>
                <a:gridCol w="587131">
                  <a:extLst>
                    <a:ext uri="{9D8B030D-6E8A-4147-A177-3AD203B41FA5}">
                      <a16:colId xmlns:a16="http://schemas.microsoft.com/office/drawing/2014/main" val="2683231613"/>
                    </a:ext>
                  </a:extLst>
                </a:gridCol>
                <a:gridCol w="587131">
                  <a:extLst>
                    <a:ext uri="{9D8B030D-6E8A-4147-A177-3AD203B41FA5}">
                      <a16:colId xmlns:a16="http://schemas.microsoft.com/office/drawing/2014/main" val="772870802"/>
                    </a:ext>
                  </a:extLst>
                </a:gridCol>
                <a:gridCol w="587131">
                  <a:extLst>
                    <a:ext uri="{9D8B030D-6E8A-4147-A177-3AD203B41FA5}">
                      <a16:colId xmlns:a16="http://schemas.microsoft.com/office/drawing/2014/main" val="22481938"/>
                    </a:ext>
                  </a:extLst>
                </a:gridCol>
                <a:gridCol w="587131">
                  <a:extLst>
                    <a:ext uri="{9D8B030D-6E8A-4147-A177-3AD203B41FA5}">
                      <a16:colId xmlns:a16="http://schemas.microsoft.com/office/drawing/2014/main" val="1491353472"/>
                    </a:ext>
                  </a:extLst>
                </a:gridCol>
                <a:gridCol w="587131">
                  <a:extLst>
                    <a:ext uri="{9D8B030D-6E8A-4147-A177-3AD203B41FA5}">
                      <a16:colId xmlns:a16="http://schemas.microsoft.com/office/drawing/2014/main" val="1504736218"/>
                    </a:ext>
                  </a:extLst>
                </a:gridCol>
                <a:gridCol w="587131">
                  <a:extLst>
                    <a:ext uri="{9D8B030D-6E8A-4147-A177-3AD203B41FA5}">
                      <a16:colId xmlns:a16="http://schemas.microsoft.com/office/drawing/2014/main" val="3845625423"/>
                    </a:ext>
                  </a:extLst>
                </a:gridCol>
                <a:gridCol w="587131">
                  <a:extLst>
                    <a:ext uri="{9D8B030D-6E8A-4147-A177-3AD203B41FA5}">
                      <a16:colId xmlns:a16="http://schemas.microsoft.com/office/drawing/2014/main" val="417839098"/>
                    </a:ext>
                  </a:extLst>
                </a:gridCol>
                <a:gridCol w="587131">
                  <a:extLst>
                    <a:ext uri="{9D8B030D-6E8A-4147-A177-3AD203B41FA5}">
                      <a16:colId xmlns:a16="http://schemas.microsoft.com/office/drawing/2014/main" val="1064361723"/>
                    </a:ext>
                  </a:extLst>
                </a:gridCol>
                <a:gridCol w="587131">
                  <a:extLst>
                    <a:ext uri="{9D8B030D-6E8A-4147-A177-3AD203B41FA5}">
                      <a16:colId xmlns:a16="http://schemas.microsoft.com/office/drawing/2014/main" val="2110827088"/>
                    </a:ext>
                  </a:extLst>
                </a:gridCol>
                <a:gridCol w="587131">
                  <a:extLst>
                    <a:ext uri="{9D8B030D-6E8A-4147-A177-3AD203B41FA5}">
                      <a16:colId xmlns:a16="http://schemas.microsoft.com/office/drawing/2014/main" val="3168538161"/>
                    </a:ext>
                  </a:extLst>
                </a:gridCol>
                <a:gridCol w="587131">
                  <a:extLst>
                    <a:ext uri="{9D8B030D-6E8A-4147-A177-3AD203B41FA5}">
                      <a16:colId xmlns:a16="http://schemas.microsoft.com/office/drawing/2014/main" val="4250756005"/>
                    </a:ext>
                  </a:extLst>
                </a:gridCol>
                <a:gridCol w="587131">
                  <a:extLst>
                    <a:ext uri="{9D8B030D-6E8A-4147-A177-3AD203B41FA5}">
                      <a16:colId xmlns:a16="http://schemas.microsoft.com/office/drawing/2014/main" val="2231587156"/>
                    </a:ext>
                  </a:extLst>
                </a:gridCol>
                <a:gridCol w="587131">
                  <a:extLst>
                    <a:ext uri="{9D8B030D-6E8A-4147-A177-3AD203B41FA5}">
                      <a16:colId xmlns:a16="http://schemas.microsoft.com/office/drawing/2014/main" val="1804900924"/>
                    </a:ext>
                  </a:extLst>
                </a:gridCol>
              </a:tblGrid>
              <a:tr h="370682">
                <a:tc>
                  <a:txBody>
                    <a:bodyPr/>
                    <a:lstStyle/>
                    <a:p>
                      <a:r>
                        <a:rPr lang="en-GB" sz="1000" dirty="0"/>
                        <a:t>Month</a:t>
                      </a:r>
                    </a:p>
                  </a:txBody>
                  <a:tcPr marT="45700" marB="45700">
                    <a:solidFill>
                      <a:schemeClr val="accent6"/>
                    </a:solidFill>
                  </a:tcPr>
                </a:tc>
                <a:tc>
                  <a:txBody>
                    <a:bodyPr/>
                    <a:lstStyle/>
                    <a:p>
                      <a:r>
                        <a:rPr lang="en-GB" sz="1400" dirty="0"/>
                        <a:t>Sept</a:t>
                      </a:r>
                    </a:p>
                  </a:txBody>
                  <a:tcPr marT="45700" marB="45700">
                    <a:solidFill>
                      <a:schemeClr val="accent2"/>
                    </a:solidFill>
                  </a:tcPr>
                </a:tc>
                <a:tc>
                  <a:txBody>
                    <a:bodyPr/>
                    <a:lstStyle/>
                    <a:p>
                      <a:r>
                        <a:rPr lang="en-GB" sz="1400" dirty="0"/>
                        <a:t>Oct</a:t>
                      </a:r>
                    </a:p>
                  </a:txBody>
                  <a:tcPr marT="45700" marB="45700">
                    <a:solidFill>
                      <a:schemeClr val="accent2"/>
                    </a:solidFill>
                  </a:tcPr>
                </a:tc>
                <a:tc>
                  <a:txBody>
                    <a:bodyPr/>
                    <a:lstStyle/>
                    <a:p>
                      <a:r>
                        <a:rPr lang="en-GB" sz="1400" dirty="0"/>
                        <a:t>Nov</a:t>
                      </a:r>
                    </a:p>
                  </a:txBody>
                  <a:tcPr marT="45700" marB="45700">
                    <a:solidFill>
                      <a:schemeClr val="accent2"/>
                    </a:solidFill>
                  </a:tcPr>
                </a:tc>
                <a:tc>
                  <a:txBody>
                    <a:bodyPr/>
                    <a:lstStyle/>
                    <a:p>
                      <a:r>
                        <a:rPr lang="en-GB" sz="1400" dirty="0"/>
                        <a:t>Dec</a:t>
                      </a:r>
                    </a:p>
                  </a:txBody>
                  <a:tcPr marT="45700" marB="45700">
                    <a:solidFill>
                      <a:srgbClr val="18A0DB"/>
                    </a:solidFill>
                  </a:tcPr>
                </a:tc>
                <a:tc>
                  <a:txBody>
                    <a:bodyPr/>
                    <a:lstStyle/>
                    <a:p>
                      <a:r>
                        <a:rPr lang="en-GB" sz="1400" dirty="0"/>
                        <a:t>Jan</a:t>
                      </a:r>
                    </a:p>
                  </a:txBody>
                  <a:tcPr marT="45700" marB="45700">
                    <a:solidFill>
                      <a:srgbClr val="18A0DB"/>
                    </a:solidFill>
                  </a:tcPr>
                </a:tc>
                <a:tc>
                  <a:txBody>
                    <a:bodyPr/>
                    <a:lstStyle/>
                    <a:p>
                      <a:r>
                        <a:rPr lang="en-GB" sz="1400" dirty="0"/>
                        <a:t>Feb</a:t>
                      </a:r>
                    </a:p>
                  </a:txBody>
                  <a:tcPr marT="45700" marB="45700">
                    <a:solidFill>
                      <a:srgbClr val="18A0DB"/>
                    </a:solidFill>
                  </a:tcPr>
                </a:tc>
                <a:tc>
                  <a:txBody>
                    <a:bodyPr/>
                    <a:lstStyle/>
                    <a:p>
                      <a:r>
                        <a:rPr lang="en-GB" sz="1400" dirty="0"/>
                        <a:t>Mar</a:t>
                      </a:r>
                    </a:p>
                  </a:txBody>
                  <a:tcPr marT="45700" marB="45700">
                    <a:solidFill>
                      <a:srgbClr val="92D050"/>
                    </a:solidFill>
                  </a:tcPr>
                </a:tc>
                <a:tc>
                  <a:txBody>
                    <a:bodyPr/>
                    <a:lstStyle/>
                    <a:p>
                      <a:r>
                        <a:rPr lang="en-GB" sz="1400" dirty="0"/>
                        <a:t>April</a:t>
                      </a:r>
                    </a:p>
                  </a:txBody>
                  <a:tcPr marT="45700" marB="45700">
                    <a:solidFill>
                      <a:srgbClr val="92D050"/>
                    </a:solidFill>
                  </a:tcPr>
                </a:tc>
                <a:tc>
                  <a:txBody>
                    <a:bodyPr/>
                    <a:lstStyle/>
                    <a:p>
                      <a:r>
                        <a:rPr lang="en-GB" sz="1400" dirty="0"/>
                        <a:t>May</a:t>
                      </a:r>
                    </a:p>
                  </a:txBody>
                  <a:tcPr marT="45700" marB="45700">
                    <a:solidFill>
                      <a:srgbClr val="92D050"/>
                    </a:solidFill>
                  </a:tcPr>
                </a:tc>
                <a:tc>
                  <a:txBody>
                    <a:bodyPr/>
                    <a:lstStyle/>
                    <a:p>
                      <a:r>
                        <a:rPr lang="en-GB" sz="1400" dirty="0"/>
                        <a:t>June</a:t>
                      </a:r>
                    </a:p>
                  </a:txBody>
                  <a:tcPr marT="45700" marB="45700">
                    <a:solidFill>
                      <a:srgbClr val="FFC000"/>
                    </a:solidFill>
                  </a:tcPr>
                </a:tc>
                <a:tc>
                  <a:txBody>
                    <a:bodyPr/>
                    <a:lstStyle/>
                    <a:p>
                      <a:r>
                        <a:rPr lang="en-GB" sz="1400" dirty="0"/>
                        <a:t>July</a:t>
                      </a:r>
                    </a:p>
                  </a:txBody>
                  <a:tcPr marT="45700" marB="45700">
                    <a:solidFill>
                      <a:srgbClr val="FFC000"/>
                    </a:solidFill>
                  </a:tcPr>
                </a:tc>
                <a:tc>
                  <a:txBody>
                    <a:bodyPr/>
                    <a:lstStyle/>
                    <a:p>
                      <a:r>
                        <a:rPr lang="en-GB" sz="1400" dirty="0"/>
                        <a:t>Aug</a:t>
                      </a:r>
                    </a:p>
                  </a:txBody>
                  <a:tcPr marT="45700" marB="45700">
                    <a:solidFill>
                      <a:srgbClr val="FFC000"/>
                    </a:solidFill>
                  </a:tcPr>
                </a:tc>
                <a:extLst>
                  <a:ext uri="{0D108BD9-81ED-4DB2-BD59-A6C34878D82A}">
                    <a16:rowId xmlns:a16="http://schemas.microsoft.com/office/drawing/2014/main" val="4072286076"/>
                  </a:ext>
                </a:extLst>
              </a:tr>
              <a:tr h="370682">
                <a:tc>
                  <a:txBody>
                    <a:bodyPr/>
                    <a:lstStyle/>
                    <a:p>
                      <a:r>
                        <a:rPr lang="en-GB" sz="800" dirty="0"/>
                        <a:t>Hours of sunlight</a:t>
                      </a:r>
                    </a:p>
                  </a:txBody>
                  <a:tcPr marT="45700" marB="45700">
                    <a:solidFill>
                      <a:schemeClr val="accent6">
                        <a:lumMod val="40000"/>
                        <a:lumOff val="60000"/>
                      </a:schemeClr>
                    </a:solidFill>
                  </a:tcPr>
                </a:tc>
                <a:tc>
                  <a:txBody>
                    <a:bodyPr/>
                    <a:lstStyle/>
                    <a:p>
                      <a:pPr algn="ctr"/>
                      <a:r>
                        <a:rPr lang="en-GB" sz="1800" dirty="0"/>
                        <a:t>13</a:t>
                      </a:r>
                    </a:p>
                  </a:txBody>
                  <a:tcPr marT="45700" marB="45700">
                    <a:solidFill>
                      <a:schemeClr val="accent2">
                        <a:lumMod val="60000"/>
                        <a:lumOff val="40000"/>
                      </a:schemeClr>
                    </a:solidFill>
                  </a:tcPr>
                </a:tc>
                <a:tc>
                  <a:txBody>
                    <a:bodyPr/>
                    <a:lstStyle/>
                    <a:p>
                      <a:pPr algn="ctr"/>
                      <a:r>
                        <a:rPr lang="en-GB" sz="1800" dirty="0"/>
                        <a:t>11</a:t>
                      </a:r>
                    </a:p>
                  </a:txBody>
                  <a:tcPr marT="45700" marB="45700">
                    <a:solidFill>
                      <a:schemeClr val="accent2">
                        <a:lumMod val="60000"/>
                        <a:lumOff val="40000"/>
                      </a:schemeClr>
                    </a:solidFill>
                  </a:tcPr>
                </a:tc>
                <a:tc>
                  <a:txBody>
                    <a:bodyPr/>
                    <a:lstStyle/>
                    <a:p>
                      <a:pPr algn="ctr"/>
                      <a:r>
                        <a:rPr lang="en-GB" sz="1800" dirty="0"/>
                        <a:t>9</a:t>
                      </a:r>
                    </a:p>
                  </a:txBody>
                  <a:tcPr marT="45700" marB="45700">
                    <a:solidFill>
                      <a:schemeClr val="accent2">
                        <a:lumMod val="60000"/>
                        <a:lumOff val="40000"/>
                      </a:schemeClr>
                    </a:solidFill>
                  </a:tcPr>
                </a:tc>
                <a:tc>
                  <a:txBody>
                    <a:bodyPr/>
                    <a:lstStyle/>
                    <a:p>
                      <a:pPr algn="ctr"/>
                      <a:r>
                        <a:rPr lang="en-GB" sz="1800" dirty="0"/>
                        <a:t>8</a:t>
                      </a:r>
                    </a:p>
                  </a:txBody>
                  <a:tcPr marT="45700" marB="45700">
                    <a:solidFill>
                      <a:schemeClr val="accent5">
                        <a:lumMod val="40000"/>
                        <a:lumOff val="60000"/>
                      </a:schemeClr>
                    </a:solidFill>
                  </a:tcPr>
                </a:tc>
                <a:tc>
                  <a:txBody>
                    <a:bodyPr/>
                    <a:lstStyle/>
                    <a:p>
                      <a:pPr algn="ctr"/>
                      <a:r>
                        <a:rPr lang="en-GB" sz="1800" dirty="0"/>
                        <a:t>8</a:t>
                      </a:r>
                    </a:p>
                  </a:txBody>
                  <a:tcPr marT="45700" marB="45700">
                    <a:solidFill>
                      <a:schemeClr val="accent5">
                        <a:lumMod val="40000"/>
                        <a:lumOff val="60000"/>
                      </a:schemeClr>
                    </a:solidFill>
                  </a:tcPr>
                </a:tc>
                <a:tc>
                  <a:txBody>
                    <a:bodyPr/>
                    <a:lstStyle/>
                    <a:p>
                      <a:pPr algn="ctr"/>
                      <a:r>
                        <a:rPr lang="en-GB" sz="1800" dirty="0"/>
                        <a:t>10</a:t>
                      </a:r>
                    </a:p>
                  </a:txBody>
                  <a:tcPr marT="45700" marB="45700">
                    <a:solidFill>
                      <a:schemeClr val="accent5">
                        <a:lumMod val="40000"/>
                        <a:lumOff val="60000"/>
                      </a:schemeClr>
                    </a:solidFill>
                  </a:tcPr>
                </a:tc>
                <a:tc>
                  <a:txBody>
                    <a:bodyPr/>
                    <a:lstStyle/>
                    <a:p>
                      <a:pPr algn="ctr"/>
                      <a:r>
                        <a:rPr lang="en-GB" sz="1800" dirty="0"/>
                        <a:t>12</a:t>
                      </a:r>
                    </a:p>
                  </a:txBody>
                  <a:tcPr marT="45700" marB="45700">
                    <a:solidFill>
                      <a:schemeClr val="accent4">
                        <a:lumMod val="40000"/>
                        <a:lumOff val="60000"/>
                      </a:schemeClr>
                    </a:solidFill>
                  </a:tcPr>
                </a:tc>
                <a:tc>
                  <a:txBody>
                    <a:bodyPr/>
                    <a:lstStyle/>
                    <a:p>
                      <a:pPr algn="ctr"/>
                      <a:r>
                        <a:rPr lang="en-GB" sz="1800" dirty="0"/>
                        <a:t>14</a:t>
                      </a:r>
                    </a:p>
                  </a:txBody>
                  <a:tcPr marT="45700" marB="45700">
                    <a:solidFill>
                      <a:schemeClr val="accent4">
                        <a:lumMod val="40000"/>
                        <a:lumOff val="60000"/>
                      </a:schemeClr>
                    </a:solidFill>
                  </a:tcPr>
                </a:tc>
                <a:tc>
                  <a:txBody>
                    <a:bodyPr/>
                    <a:lstStyle/>
                    <a:p>
                      <a:pPr algn="ctr"/>
                      <a:r>
                        <a:rPr lang="en-GB" sz="1800" dirty="0"/>
                        <a:t>15</a:t>
                      </a:r>
                    </a:p>
                  </a:txBody>
                  <a:tcPr marT="45700" marB="45700">
                    <a:solidFill>
                      <a:schemeClr val="accent4">
                        <a:lumMod val="40000"/>
                        <a:lumOff val="60000"/>
                      </a:schemeClr>
                    </a:solidFill>
                  </a:tcPr>
                </a:tc>
                <a:tc>
                  <a:txBody>
                    <a:bodyPr/>
                    <a:lstStyle/>
                    <a:p>
                      <a:pPr algn="ctr"/>
                      <a:r>
                        <a:rPr lang="en-GB" sz="1800" dirty="0"/>
                        <a:t>16</a:t>
                      </a:r>
                    </a:p>
                  </a:txBody>
                  <a:tcPr marT="45700" marB="45700">
                    <a:solidFill>
                      <a:schemeClr val="accent3">
                        <a:lumMod val="40000"/>
                        <a:lumOff val="60000"/>
                      </a:schemeClr>
                    </a:solidFill>
                  </a:tcPr>
                </a:tc>
                <a:tc>
                  <a:txBody>
                    <a:bodyPr/>
                    <a:lstStyle/>
                    <a:p>
                      <a:pPr algn="ctr"/>
                      <a:r>
                        <a:rPr lang="en-GB" sz="1800" dirty="0"/>
                        <a:t>16</a:t>
                      </a:r>
                    </a:p>
                  </a:txBody>
                  <a:tcPr marT="45700" marB="45700">
                    <a:solidFill>
                      <a:schemeClr val="accent3">
                        <a:lumMod val="40000"/>
                        <a:lumOff val="60000"/>
                      </a:schemeClr>
                    </a:solidFill>
                  </a:tcPr>
                </a:tc>
                <a:tc>
                  <a:txBody>
                    <a:bodyPr/>
                    <a:lstStyle/>
                    <a:p>
                      <a:pPr algn="ctr"/>
                      <a:r>
                        <a:rPr lang="en-GB" sz="1800" dirty="0"/>
                        <a:t>14</a:t>
                      </a:r>
                    </a:p>
                  </a:txBody>
                  <a:tcPr marT="45700" marB="45700">
                    <a:solidFill>
                      <a:schemeClr val="accent3">
                        <a:lumMod val="40000"/>
                        <a:lumOff val="60000"/>
                      </a:schemeClr>
                    </a:solidFill>
                  </a:tcPr>
                </a:tc>
                <a:extLst>
                  <a:ext uri="{0D108BD9-81ED-4DB2-BD59-A6C34878D82A}">
                    <a16:rowId xmlns:a16="http://schemas.microsoft.com/office/drawing/2014/main" val="1546521770"/>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p:cNvSpPr>
            <a:spLocks noGrp="1"/>
          </p:cNvSpPr>
          <p:nvPr>
            <p:ph type="title"/>
          </p:nvPr>
        </p:nvSpPr>
        <p:spPr>
          <a:xfrm>
            <a:off x="457200" y="479425"/>
            <a:ext cx="8220075" cy="993775"/>
          </a:xfrm>
        </p:spPr>
        <p:txBody>
          <a:bodyPr/>
          <a:lstStyle/>
          <a:p>
            <a:pPr eaLnBrk="1" hangingPunct="1"/>
            <a:r>
              <a:rPr lang="en-GB" altLang="en-US" sz="3600"/>
              <a:t>More Signs of Spring</a:t>
            </a:r>
          </a:p>
        </p:txBody>
      </p:sp>
      <p:sp>
        <p:nvSpPr>
          <p:cNvPr id="14339" name="Rectangle 4"/>
          <p:cNvSpPr>
            <a:spLocks noChangeArrowheads="1"/>
          </p:cNvSpPr>
          <p:nvPr/>
        </p:nvSpPr>
        <p:spPr bwMode="auto">
          <a:xfrm>
            <a:off x="755650" y="1255713"/>
            <a:ext cx="588803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You might notice new life springing up all around you!</a:t>
            </a:r>
          </a:p>
        </p:txBody>
      </p:sp>
      <p:pic>
        <p:nvPicPr>
          <p:cNvPr id="14340" name="Picture 1"/>
          <p:cNvPicPr>
            <a:picLocks noChangeAspect="1"/>
          </p:cNvPicPr>
          <p:nvPr/>
        </p:nvPicPr>
        <p:blipFill>
          <a:blip r:embed="rId2">
            <a:extLst>
              <a:ext uri="{28A0092B-C50C-407E-A947-70E740481C1C}">
                <a14:useLocalDpi xmlns:a14="http://schemas.microsoft.com/office/drawing/2010/main" val="0"/>
              </a:ext>
            </a:extLst>
          </a:blip>
          <a:srcRect b="10201"/>
          <a:stretch>
            <a:fillRect/>
          </a:stretch>
        </p:blipFill>
        <p:spPr bwMode="auto">
          <a:xfrm>
            <a:off x="755650" y="1708150"/>
            <a:ext cx="219075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5"/>
          <p:cNvSpPr>
            <a:spLocks noChangeArrowheads="1"/>
          </p:cNvSpPr>
          <p:nvPr/>
        </p:nvSpPr>
        <p:spPr bwMode="auto">
          <a:xfrm>
            <a:off x="755650" y="3694113"/>
            <a:ext cx="219075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snowdrop</a:t>
            </a:r>
          </a:p>
        </p:txBody>
      </p:sp>
      <p:pic>
        <p:nvPicPr>
          <p:cNvPr id="14342" name="Picture 2"/>
          <p:cNvPicPr>
            <a:picLocks noChangeAspect="1"/>
          </p:cNvPicPr>
          <p:nvPr/>
        </p:nvPicPr>
        <p:blipFill>
          <a:blip r:embed="rId3">
            <a:extLst>
              <a:ext uri="{28A0092B-C50C-407E-A947-70E740481C1C}">
                <a14:useLocalDpi xmlns:a14="http://schemas.microsoft.com/office/drawing/2010/main" val="0"/>
              </a:ext>
            </a:extLst>
          </a:blip>
          <a:srcRect l="17238" r="7693"/>
          <a:stretch>
            <a:fillRect/>
          </a:stretch>
        </p:blipFill>
        <p:spPr bwMode="auto">
          <a:xfrm>
            <a:off x="3103563" y="1708150"/>
            <a:ext cx="2441575"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6"/>
          <p:cNvSpPr>
            <a:spLocks noChangeArrowheads="1"/>
          </p:cNvSpPr>
          <p:nvPr/>
        </p:nvSpPr>
        <p:spPr bwMode="auto">
          <a:xfrm>
            <a:off x="3103563" y="3694113"/>
            <a:ext cx="244157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bulbs shooting</a:t>
            </a:r>
          </a:p>
        </p:txBody>
      </p:sp>
      <p:pic>
        <p:nvPicPr>
          <p:cNvPr id="14344" name="Picture 3"/>
          <p:cNvPicPr>
            <a:picLocks noChangeAspect="1"/>
          </p:cNvPicPr>
          <p:nvPr/>
        </p:nvPicPr>
        <p:blipFill>
          <a:blip r:embed="rId4">
            <a:extLst>
              <a:ext uri="{28A0092B-C50C-407E-A947-70E740481C1C}">
                <a14:useLocalDpi xmlns:a14="http://schemas.microsoft.com/office/drawing/2010/main" val="0"/>
              </a:ext>
            </a:extLst>
          </a:blip>
          <a:srcRect l="3230" r="6223"/>
          <a:stretch>
            <a:fillRect/>
          </a:stretch>
        </p:blipFill>
        <p:spPr bwMode="auto">
          <a:xfrm>
            <a:off x="5703888" y="1708150"/>
            <a:ext cx="2674937"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Rectangle 8"/>
          <p:cNvSpPr>
            <a:spLocks noChangeArrowheads="1"/>
          </p:cNvSpPr>
          <p:nvPr/>
        </p:nvSpPr>
        <p:spPr bwMode="auto">
          <a:xfrm>
            <a:off x="5608638" y="3694113"/>
            <a:ext cx="2770187"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daffodils</a:t>
            </a:r>
          </a:p>
        </p:txBody>
      </p:sp>
      <p:pic>
        <p:nvPicPr>
          <p:cNvPr id="14346" name="Picture 7"/>
          <p:cNvPicPr>
            <a:picLocks noChangeAspect="1"/>
          </p:cNvPicPr>
          <p:nvPr/>
        </p:nvPicPr>
        <p:blipFill>
          <a:blip r:embed="rId5">
            <a:extLst>
              <a:ext uri="{28A0092B-C50C-407E-A947-70E740481C1C}">
                <a14:useLocalDpi xmlns:a14="http://schemas.microsoft.com/office/drawing/2010/main" val="0"/>
              </a:ext>
            </a:extLst>
          </a:blip>
          <a:srcRect r="16089"/>
          <a:stretch>
            <a:fillRect/>
          </a:stretch>
        </p:blipFill>
        <p:spPr bwMode="auto">
          <a:xfrm>
            <a:off x="746125" y="4086225"/>
            <a:ext cx="2200275"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Rectangle 10"/>
          <p:cNvSpPr>
            <a:spLocks noChangeArrowheads="1"/>
          </p:cNvSpPr>
          <p:nvPr/>
        </p:nvSpPr>
        <p:spPr bwMode="auto">
          <a:xfrm>
            <a:off x="755650" y="6053138"/>
            <a:ext cx="21907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flower buds</a:t>
            </a:r>
          </a:p>
        </p:txBody>
      </p:sp>
      <p:pic>
        <p:nvPicPr>
          <p:cNvPr id="14348" name="Picture 9"/>
          <p:cNvPicPr>
            <a:picLocks noChangeAspect="1"/>
          </p:cNvPicPr>
          <p:nvPr/>
        </p:nvPicPr>
        <p:blipFill>
          <a:blip r:embed="rId6">
            <a:extLst>
              <a:ext uri="{28A0092B-C50C-407E-A947-70E740481C1C}">
                <a14:useLocalDpi xmlns:a14="http://schemas.microsoft.com/office/drawing/2010/main" val="0"/>
              </a:ext>
            </a:extLst>
          </a:blip>
          <a:srcRect r="6915"/>
          <a:stretch>
            <a:fillRect/>
          </a:stretch>
        </p:blipFill>
        <p:spPr bwMode="auto">
          <a:xfrm>
            <a:off x="3103563" y="4086225"/>
            <a:ext cx="2441575"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9" name="Rectangle 12"/>
          <p:cNvSpPr>
            <a:spLocks noChangeArrowheads="1"/>
          </p:cNvSpPr>
          <p:nvPr/>
        </p:nvSpPr>
        <p:spPr bwMode="auto">
          <a:xfrm>
            <a:off x="3103563" y="6053138"/>
            <a:ext cx="24415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blossom</a:t>
            </a:r>
          </a:p>
        </p:txBody>
      </p:sp>
      <p:pic>
        <p:nvPicPr>
          <p:cNvPr id="14350" name="Picture 11"/>
          <p:cNvPicPr>
            <a:picLocks noChangeAspect="1"/>
          </p:cNvPicPr>
          <p:nvPr/>
        </p:nvPicPr>
        <p:blipFill>
          <a:blip r:embed="rId7">
            <a:extLst>
              <a:ext uri="{28A0092B-C50C-407E-A947-70E740481C1C}">
                <a14:useLocalDpi xmlns:a14="http://schemas.microsoft.com/office/drawing/2010/main" val="0"/>
              </a:ext>
            </a:extLst>
          </a:blip>
          <a:srcRect b="12164"/>
          <a:stretch>
            <a:fillRect/>
          </a:stretch>
        </p:blipFill>
        <p:spPr bwMode="auto">
          <a:xfrm>
            <a:off x="5703888" y="4086225"/>
            <a:ext cx="2674937"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1" name="Rectangle 14"/>
          <p:cNvSpPr>
            <a:spLocks noChangeArrowheads="1"/>
          </p:cNvSpPr>
          <p:nvPr/>
        </p:nvSpPr>
        <p:spPr bwMode="auto">
          <a:xfrm>
            <a:off x="5703888" y="6053138"/>
            <a:ext cx="267493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crocuses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0"/>
          <p:cNvSpPr>
            <a:spLocks noGrp="1"/>
          </p:cNvSpPr>
          <p:nvPr>
            <p:ph type="title"/>
          </p:nvPr>
        </p:nvSpPr>
        <p:spPr>
          <a:xfrm>
            <a:off x="457200" y="479425"/>
            <a:ext cx="8220075" cy="993775"/>
          </a:xfrm>
        </p:spPr>
        <p:txBody>
          <a:bodyPr/>
          <a:lstStyle/>
          <a:p>
            <a:pPr eaLnBrk="1" hangingPunct="1"/>
            <a:r>
              <a:rPr lang="en-GB" altLang="en-US" sz="3600"/>
              <a:t>More Signs of Spring</a:t>
            </a:r>
          </a:p>
        </p:txBody>
      </p:sp>
      <p:sp>
        <p:nvSpPr>
          <p:cNvPr id="15363" name="Rectangle 5"/>
          <p:cNvSpPr>
            <a:spLocks noChangeArrowheads="1"/>
          </p:cNvSpPr>
          <p:nvPr/>
        </p:nvSpPr>
        <p:spPr bwMode="auto">
          <a:xfrm>
            <a:off x="755650" y="3694113"/>
            <a:ext cx="238125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chicks</a:t>
            </a:r>
          </a:p>
        </p:txBody>
      </p:sp>
      <p:sp>
        <p:nvSpPr>
          <p:cNvPr id="15364" name="Rectangle 7"/>
          <p:cNvSpPr>
            <a:spLocks noChangeArrowheads="1"/>
          </p:cNvSpPr>
          <p:nvPr/>
        </p:nvSpPr>
        <p:spPr bwMode="auto">
          <a:xfrm>
            <a:off x="3332163" y="3694113"/>
            <a:ext cx="23717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lambs</a:t>
            </a:r>
          </a:p>
        </p:txBody>
      </p:sp>
      <p:sp>
        <p:nvSpPr>
          <p:cNvPr id="15365" name="Rectangle 9"/>
          <p:cNvSpPr>
            <a:spLocks noChangeArrowheads="1"/>
          </p:cNvSpPr>
          <p:nvPr/>
        </p:nvSpPr>
        <p:spPr bwMode="auto">
          <a:xfrm>
            <a:off x="5899150" y="3694113"/>
            <a:ext cx="247967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tadpoles</a:t>
            </a:r>
          </a:p>
        </p:txBody>
      </p:sp>
      <p:sp>
        <p:nvSpPr>
          <p:cNvPr id="15366" name="Rectangle 11"/>
          <p:cNvSpPr>
            <a:spLocks noChangeArrowheads="1"/>
          </p:cNvSpPr>
          <p:nvPr/>
        </p:nvSpPr>
        <p:spPr bwMode="auto">
          <a:xfrm>
            <a:off x="3548063" y="6053138"/>
            <a:ext cx="20478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bluebells</a:t>
            </a:r>
          </a:p>
        </p:txBody>
      </p:sp>
      <p:sp>
        <p:nvSpPr>
          <p:cNvPr id="15367" name="Rectangle 13"/>
          <p:cNvSpPr>
            <a:spLocks noChangeArrowheads="1"/>
          </p:cNvSpPr>
          <p:nvPr/>
        </p:nvSpPr>
        <p:spPr bwMode="auto">
          <a:xfrm>
            <a:off x="5903913" y="6053138"/>
            <a:ext cx="23717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bees</a:t>
            </a:r>
          </a:p>
        </p:txBody>
      </p:sp>
      <p:pic>
        <p:nvPicPr>
          <p:cNvPr id="15368" name="Picture 1"/>
          <p:cNvPicPr>
            <a:picLocks noChangeAspect="1"/>
          </p:cNvPicPr>
          <p:nvPr/>
        </p:nvPicPr>
        <p:blipFill>
          <a:blip r:embed="rId2">
            <a:extLst>
              <a:ext uri="{28A0092B-C50C-407E-A947-70E740481C1C}">
                <a14:useLocalDpi xmlns:a14="http://schemas.microsoft.com/office/drawing/2010/main" val="0"/>
              </a:ext>
            </a:extLst>
          </a:blip>
          <a:srcRect l="3629" r="5779"/>
          <a:stretch>
            <a:fillRect/>
          </a:stretch>
        </p:blipFill>
        <p:spPr bwMode="auto">
          <a:xfrm>
            <a:off x="755650" y="1704975"/>
            <a:ext cx="238125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2"/>
          <p:cNvPicPr>
            <a:picLocks noChangeAspect="1"/>
          </p:cNvPicPr>
          <p:nvPr/>
        </p:nvPicPr>
        <p:blipFill>
          <a:blip r:embed="rId3">
            <a:extLst>
              <a:ext uri="{28A0092B-C50C-407E-A947-70E740481C1C}">
                <a14:useLocalDpi xmlns:a14="http://schemas.microsoft.com/office/drawing/2010/main" val="0"/>
              </a:ext>
            </a:extLst>
          </a:blip>
          <a:srcRect r="9663"/>
          <a:stretch>
            <a:fillRect/>
          </a:stretch>
        </p:blipFill>
        <p:spPr bwMode="auto">
          <a:xfrm>
            <a:off x="3332163" y="1704975"/>
            <a:ext cx="237172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7"/>
          <p:cNvPicPr>
            <a:picLocks noChangeAspect="1"/>
          </p:cNvPicPr>
          <p:nvPr/>
        </p:nvPicPr>
        <p:blipFill>
          <a:blip r:embed="rId4">
            <a:extLst>
              <a:ext uri="{28A0092B-C50C-407E-A947-70E740481C1C}">
                <a14:useLocalDpi xmlns:a14="http://schemas.microsoft.com/office/drawing/2010/main" val="0"/>
              </a:ext>
            </a:extLst>
          </a:blip>
          <a:srcRect l="2913" r="2628"/>
          <a:stretch>
            <a:fillRect/>
          </a:stretch>
        </p:blipFill>
        <p:spPr bwMode="auto">
          <a:xfrm>
            <a:off x="5899150" y="1704975"/>
            <a:ext cx="24892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8"/>
          <p:cNvPicPr>
            <a:picLocks noChangeAspect="1"/>
          </p:cNvPicPr>
          <p:nvPr/>
        </p:nvPicPr>
        <p:blipFill>
          <a:blip r:embed="rId5">
            <a:extLst>
              <a:ext uri="{28A0092B-C50C-407E-A947-70E740481C1C}">
                <a14:useLocalDpi xmlns:a14="http://schemas.microsoft.com/office/drawing/2010/main" val="0"/>
              </a:ext>
            </a:extLst>
          </a:blip>
          <a:srcRect t="8946" b="26891"/>
          <a:stretch>
            <a:fillRect/>
          </a:stretch>
        </p:blipFill>
        <p:spPr bwMode="auto">
          <a:xfrm>
            <a:off x="3548063" y="4086225"/>
            <a:ext cx="2047875"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9"/>
          <p:cNvPicPr>
            <a:picLocks noChangeAspect="1"/>
          </p:cNvPicPr>
          <p:nvPr/>
        </p:nvPicPr>
        <p:blipFill>
          <a:blip r:embed="rId6">
            <a:extLst>
              <a:ext uri="{28A0092B-C50C-407E-A947-70E740481C1C}">
                <a14:useLocalDpi xmlns:a14="http://schemas.microsoft.com/office/drawing/2010/main" val="0"/>
              </a:ext>
            </a:extLst>
          </a:blip>
          <a:srcRect l="4485" r="11536"/>
          <a:stretch>
            <a:fillRect/>
          </a:stretch>
        </p:blipFill>
        <p:spPr bwMode="auto">
          <a:xfrm>
            <a:off x="5899150" y="4086225"/>
            <a:ext cx="24892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Rectangle 21"/>
          <p:cNvSpPr>
            <a:spLocks noChangeArrowheads="1"/>
          </p:cNvSpPr>
          <p:nvPr/>
        </p:nvSpPr>
        <p:spPr bwMode="auto">
          <a:xfrm>
            <a:off x="755650" y="5329238"/>
            <a:ext cx="238125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600">
                <a:solidFill>
                  <a:schemeClr val="tx1"/>
                </a:solidFill>
              </a:rPr>
              <a:t>You might spot bluebells and crocuses growing in woodland areas.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0"/>
          <p:cNvSpPr>
            <a:spLocks noGrp="1"/>
          </p:cNvSpPr>
          <p:nvPr>
            <p:ph type="title"/>
          </p:nvPr>
        </p:nvSpPr>
        <p:spPr>
          <a:xfrm>
            <a:off x="457200" y="479425"/>
            <a:ext cx="8220075" cy="993775"/>
          </a:xfrm>
        </p:spPr>
        <p:txBody>
          <a:bodyPr/>
          <a:lstStyle/>
          <a:p>
            <a:pPr eaLnBrk="1" hangingPunct="1"/>
            <a:r>
              <a:rPr lang="en-GB" altLang="en-US" sz="3600"/>
              <a:t>How Is Spring Different to Autumn? </a:t>
            </a:r>
          </a:p>
        </p:txBody>
      </p:sp>
      <p:pic>
        <p:nvPicPr>
          <p:cNvPr id="1638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2850" y="1341438"/>
            <a:ext cx="6718300"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BCA707B-BBA2-4E7E-9DB6-705861FD9E17}" vid="{48CF7D95-9755-429D-A1B1-06B08BB4DD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145</TotalTime>
  <Words>401</Words>
  <Application>Microsoft Office PowerPoint</Application>
  <PresentationFormat>On-screen Show (4:3)</PresentationFormat>
  <Paragraphs>88</Paragraphs>
  <Slides>16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Sassoon Infant Rg</vt:lpstr>
      <vt:lpstr>Twinkl</vt:lpstr>
      <vt:lpstr>Calibri</vt:lpstr>
      <vt:lpstr>Arial</vt:lpstr>
      <vt:lpstr>Twinkl SemiBold</vt:lpstr>
      <vt:lpstr>Office Theme</vt:lpstr>
      <vt:lpstr>PowerPoint Presentation</vt:lpstr>
      <vt:lpstr>Spring</vt:lpstr>
      <vt:lpstr>Months and Seasons</vt:lpstr>
      <vt:lpstr>What Does Spring Look Like?</vt:lpstr>
      <vt:lpstr>Spring Weather</vt:lpstr>
      <vt:lpstr>Lighter Evenings</vt:lpstr>
      <vt:lpstr>More Signs of Spring</vt:lpstr>
      <vt:lpstr>More Signs of Spring</vt:lpstr>
      <vt:lpstr>How Is Spring Different to Autumn? </vt:lpstr>
      <vt:lpstr>How Is Spring Different to Winter? </vt:lpstr>
      <vt:lpstr>How Is Spring Different to Summer? </vt:lpstr>
      <vt:lpstr>Some Special UK Spring Dates</vt:lpstr>
      <vt:lpstr>Spring around the World</vt:lpstr>
      <vt:lpstr>Spring around the World</vt:lpstr>
      <vt:lpstr>What Did You Find Out about Spring?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dc:creator>
  <cp:lastModifiedBy>Louisa Adams</cp:lastModifiedBy>
  <cp:revision>18</cp:revision>
  <dcterms:created xsi:type="dcterms:W3CDTF">2017-03-02T10:27:50Z</dcterms:created>
  <dcterms:modified xsi:type="dcterms:W3CDTF">2020-04-20T18:03:46Z</dcterms:modified>
</cp:coreProperties>
</file>