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67" r:id="rId3"/>
    <p:sldId id="258" r:id="rId4"/>
    <p:sldId id="259" r:id="rId5"/>
    <p:sldId id="289" r:id="rId6"/>
    <p:sldId id="260" r:id="rId7"/>
    <p:sldId id="261" r:id="rId8"/>
    <p:sldId id="262" r:id="rId9"/>
    <p:sldId id="263" r:id="rId10"/>
    <p:sldId id="264" r:id="rId11"/>
    <p:sldId id="266" r:id="rId12"/>
    <p:sldId id="265"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91" r:id="rId31"/>
    <p:sldId id="287" r:id="rId32"/>
    <p:sldId id="288" r:id="rId33"/>
  </p:sldIdLst>
  <p:sldSz cx="9144000" cy="6858000" type="screen4x3"/>
  <p:notesSz cx="6870700" cy="100060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5" autoAdjust="0"/>
    <p:restoredTop sz="94660"/>
  </p:normalViewPr>
  <p:slideViewPr>
    <p:cSldViewPr>
      <p:cViewPr varScale="1">
        <p:scale>
          <a:sx n="82" d="100"/>
          <a:sy n="82" d="100"/>
        </p:scale>
        <p:origin x="1546"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6563" cy="5000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92550" y="0"/>
            <a:ext cx="2976563" cy="500063"/>
          </a:xfrm>
          <a:prstGeom prst="rect">
            <a:avLst/>
          </a:prstGeom>
        </p:spPr>
        <p:txBody>
          <a:bodyPr vert="horz" lIns="91440" tIns="45720" rIns="91440" bIns="45720" rtlCol="0"/>
          <a:lstStyle>
            <a:lvl1pPr algn="r">
              <a:defRPr sz="1200"/>
            </a:lvl1pPr>
          </a:lstStyle>
          <a:p>
            <a:fld id="{DA56A607-C4F4-478B-9FD4-2AF972079B11}" type="datetimeFigureOut">
              <a:rPr lang="en-GB" smtClean="0"/>
              <a:t>06/11/2020</a:t>
            </a:fld>
            <a:endParaRPr lang="en-GB"/>
          </a:p>
        </p:txBody>
      </p:sp>
      <p:sp>
        <p:nvSpPr>
          <p:cNvPr id="4" name="Footer Placeholder 3"/>
          <p:cNvSpPr>
            <a:spLocks noGrp="1"/>
          </p:cNvSpPr>
          <p:nvPr>
            <p:ph type="ftr" sz="quarter" idx="2"/>
          </p:nvPr>
        </p:nvSpPr>
        <p:spPr>
          <a:xfrm>
            <a:off x="0" y="9504363"/>
            <a:ext cx="2976563" cy="50006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92550" y="9504363"/>
            <a:ext cx="2976563" cy="500062"/>
          </a:xfrm>
          <a:prstGeom prst="rect">
            <a:avLst/>
          </a:prstGeom>
        </p:spPr>
        <p:txBody>
          <a:bodyPr vert="horz" lIns="91440" tIns="45720" rIns="91440" bIns="45720" rtlCol="0" anchor="b"/>
          <a:lstStyle>
            <a:lvl1pPr algn="r">
              <a:defRPr sz="1200"/>
            </a:lvl1pPr>
          </a:lstStyle>
          <a:p>
            <a:fld id="{DA0BA817-8356-403A-AB0D-051535079829}" type="slidenum">
              <a:rPr lang="en-GB" smtClean="0"/>
              <a:t>‹#›</a:t>
            </a:fld>
            <a:endParaRPr lang="en-GB"/>
          </a:p>
        </p:txBody>
      </p:sp>
    </p:spTree>
    <p:extLst>
      <p:ext uri="{BB962C8B-B14F-4D97-AF65-F5344CB8AC3E}">
        <p14:creationId xmlns:p14="http://schemas.microsoft.com/office/powerpoint/2010/main" val="4091975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7303" cy="500301"/>
          </a:xfrm>
          <a:prstGeom prst="rect">
            <a:avLst/>
          </a:prstGeom>
        </p:spPr>
        <p:txBody>
          <a:bodyPr vert="horz" lIns="96433" tIns="48216" rIns="96433" bIns="48216" rtlCol="0"/>
          <a:lstStyle>
            <a:lvl1pPr algn="l">
              <a:defRPr sz="1300"/>
            </a:lvl1pPr>
          </a:lstStyle>
          <a:p>
            <a:endParaRPr lang="en-GB"/>
          </a:p>
        </p:txBody>
      </p:sp>
      <p:sp>
        <p:nvSpPr>
          <p:cNvPr id="3" name="Date Placeholder 2"/>
          <p:cNvSpPr>
            <a:spLocks noGrp="1"/>
          </p:cNvSpPr>
          <p:nvPr>
            <p:ph type="dt" idx="1"/>
          </p:nvPr>
        </p:nvSpPr>
        <p:spPr>
          <a:xfrm>
            <a:off x="3891807" y="0"/>
            <a:ext cx="2977303" cy="500301"/>
          </a:xfrm>
          <a:prstGeom prst="rect">
            <a:avLst/>
          </a:prstGeom>
        </p:spPr>
        <p:txBody>
          <a:bodyPr vert="horz" lIns="96433" tIns="48216" rIns="96433" bIns="48216" rtlCol="0"/>
          <a:lstStyle>
            <a:lvl1pPr algn="r">
              <a:defRPr sz="1300"/>
            </a:lvl1pPr>
          </a:lstStyle>
          <a:p>
            <a:fld id="{BA3EE109-AFCD-44BF-AC1E-83181FF96F5E}" type="datetimeFigureOut">
              <a:rPr lang="en-GB" smtClean="0"/>
              <a:t>06/11/2020</a:t>
            </a:fld>
            <a:endParaRPr lang="en-GB"/>
          </a:p>
        </p:txBody>
      </p:sp>
      <p:sp>
        <p:nvSpPr>
          <p:cNvPr id="4" name="Slide Image Placeholder 3"/>
          <p:cNvSpPr>
            <a:spLocks noGrp="1" noRot="1" noChangeAspect="1"/>
          </p:cNvSpPr>
          <p:nvPr>
            <p:ph type="sldImg" idx="2"/>
          </p:nvPr>
        </p:nvSpPr>
        <p:spPr>
          <a:xfrm>
            <a:off x="935038" y="750888"/>
            <a:ext cx="5000625" cy="3751262"/>
          </a:xfrm>
          <a:prstGeom prst="rect">
            <a:avLst/>
          </a:prstGeom>
          <a:noFill/>
          <a:ln w="12700">
            <a:solidFill>
              <a:prstClr val="black"/>
            </a:solidFill>
          </a:ln>
        </p:spPr>
        <p:txBody>
          <a:bodyPr vert="horz" lIns="96433" tIns="48216" rIns="96433" bIns="48216" rtlCol="0" anchor="ctr"/>
          <a:lstStyle/>
          <a:p>
            <a:endParaRPr lang="en-GB"/>
          </a:p>
        </p:txBody>
      </p:sp>
      <p:sp>
        <p:nvSpPr>
          <p:cNvPr id="5" name="Notes Placeholder 4"/>
          <p:cNvSpPr>
            <a:spLocks noGrp="1"/>
          </p:cNvSpPr>
          <p:nvPr>
            <p:ph type="body" sz="quarter" idx="3"/>
          </p:nvPr>
        </p:nvSpPr>
        <p:spPr>
          <a:xfrm>
            <a:off x="687070" y="4752856"/>
            <a:ext cx="5496560" cy="4502706"/>
          </a:xfrm>
          <a:prstGeom prst="rect">
            <a:avLst/>
          </a:prstGeom>
        </p:spPr>
        <p:txBody>
          <a:bodyPr vert="horz" lIns="96433" tIns="48216" rIns="96433" bIns="482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3976"/>
            <a:ext cx="2977303" cy="500301"/>
          </a:xfrm>
          <a:prstGeom prst="rect">
            <a:avLst/>
          </a:prstGeom>
        </p:spPr>
        <p:txBody>
          <a:bodyPr vert="horz" lIns="96433" tIns="48216" rIns="96433" bIns="48216" rtlCol="0" anchor="b"/>
          <a:lstStyle>
            <a:lvl1pPr algn="l">
              <a:defRPr sz="1300"/>
            </a:lvl1pPr>
          </a:lstStyle>
          <a:p>
            <a:endParaRPr lang="en-GB"/>
          </a:p>
        </p:txBody>
      </p:sp>
      <p:sp>
        <p:nvSpPr>
          <p:cNvPr id="7" name="Slide Number Placeholder 6"/>
          <p:cNvSpPr>
            <a:spLocks noGrp="1"/>
          </p:cNvSpPr>
          <p:nvPr>
            <p:ph type="sldNum" sz="quarter" idx="5"/>
          </p:nvPr>
        </p:nvSpPr>
        <p:spPr>
          <a:xfrm>
            <a:off x="3891807" y="9503976"/>
            <a:ext cx="2977303" cy="500301"/>
          </a:xfrm>
          <a:prstGeom prst="rect">
            <a:avLst/>
          </a:prstGeom>
        </p:spPr>
        <p:txBody>
          <a:bodyPr vert="horz" lIns="96433" tIns="48216" rIns="96433" bIns="48216" rtlCol="0" anchor="b"/>
          <a:lstStyle>
            <a:lvl1pPr algn="r">
              <a:defRPr sz="1300"/>
            </a:lvl1pPr>
          </a:lstStyle>
          <a:p>
            <a:fld id="{46BC20EA-5C03-4CA8-95D0-221D64414264}" type="slidenum">
              <a:rPr lang="en-GB" smtClean="0"/>
              <a:t>‹#›</a:t>
            </a:fld>
            <a:endParaRPr lang="en-GB"/>
          </a:p>
        </p:txBody>
      </p:sp>
    </p:spTree>
    <p:extLst>
      <p:ext uri="{BB962C8B-B14F-4D97-AF65-F5344CB8AC3E}">
        <p14:creationId xmlns:p14="http://schemas.microsoft.com/office/powerpoint/2010/main" val="340979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BC20EA-5C03-4CA8-95D0-221D64414264}" type="slidenum">
              <a:rPr lang="en-GB" smtClean="0"/>
              <a:t>11</a:t>
            </a:fld>
            <a:endParaRPr lang="en-GB"/>
          </a:p>
        </p:txBody>
      </p:sp>
    </p:spTree>
    <p:extLst>
      <p:ext uri="{BB962C8B-B14F-4D97-AF65-F5344CB8AC3E}">
        <p14:creationId xmlns:p14="http://schemas.microsoft.com/office/powerpoint/2010/main" val="125458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2605ECE-E8C7-4222-8097-1581FE5BBC01}"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1604703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605ECE-E8C7-4222-8097-1581FE5BBC01}"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1622173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605ECE-E8C7-4222-8097-1581FE5BBC01}"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49312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605ECE-E8C7-4222-8097-1581FE5BBC01}"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76687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05ECE-E8C7-4222-8097-1581FE5BBC01}"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23750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2605ECE-E8C7-4222-8097-1581FE5BBC01}" type="datetimeFigureOut">
              <a:rPr lang="en-GB" smtClean="0"/>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3037308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605ECE-E8C7-4222-8097-1581FE5BBC01}" type="datetimeFigureOut">
              <a:rPr lang="en-GB" smtClean="0"/>
              <a:t>06/11/2020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2020881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2605ECE-E8C7-4222-8097-1581FE5BBC01}" type="datetimeFigureOut">
              <a:rPr lang="en-GB" smtClean="0"/>
              <a:t>06/11/2020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308272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05ECE-E8C7-4222-8097-1581FE5BBC01}" type="datetimeFigureOut">
              <a:rPr lang="en-GB" smtClean="0"/>
              <a:t>06/11/2020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797952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605ECE-E8C7-4222-8097-1581FE5BBC01}" type="datetimeFigureOut">
              <a:rPr lang="en-GB" smtClean="0"/>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255622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605ECE-E8C7-4222-8097-1581FE5BBC01}" type="datetimeFigureOut">
              <a:rPr lang="en-GB" smtClean="0"/>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FD5123-40D8-4CFD-9BBB-5EF6D6943601}" type="slidenum">
              <a:rPr lang="en-GB" smtClean="0"/>
              <a:t>‹#›</a:t>
            </a:fld>
            <a:endParaRPr lang="en-GB"/>
          </a:p>
        </p:txBody>
      </p:sp>
    </p:spTree>
    <p:extLst>
      <p:ext uri="{BB962C8B-B14F-4D97-AF65-F5344CB8AC3E}">
        <p14:creationId xmlns:p14="http://schemas.microsoft.com/office/powerpoint/2010/main" val="192428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05ECE-E8C7-4222-8097-1581FE5BBC01}" type="datetimeFigureOut">
              <a:rPr lang="en-GB" smtClean="0"/>
              <a:t>06/11/2020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D5123-40D8-4CFD-9BBB-5EF6D6943601}" type="slidenum">
              <a:rPr lang="en-GB" smtClean="0"/>
              <a:t>‹#›</a:t>
            </a:fld>
            <a:endParaRPr lang="en-GB"/>
          </a:p>
        </p:txBody>
      </p:sp>
    </p:spTree>
    <p:extLst>
      <p:ext uri="{BB962C8B-B14F-4D97-AF65-F5344CB8AC3E}">
        <p14:creationId xmlns:p14="http://schemas.microsoft.com/office/powerpoint/2010/main" val="2344748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uk/url?sa=i&amp;rct=j&amp;q=child+holding+a+pencil&amp;source=images&amp;cd=&amp;cad=rja&amp;uact=8&amp;ved=0ahUKEwitgLmu3cTLAhUoQZoKHRrhBoUQjRwIBw&amp;url=http://www.brisbanekids.com.au/7-must-know-tips-help-child-master-pencil-grip/&amp;psig=AFQjCNE-07njjFGUtZhNlgmY8Ev5nDM8KQ&amp;ust=1458201307144447"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www.google.co.uk/url?sa=i&amp;rct=j&amp;q=child+speaking&amp;source=images&amp;cd=&amp;cad=rja&amp;uact=8&amp;ved=0ahUKEwj8to673cTLAhXEE5oKHQDzB8wQjRwIBw&amp;url=http://mamiverse.com/help-kids-overcome-fear-of-public-speaking-69484/&amp;psig=AFQjCNEYDjsXUPzV0IegoHNKUj5MHJI6Fw&amp;ust=1458201339784029"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phonicsplay.co.uk/DragonsDen.html" TargetMode="External"/><Relationship Id="rId2" Type="http://schemas.openxmlformats.org/officeDocument/2006/relationships/hyperlink" Target="https://www.phonicsplay.co.uk/BuriedTreasure2.html" TargetMode="External"/><Relationship Id="rId1" Type="http://schemas.openxmlformats.org/officeDocument/2006/relationships/slideLayout" Target="../slideLayouts/slideLayout2.xml"/><Relationship Id="rId4" Type="http://schemas.openxmlformats.org/officeDocument/2006/relationships/hyperlink" Target="https://www.phonicsplay.co.uk/PicnicOnPluto.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ancynwilson.com/wp-content/uploads/2014/01/bigstock-Young-Boy-Writing-145046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3501008"/>
            <a:ext cx="4498565" cy="2999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548680"/>
            <a:ext cx="8496944" cy="1938992"/>
          </a:xfrm>
          <a:prstGeom prst="rect">
            <a:avLst/>
          </a:prstGeom>
          <a:noFill/>
        </p:spPr>
        <p:txBody>
          <a:bodyPr wrap="square" rtlCol="0">
            <a:spAutoFit/>
          </a:bodyPr>
          <a:lstStyle/>
          <a:p>
            <a:pPr algn="ctr"/>
            <a:r>
              <a:rPr lang="en-GB" sz="6000" dirty="0">
                <a:latin typeface="Comic Sans MS" panose="030F0702030302020204" pitchFamily="66" charset="0"/>
              </a:rPr>
              <a:t>Supporting Literacy in Reception</a:t>
            </a:r>
          </a:p>
        </p:txBody>
      </p:sp>
    </p:spTree>
    <p:extLst>
      <p:ext uri="{BB962C8B-B14F-4D97-AF65-F5344CB8AC3E}">
        <p14:creationId xmlns:p14="http://schemas.microsoft.com/office/powerpoint/2010/main" val="3903952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60648"/>
            <a:ext cx="8496944" cy="4770537"/>
          </a:xfrm>
          <a:prstGeom prst="rect">
            <a:avLst/>
          </a:prstGeom>
          <a:noFill/>
        </p:spPr>
        <p:txBody>
          <a:bodyPr wrap="square" rtlCol="0">
            <a:spAutoFit/>
          </a:bodyPr>
          <a:lstStyle/>
          <a:p>
            <a:pPr algn="ctr"/>
            <a:r>
              <a:rPr lang="en-GB" sz="4400" dirty="0">
                <a:latin typeface="Comic Sans MS" panose="030F0702030302020204" pitchFamily="66" charset="0"/>
              </a:rPr>
              <a:t>The Process of Writing</a:t>
            </a:r>
          </a:p>
          <a:p>
            <a:pPr algn="ctr"/>
            <a:endParaRPr lang="en-GB" sz="4400" dirty="0">
              <a:latin typeface="Comic Sans MS" panose="030F0702030302020204" pitchFamily="66" charset="0"/>
            </a:endParaRPr>
          </a:p>
          <a:p>
            <a:r>
              <a:rPr lang="en-GB" sz="3600" u="sng" dirty="0">
                <a:latin typeface="Comic Sans MS" panose="030F0702030302020204" pitchFamily="66" charset="0"/>
              </a:rPr>
              <a:t>Writing simple sentences</a:t>
            </a:r>
          </a:p>
          <a:p>
            <a:r>
              <a:rPr lang="en-GB" sz="3600" dirty="0">
                <a:latin typeface="Comic Sans MS" panose="030F0702030302020204" pitchFamily="66" charset="0"/>
              </a:rPr>
              <a:t>Children can confidently use their skills to write a ‘super sentence.’ This would include a capital letter to start the sentence, a finger space between each word and a full stop at the end.</a:t>
            </a:r>
          </a:p>
        </p:txBody>
      </p:sp>
      <p:pic>
        <p:nvPicPr>
          <p:cNvPr id="9218" name="Picture 2" descr="E:\DCIM\100NIKON\DSCN14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8658"/>
          <a:stretch/>
        </p:blipFill>
        <p:spPr bwMode="auto">
          <a:xfrm>
            <a:off x="2411760" y="5010760"/>
            <a:ext cx="3528392" cy="162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84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omic Sans MS" panose="030F0702030302020204" pitchFamily="66" charset="0"/>
              </a:rPr>
              <a:t>End of Year Expectations for Writing</a:t>
            </a:r>
            <a:endParaRPr lang="en-GB" dirty="0"/>
          </a:p>
        </p:txBody>
      </p:sp>
      <p:sp>
        <p:nvSpPr>
          <p:cNvPr id="3" name="Content Placeholder 2"/>
          <p:cNvSpPr>
            <a:spLocks noGrp="1"/>
          </p:cNvSpPr>
          <p:nvPr>
            <p:ph idx="1"/>
          </p:nvPr>
        </p:nvSpPr>
        <p:spPr/>
        <p:txBody>
          <a:bodyPr>
            <a:normAutofit lnSpcReduction="10000"/>
          </a:bodyPr>
          <a:lstStyle/>
          <a:p>
            <a:r>
              <a:rPr lang="en-GB" dirty="0">
                <a:latin typeface="Comic Sans MS" panose="030F0702030302020204" pitchFamily="66" charset="0"/>
              </a:rPr>
              <a:t>Children use their phonic knowledge to write words in ways which match their spoken sounds.</a:t>
            </a:r>
          </a:p>
          <a:p>
            <a:r>
              <a:rPr lang="en-GB" dirty="0">
                <a:latin typeface="Comic Sans MS" panose="030F0702030302020204" pitchFamily="66" charset="0"/>
              </a:rPr>
              <a:t>They write some irregular common words.</a:t>
            </a:r>
          </a:p>
          <a:p>
            <a:r>
              <a:rPr lang="en-GB" dirty="0">
                <a:latin typeface="Comic Sans MS" panose="030F0702030302020204" pitchFamily="66" charset="0"/>
              </a:rPr>
              <a:t>They write simple sentences which can be read by themselves and others. Some words are spelt correctly and others are phonetically plausible.</a:t>
            </a:r>
          </a:p>
        </p:txBody>
      </p:sp>
    </p:spTree>
    <p:extLst>
      <p:ext uri="{BB962C8B-B14F-4D97-AF65-F5344CB8AC3E}">
        <p14:creationId xmlns:p14="http://schemas.microsoft.com/office/powerpoint/2010/main" val="3623975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404664"/>
            <a:ext cx="7632848" cy="523220"/>
          </a:xfrm>
          <a:prstGeom prst="rect">
            <a:avLst/>
          </a:prstGeom>
          <a:noFill/>
        </p:spPr>
        <p:txBody>
          <a:bodyPr wrap="square" rtlCol="0">
            <a:spAutoFit/>
          </a:bodyPr>
          <a:lstStyle/>
          <a:p>
            <a:pPr algn="ctr"/>
            <a:r>
              <a:rPr lang="en-GB" sz="2800" dirty="0">
                <a:latin typeface="Comic Sans MS" panose="030F0702030302020204" pitchFamily="66" charset="0"/>
              </a:rPr>
              <a:t>Examples of end of year expectations</a:t>
            </a:r>
          </a:p>
        </p:txBody>
      </p:sp>
      <p:pic>
        <p:nvPicPr>
          <p:cNvPr id="7" name="Picture 6"/>
          <p:cNvPicPr/>
          <p:nvPr/>
        </p:nvPicPr>
        <p:blipFill rotWithShape="1">
          <a:blip r:embed="rId2"/>
          <a:srcRect l="24131" t="6509" r="25277" b="31657"/>
          <a:stretch/>
        </p:blipFill>
        <p:spPr bwMode="auto">
          <a:xfrm>
            <a:off x="5536479" y="1340768"/>
            <a:ext cx="3312368" cy="2808511"/>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srcRect l="-1350" t="15680" r="3524" b="31065"/>
          <a:stretch/>
        </p:blipFill>
        <p:spPr bwMode="auto">
          <a:xfrm>
            <a:off x="179512" y="4328528"/>
            <a:ext cx="3816424" cy="171450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t="7988" r="4829" b="4141"/>
          <a:stretch/>
        </p:blipFill>
        <p:spPr bwMode="auto">
          <a:xfrm>
            <a:off x="460112" y="1448208"/>
            <a:ext cx="4808947" cy="270107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a:srcRect l="22663" t="13610" r="7766" b="18047"/>
          <a:stretch/>
        </p:blipFill>
        <p:spPr bwMode="auto">
          <a:xfrm>
            <a:off x="4499992" y="4283946"/>
            <a:ext cx="4180840" cy="2200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869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404664"/>
            <a:ext cx="7632848" cy="769441"/>
          </a:xfrm>
          <a:prstGeom prst="rect">
            <a:avLst/>
          </a:prstGeom>
          <a:noFill/>
        </p:spPr>
        <p:txBody>
          <a:bodyPr wrap="square" rtlCol="0">
            <a:spAutoFit/>
          </a:bodyPr>
          <a:lstStyle/>
          <a:p>
            <a:pPr algn="ctr"/>
            <a:r>
              <a:rPr lang="en-GB" sz="4400" dirty="0">
                <a:latin typeface="Comic Sans MS" panose="030F0702030302020204" pitchFamily="66" charset="0"/>
              </a:rPr>
              <a:t>Phase 1 Phonics</a:t>
            </a:r>
          </a:p>
        </p:txBody>
      </p:sp>
      <p:sp>
        <p:nvSpPr>
          <p:cNvPr id="4" name="TextBox 3"/>
          <p:cNvSpPr txBox="1"/>
          <p:nvPr/>
        </p:nvSpPr>
        <p:spPr>
          <a:xfrm>
            <a:off x="467544" y="1174105"/>
            <a:ext cx="7632848" cy="5909310"/>
          </a:xfrm>
          <a:prstGeom prst="rect">
            <a:avLst/>
          </a:prstGeom>
          <a:noFill/>
        </p:spPr>
        <p:txBody>
          <a:bodyPr wrap="square" rtlCol="0">
            <a:spAutoFit/>
          </a:bodyPr>
          <a:lstStyle/>
          <a:p>
            <a:r>
              <a:rPr lang="en-GB" sz="2400" dirty="0">
                <a:latin typeface="Comic Sans MS" panose="030F0702030302020204" pitchFamily="66" charset="0"/>
              </a:rPr>
              <a:t>We start by teaching oral blending and segmenting. </a:t>
            </a:r>
          </a:p>
          <a:p>
            <a:endParaRPr lang="en-GB" sz="2400" dirty="0">
              <a:latin typeface="Comic Sans MS" panose="030F0702030302020204" pitchFamily="66" charset="0"/>
            </a:endParaRPr>
          </a:p>
          <a:p>
            <a:r>
              <a:rPr lang="en-GB" sz="2400" dirty="0">
                <a:latin typeface="Comic Sans MS" panose="030F0702030302020204" pitchFamily="66" charset="0"/>
              </a:rPr>
              <a:t>Oral blending- blending sounds together to hear the word they make. For example if I say c-a-t can I blend those sounds together to hear cat? This is an early reading skill.</a:t>
            </a:r>
          </a:p>
          <a:p>
            <a:endParaRPr lang="en-GB" sz="2400" dirty="0">
              <a:latin typeface="Comic Sans MS" panose="030F0702030302020204" pitchFamily="66" charset="0"/>
            </a:endParaRPr>
          </a:p>
          <a:p>
            <a:r>
              <a:rPr lang="en-GB" sz="2400" dirty="0">
                <a:latin typeface="Comic Sans MS" panose="030F0702030302020204" pitchFamily="66" charset="0"/>
              </a:rPr>
              <a:t>Oral segmenting- taking a whole word and splitting it up into the sounds that make it. For example if I say dog can you hear the 3 sounds d-o-g.</a:t>
            </a:r>
          </a:p>
          <a:p>
            <a:endParaRPr lang="en-GB" sz="2400" dirty="0">
              <a:latin typeface="Comic Sans MS" panose="030F0702030302020204" pitchFamily="66" charset="0"/>
            </a:endParaRPr>
          </a:p>
          <a:p>
            <a:r>
              <a:rPr lang="en-GB" sz="2400" dirty="0">
                <a:latin typeface="Comic Sans MS" panose="030F0702030302020204" pitchFamily="66" charset="0"/>
              </a:rPr>
              <a:t>We also work on being able to hear  rhymes and alliteration. Cam they hear the first sound in a word. Do sausages and sock start with the same sound? Can you hear that?</a:t>
            </a:r>
          </a:p>
          <a:p>
            <a:endParaRPr lang="en-GB" dirty="0"/>
          </a:p>
        </p:txBody>
      </p:sp>
    </p:spTree>
    <p:extLst>
      <p:ext uri="{BB962C8B-B14F-4D97-AF65-F5344CB8AC3E}">
        <p14:creationId xmlns:p14="http://schemas.microsoft.com/office/powerpoint/2010/main" val="3407140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404664"/>
            <a:ext cx="7632848" cy="769441"/>
          </a:xfrm>
          <a:prstGeom prst="rect">
            <a:avLst/>
          </a:prstGeom>
          <a:noFill/>
        </p:spPr>
        <p:txBody>
          <a:bodyPr wrap="square" rtlCol="0">
            <a:spAutoFit/>
          </a:bodyPr>
          <a:lstStyle/>
          <a:p>
            <a:pPr algn="ctr"/>
            <a:r>
              <a:rPr lang="en-GB" sz="4400" dirty="0">
                <a:latin typeface="Comic Sans MS" panose="030F0702030302020204" pitchFamily="66" charset="0"/>
              </a:rPr>
              <a:t>Phase 2 Phonics</a:t>
            </a:r>
          </a:p>
        </p:txBody>
      </p:sp>
      <p:sp>
        <p:nvSpPr>
          <p:cNvPr id="3" name="Rectangle 2"/>
          <p:cNvSpPr/>
          <p:nvPr/>
        </p:nvSpPr>
        <p:spPr>
          <a:xfrm>
            <a:off x="647564" y="1170804"/>
            <a:ext cx="7992888" cy="4647426"/>
          </a:xfrm>
          <a:prstGeom prst="rect">
            <a:avLst/>
          </a:prstGeom>
        </p:spPr>
        <p:txBody>
          <a:bodyPr wrap="square">
            <a:spAutoFit/>
          </a:bodyPr>
          <a:lstStyle/>
          <a:p>
            <a:pPr>
              <a:defRPr/>
            </a:pPr>
            <a:r>
              <a:rPr lang="en-GB" altLang="en-US" sz="2400" b="1" dirty="0"/>
              <a:t>We then introduce what we call grapheme to phoneme correspondence. What sound does each letter make?</a:t>
            </a:r>
          </a:p>
          <a:p>
            <a:pPr>
              <a:defRPr/>
            </a:pPr>
            <a:endParaRPr lang="en-GB" altLang="en-US" sz="2400" b="1" dirty="0"/>
          </a:p>
          <a:p>
            <a:pPr>
              <a:defRPr/>
            </a:pPr>
            <a:r>
              <a:rPr lang="en-GB" altLang="en-US" sz="3200" dirty="0"/>
              <a:t>Phase 2 sounds are…</a:t>
            </a:r>
          </a:p>
          <a:p>
            <a:pPr>
              <a:defRPr/>
            </a:pPr>
            <a:r>
              <a:rPr lang="en-GB" altLang="en-US" sz="3200" dirty="0" err="1"/>
              <a:t>s,a,t,p</a:t>
            </a:r>
            <a:endParaRPr lang="en-GB" altLang="en-US" sz="3200" dirty="0"/>
          </a:p>
          <a:p>
            <a:pPr>
              <a:defRPr/>
            </a:pPr>
            <a:r>
              <a:rPr lang="en-GB" altLang="en-US" sz="3200" dirty="0" err="1"/>
              <a:t>i,n,m,d</a:t>
            </a:r>
            <a:endParaRPr lang="en-GB" altLang="en-US" sz="3200" dirty="0"/>
          </a:p>
          <a:p>
            <a:pPr>
              <a:defRPr/>
            </a:pPr>
            <a:r>
              <a:rPr lang="en-GB" altLang="en-US" sz="3200" dirty="0" err="1"/>
              <a:t>g,o,c,k</a:t>
            </a:r>
            <a:endParaRPr lang="en-GB" altLang="en-US" sz="3200" dirty="0"/>
          </a:p>
          <a:p>
            <a:pPr>
              <a:defRPr/>
            </a:pPr>
            <a:r>
              <a:rPr lang="en-GB" altLang="en-US" sz="3200" dirty="0" err="1"/>
              <a:t>ck,e,u,r</a:t>
            </a:r>
            <a:r>
              <a:rPr lang="en-GB" altLang="en-US" sz="3200" dirty="0"/>
              <a:t>,</a:t>
            </a:r>
          </a:p>
          <a:p>
            <a:pPr>
              <a:defRPr/>
            </a:pPr>
            <a:r>
              <a:rPr lang="en-GB" altLang="en-US" sz="3200" dirty="0" err="1"/>
              <a:t>h,b,f,l</a:t>
            </a:r>
            <a:endParaRPr lang="en-GB" altLang="en-US" sz="3200" dirty="0"/>
          </a:p>
          <a:p>
            <a:pPr>
              <a:defRPr/>
            </a:pPr>
            <a:r>
              <a:rPr lang="en-GB" altLang="en-US" sz="3200" dirty="0" err="1"/>
              <a:t>ll,ss,ff</a:t>
            </a:r>
            <a:endParaRPr lang="en-GB" altLang="en-US" sz="3200" dirty="0"/>
          </a:p>
        </p:txBody>
      </p:sp>
      <p:sp>
        <p:nvSpPr>
          <p:cNvPr id="6" name="Rectangle 5"/>
          <p:cNvSpPr/>
          <p:nvPr/>
        </p:nvSpPr>
        <p:spPr>
          <a:xfrm>
            <a:off x="2987824" y="5223054"/>
            <a:ext cx="6390710" cy="2062103"/>
          </a:xfrm>
          <a:prstGeom prst="rect">
            <a:avLst/>
          </a:prstGeom>
        </p:spPr>
        <p:txBody>
          <a:bodyPr wrap="square">
            <a:spAutoFit/>
          </a:bodyPr>
          <a:lstStyle/>
          <a:p>
            <a:pPr>
              <a:defRPr/>
            </a:pPr>
            <a:r>
              <a:rPr lang="en-GB" altLang="en-US" sz="2400" dirty="0"/>
              <a:t>We also teach ‘tricky words’ that cannot be blended. The idea is that children remember what these words look like. This makes their reading more fast and fluent.</a:t>
            </a:r>
          </a:p>
          <a:p>
            <a:pPr>
              <a:defRPr/>
            </a:pPr>
            <a:endParaRPr lang="en-GB" altLang="en-US" sz="3200" dirty="0"/>
          </a:p>
        </p:txBody>
      </p:sp>
      <p:sp>
        <p:nvSpPr>
          <p:cNvPr id="7" name="5-Point Star 6"/>
          <p:cNvSpPr/>
          <p:nvPr/>
        </p:nvSpPr>
        <p:spPr>
          <a:xfrm>
            <a:off x="5256076" y="2837414"/>
            <a:ext cx="3384376" cy="2409779"/>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408204" y="3723892"/>
            <a:ext cx="1080120" cy="646331"/>
          </a:xfrm>
          <a:prstGeom prst="rect">
            <a:avLst/>
          </a:prstGeom>
          <a:noFill/>
        </p:spPr>
        <p:txBody>
          <a:bodyPr wrap="square" rtlCol="0">
            <a:spAutoFit/>
          </a:bodyPr>
          <a:lstStyle/>
          <a:p>
            <a:r>
              <a:rPr lang="en-GB" b="1" dirty="0"/>
              <a:t>the, to, no, go, I </a:t>
            </a:r>
          </a:p>
        </p:txBody>
      </p:sp>
      <p:cxnSp>
        <p:nvCxnSpPr>
          <p:cNvPr id="5" name="Straight Arrow Connector 4"/>
          <p:cNvCxnSpPr/>
          <p:nvPr/>
        </p:nvCxnSpPr>
        <p:spPr>
          <a:xfrm flipV="1">
            <a:off x="5436096" y="4370223"/>
            <a:ext cx="1080120" cy="852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906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404664"/>
            <a:ext cx="7632848" cy="769441"/>
          </a:xfrm>
          <a:prstGeom prst="rect">
            <a:avLst/>
          </a:prstGeom>
          <a:noFill/>
        </p:spPr>
        <p:txBody>
          <a:bodyPr wrap="square" rtlCol="0">
            <a:spAutoFit/>
          </a:bodyPr>
          <a:lstStyle/>
          <a:p>
            <a:pPr algn="ctr"/>
            <a:r>
              <a:rPr lang="en-GB" sz="4400" dirty="0">
                <a:latin typeface="Comic Sans MS" panose="030F0702030302020204" pitchFamily="66" charset="0"/>
              </a:rPr>
              <a:t>Phase 3 Phonics</a:t>
            </a:r>
          </a:p>
        </p:txBody>
      </p:sp>
      <p:sp>
        <p:nvSpPr>
          <p:cNvPr id="3" name="Rectangle 2"/>
          <p:cNvSpPr/>
          <p:nvPr/>
        </p:nvSpPr>
        <p:spPr>
          <a:xfrm>
            <a:off x="647564" y="1700808"/>
            <a:ext cx="7992888" cy="3046988"/>
          </a:xfrm>
          <a:prstGeom prst="rect">
            <a:avLst/>
          </a:prstGeom>
        </p:spPr>
        <p:txBody>
          <a:bodyPr wrap="square">
            <a:spAutoFit/>
          </a:bodyPr>
          <a:lstStyle/>
          <a:p>
            <a:pPr>
              <a:defRPr/>
            </a:pPr>
            <a:r>
              <a:rPr lang="en-GB" altLang="en-US" sz="3200" dirty="0"/>
              <a:t>. </a:t>
            </a:r>
          </a:p>
          <a:p>
            <a:pPr>
              <a:defRPr/>
            </a:pPr>
            <a:endParaRPr lang="en-GB" altLang="en-US" sz="3200" dirty="0"/>
          </a:p>
          <a:p>
            <a:pPr>
              <a:defRPr/>
            </a:pPr>
            <a:endParaRPr lang="en-GB" altLang="en-US" sz="3200" dirty="0"/>
          </a:p>
          <a:p>
            <a:pPr>
              <a:defRPr/>
            </a:pPr>
            <a:endParaRPr lang="en-GB" altLang="en-US" sz="3200" dirty="0"/>
          </a:p>
          <a:p>
            <a:pPr>
              <a:defRPr/>
            </a:pPr>
            <a:endParaRPr lang="en-GB" altLang="en-US" sz="3200" dirty="0"/>
          </a:p>
          <a:p>
            <a:pPr>
              <a:defRPr/>
            </a:pPr>
            <a:endParaRPr lang="en-GB" altLang="en-US" sz="3200" b="1" dirty="0"/>
          </a:p>
        </p:txBody>
      </p:sp>
      <p:pic>
        <p:nvPicPr>
          <p:cNvPr id="4" name="Picture 3"/>
          <p:cNvPicPr>
            <a:picLocks noChangeAspect="1"/>
          </p:cNvPicPr>
          <p:nvPr/>
        </p:nvPicPr>
        <p:blipFill>
          <a:blip r:embed="rId2"/>
          <a:stretch>
            <a:fillRect/>
          </a:stretch>
        </p:blipFill>
        <p:spPr>
          <a:xfrm>
            <a:off x="971600" y="2996952"/>
            <a:ext cx="7104408" cy="3552204"/>
          </a:xfrm>
          <a:prstGeom prst="rect">
            <a:avLst/>
          </a:prstGeom>
        </p:spPr>
      </p:pic>
      <p:sp>
        <p:nvSpPr>
          <p:cNvPr id="5" name="Rectangle 4"/>
          <p:cNvSpPr/>
          <p:nvPr/>
        </p:nvSpPr>
        <p:spPr>
          <a:xfrm>
            <a:off x="251520" y="1239143"/>
            <a:ext cx="8640960" cy="1200329"/>
          </a:xfrm>
          <a:prstGeom prst="rect">
            <a:avLst/>
          </a:prstGeom>
        </p:spPr>
        <p:txBody>
          <a:bodyPr wrap="square">
            <a:spAutoFit/>
          </a:bodyPr>
          <a:lstStyle/>
          <a:p>
            <a:r>
              <a:rPr lang="en-GB" altLang="en-US" sz="2400" b="1" dirty="0"/>
              <a:t>We learn a series of digraphs</a:t>
            </a:r>
            <a:r>
              <a:rPr lang="en-GB" altLang="en-US" sz="2400" dirty="0"/>
              <a:t> – this is where 2 letters make one sound. We teach all the sounds using jolly phonics songs and actions. Please see the following few slides for examples.</a:t>
            </a:r>
            <a:endParaRPr lang="en-GB" sz="2400" dirty="0"/>
          </a:p>
        </p:txBody>
      </p:sp>
    </p:spTree>
    <p:extLst>
      <p:ext uri="{BB962C8B-B14F-4D97-AF65-F5344CB8AC3E}">
        <p14:creationId xmlns:p14="http://schemas.microsoft.com/office/powerpoint/2010/main" val="1152870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ltLang="en-US"/>
          </a:p>
        </p:txBody>
      </p:sp>
      <p:sp>
        <p:nvSpPr>
          <p:cNvPr id="8195" name="Rectangle 3"/>
          <p:cNvSpPr>
            <a:spLocks noGrp="1" noChangeArrowheads="1"/>
          </p:cNvSpPr>
          <p:nvPr>
            <p:ph type="body" idx="1"/>
          </p:nvPr>
        </p:nvSpPr>
        <p:spPr/>
        <p:txBody>
          <a:bodyPr/>
          <a:lstStyle/>
          <a:p>
            <a:pPr eaLnBrk="1" hangingPunct="1"/>
            <a:endParaRPr lang="en-US" altLang="en-US"/>
          </a:p>
        </p:txBody>
      </p:sp>
      <p:pic>
        <p:nvPicPr>
          <p:cNvPr id="8196" name="Picture 4" descr="img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617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ltLang="en-US"/>
          </a:p>
        </p:txBody>
      </p:sp>
      <p:sp>
        <p:nvSpPr>
          <p:cNvPr id="9219" name="Rectangle 3"/>
          <p:cNvSpPr>
            <a:spLocks noGrp="1" noChangeArrowheads="1"/>
          </p:cNvSpPr>
          <p:nvPr>
            <p:ph type="body" idx="1"/>
          </p:nvPr>
        </p:nvSpPr>
        <p:spPr/>
        <p:txBody>
          <a:bodyPr/>
          <a:lstStyle/>
          <a:p>
            <a:pPr eaLnBrk="1" hangingPunct="1"/>
            <a:endParaRPr lang="en-US" altLang="en-US"/>
          </a:p>
        </p:txBody>
      </p:sp>
      <p:pic>
        <p:nvPicPr>
          <p:cNvPr id="9220" name="Picture 4" descr="img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109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altLang="en-US"/>
          </a:p>
        </p:txBody>
      </p:sp>
      <p:sp>
        <p:nvSpPr>
          <p:cNvPr id="10243" name="Rectangle 3"/>
          <p:cNvSpPr>
            <a:spLocks noGrp="1" noChangeArrowheads="1"/>
          </p:cNvSpPr>
          <p:nvPr>
            <p:ph type="body" idx="1"/>
          </p:nvPr>
        </p:nvSpPr>
        <p:spPr/>
        <p:txBody>
          <a:bodyPr/>
          <a:lstStyle/>
          <a:p>
            <a:pPr eaLnBrk="1" hangingPunct="1"/>
            <a:endParaRPr lang="en-US" altLang="en-US"/>
          </a:p>
        </p:txBody>
      </p:sp>
      <p:pic>
        <p:nvPicPr>
          <p:cNvPr id="10244" name="Picture 4" descr="img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663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altLang="en-US"/>
          </a:p>
        </p:txBody>
      </p:sp>
      <p:sp>
        <p:nvSpPr>
          <p:cNvPr id="11267" name="Rectangle 3"/>
          <p:cNvSpPr>
            <a:spLocks noGrp="1" noChangeArrowheads="1"/>
          </p:cNvSpPr>
          <p:nvPr>
            <p:ph type="body" idx="1"/>
          </p:nvPr>
        </p:nvSpPr>
        <p:spPr/>
        <p:txBody>
          <a:bodyPr/>
          <a:lstStyle/>
          <a:p>
            <a:pPr eaLnBrk="1" hangingPunct="1"/>
            <a:endParaRPr lang="en-US" altLang="en-US"/>
          </a:p>
        </p:txBody>
      </p:sp>
      <p:pic>
        <p:nvPicPr>
          <p:cNvPr id="11268" name="Picture 4" descr="img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75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60648"/>
            <a:ext cx="8496944" cy="3600986"/>
          </a:xfrm>
          <a:prstGeom prst="rect">
            <a:avLst/>
          </a:prstGeom>
          <a:noFill/>
        </p:spPr>
        <p:txBody>
          <a:bodyPr wrap="square" rtlCol="0">
            <a:spAutoFit/>
          </a:bodyPr>
          <a:lstStyle/>
          <a:p>
            <a:pPr algn="ctr"/>
            <a:r>
              <a:rPr lang="en-GB" sz="4400" dirty="0">
                <a:latin typeface="Comic Sans MS" panose="030F0702030302020204" pitchFamily="66" charset="0"/>
              </a:rPr>
              <a:t>Before Writing</a:t>
            </a:r>
          </a:p>
          <a:p>
            <a:pPr algn="ctr"/>
            <a:endParaRPr lang="en-GB" sz="4400" dirty="0">
              <a:latin typeface="Comic Sans MS" panose="030F0702030302020204" pitchFamily="66" charset="0"/>
            </a:endParaRPr>
          </a:p>
          <a:p>
            <a:r>
              <a:rPr lang="en-GB" sz="2800" dirty="0">
                <a:latin typeface="Comic Sans MS" panose="030F0702030302020204" pitchFamily="66" charset="0"/>
              </a:rPr>
              <a:t>Before children begin to write, they must be confident with speaking in full sentences and able to share their ideas with others. Children should also have good fine motor control to be ready to hold a pencil.</a:t>
            </a:r>
          </a:p>
        </p:txBody>
      </p:sp>
      <p:sp>
        <p:nvSpPr>
          <p:cNvPr id="2" name="AutoShape 2" descr="Image result for child holding a pencil"/>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http://www.brisbanekids.com.au/wp-content/uploads/2015/02/shutterstock_130291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885281"/>
            <a:ext cx="34563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amiverse.com/wp-content/uploads/2014/10/Presenting-at-School-10-Techniques-to-Help-Your-Kid-Overcome-a-Fear-of-Public-photo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52" y="3885281"/>
            <a:ext cx="3752106" cy="260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190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US" altLang="en-US"/>
          </a:p>
        </p:txBody>
      </p:sp>
      <p:sp>
        <p:nvSpPr>
          <p:cNvPr id="12291" name="Rectangle 3"/>
          <p:cNvSpPr>
            <a:spLocks noGrp="1" noChangeArrowheads="1"/>
          </p:cNvSpPr>
          <p:nvPr>
            <p:ph type="body" idx="1"/>
          </p:nvPr>
        </p:nvSpPr>
        <p:spPr/>
        <p:txBody>
          <a:bodyPr/>
          <a:lstStyle/>
          <a:p>
            <a:pPr eaLnBrk="1" hangingPunct="1"/>
            <a:endParaRPr lang="en-US" altLang="en-US"/>
          </a:p>
        </p:txBody>
      </p:sp>
      <p:pic>
        <p:nvPicPr>
          <p:cNvPr id="12292" name="Picture 4" descr="img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2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altLang="en-US"/>
          </a:p>
        </p:txBody>
      </p:sp>
      <p:sp>
        <p:nvSpPr>
          <p:cNvPr id="13315" name="Rectangle 3"/>
          <p:cNvSpPr>
            <a:spLocks noGrp="1" noChangeArrowheads="1"/>
          </p:cNvSpPr>
          <p:nvPr>
            <p:ph type="body" idx="1"/>
          </p:nvPr>
        </p:nvSpPr>
        <p:spPr/>
        <p:txBody>
          <a:bodyPr/>
          <a:lstStyle/>
          <a:p>
            <a:pPr eaLnBrk="1" hangingPunct="1"/>
            <a:endParaRPr lang="en-US" altLang="en-US"/>
          </a:p>
        </p:txBody>
      </p:sp>
      <p:pic>
        <p:nvPicPr>
          <p:cNvPr id="13316" name="Picture 4" descr="img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155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altLang="en-US"/>
          </a:p>
        </p:txBody>
      </p:sp>
      <p:sp>
        <p:nvSpPr>
          <p:cNvPr id="14339" name="Rectangle 3"/>
          <p:cNvSpPr>
            <a:spLocks noGrp="1" noChangeArrowheads="1"/>
          </p:cNvSpPr>
          <p:nvPr>
            <p:ph type="body" idx="1"/>
          </p:nvPr>
        </p:nvSpPr>
        <p:spPr/>
        <p:txBody>
          <a:bodyPr/>
          <a:lstStyle/>
          <a:p>
            <a:pPr eaLnBrk="1" hangingPunct="1"/>
            <a:endParaRPr lang="en-US" altLang="en-US"/>
          </a:p>
        </p:txBody>
      </p:sp>
      <p:pic>
        <p:nvPicPr>
          <p:cNvPr id="14340" name="Picture 4" descr="img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654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ltLang="en-US"/>
          </a:p>
        </p:txBody>
      </p:sp>
      <p:sp>
        <p:nvSpPr>
          <p:cNvPr id="15363" name="Rectangle 3"/>
          <p:cNvSpPr>
            <a:spLocks noGrp="1" noChangeArrowheads="1"/>
          </p:cNvSpPr>
          <p:nvPr>
            <p:ph type="body" idx="1"/>
          </p:nvPr>
        </p:nvSpPr>
        <p:spPr/>
        <p:txBody>
          <a:bodyPr/>
          <a:lstStyle/>
          <a:p>
            <a:pPr eaLnBrk="1" hangingPunct="1"/>
            <a:endParaRPr lang="en-US" altLang="en-US"/>
          </a:p>
        </p:txBody>
      </p:sp>
      <p:pic>
        <p:nvPicPr>
          <p:cNvPr id="15364" name="Picture 4" descr="img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288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a:p>
        </p:txBody>
      </p:sp>
      <p:sp>
        <p:nvSpPr>
          <p:cNvPr id="16387" name="Rectangle 3"/>
          <p:cNvSpPr>
            <a:spLocks noGrp="1" noChangeArrowheads="1"/>
          </p:cNvSpPr>
          <p:nvPr>
            <p:ph type="body" idx="1"/>
          </p:nvPr>
        </p:nvSpPr>
        <p:spPr/>
        <p:txBody>
          <a:bodyPr/>
          <a:lstStyle/>
          <a:p>
            <a:pPr eaLnBrk="1" hangingPunct="1"/>
            <a:endParaRPr lang="en-US" altLang="en-US"/>
          </a:p>
        </p:txBody>
      </p:sp>
      <p:pic>
        <p:nvPicPr>
          <p:cNvPr id="16388" name="Picture 4" descr="img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484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img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118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ltLang="en-US"/>
          </a:p>
        </p:txBody>
      </p:sp>
      <p:sp>
        <p:nvSpPr>
          <p:cNvPr id="19459" name="Rectangle 3"/>
          <p:cNvSpPr>
            <a:spLocks noGrp="1" noChangeArrowheads="1"/>
          </p:cNvSpPr>
          <p:nvPr>
            <p:ph type="body" idx="1"/>
          </p:nvPr>
        </p:nvSpPr>
        <p:spPr/>
        <p:txBody>
          <a:bodyPr/>
          <a:lstStyle/>
          <a:p>
            <a:pPr eaLnBrk="1" hangingPunct="1"/>
            <a:endParaRPr lang="en-US" altLang="en-US"/>
          </a:p>
        </p:txBody>
      </p:sp>
      <p:pic>
        <p:nvPicPr>
          <p:cNvPr id="19460" name="Picture 4" descr="img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374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altLang="en-US"/>
          </a:p>
        </p:txBody>
      </p:sp>
      <p:sp>
        <p:nvSpPr>
          <p:cNvPr id="20483" name="Rectangle 3"/>
          <p:cNvSpPr>
            <a:spLocks noGrp="1" noChangeArrowheads="1"/>
          </p:cNvSpPr>
          <p:nvPr>
            <p:ph type="body" idx="1"/>
          </p:nvPr>
        </p:nvSpPr>
        <p:spPr/>
        <p:txBody>
          <a:bodyPr/>
          <a:lstStyle/>
          <a:p>
            <a:pPr eaLnBrk="1" hangingPunct="1"/>
            <a:endParaRPr lang="en-US" altLang="en-US"/>
          </a:p>
        </p:txBody>
      </p:sp>
      <p:pic>
        <p:nvPicPr>
          <p:cNvPr id="20484" name="Picture 4" descr="img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43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21508" name="Picture 4" descr="img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43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4564" y="404664"/>
            <a:ext cx="7295868" cy="1446550"/>
          </a:xfrm>
          <a:prstGeom prst="rect">
            <a:avLst/>
          </a:prstGeom>
          <a:noFill/>
        </p:spPr>
        <p:txBody>
          <a:bodyPr wrap="square" rtlCol="0">
            <a:spAutoFit/>
          </a:bodyPr>
          <a:lstStyle/>
          <a:p>
            <a:pPr algn="ctr"/>
            <a:r>
              <a:rPr lang="en-GB" sz="4400" dirty="0">
                <a:latin typeface="Comic Sans MS" panose="030F0702030302020204" pitchFamily="66" charset="0"/>
              </a:rPr>
              <a:t>How can you help reading at home?</a:t>
            </a:r>
          </a:p>
        </p:txBody>
      </p:sp>
      <p:sp>
        <p:nvSpPr>
          <p:cNvPr id="3" name="Rectangle 2"/>
          <p:cNvSpPr/>
          <p:nvPr/>
        </p:nvSpPr>
        <p:spPr>
          <a:xfrm>
            <a:off x="647564" y="2066965"/>
            <a:ext cx="7992888" cy="4144211"/>
          </a:xfrm>
          <a:prstGeom prst="rect">
            <a:avLst/>
          </a:prstGeom>
        </p:spPr>
        <p:txBody>
          <a:bodyPr wrap="square">
            <a:spAutoFit/>
          </a:bodyPr>
          <a:lstStyle/>
          <a:p>
            <a:pPr>
              <a:lnSpc>
                <a:spcPct val="90000"/>
              </a:lnSpc>
              <a:defRPr/>
            </a:pPr>
            <a:r>
              <a:rPr lang="en-GB" altLang="en-US" sz="3200" dirty="0">
                <a:latin typeface="Comic Sans MS" panose="030F0702030302020204" pitchFamily="66" charset="0"/>
              </a:rPr>
              <a:t>- </a:t>
            </a:r>
            <a:r>
              <a:rPr lang="en-GB" altLang="en-US" sz="2500" dirty="0">
                <a:latin typeface="Comic Sans MS" panose="030F0702030302020204" pitchFamily="66" charset="0"/>
              </a:rPr>
              <a:t>Locate title, look and discuss front cover. Use words such as characters, setting.</a:t>
            </a:r>
          </a:p>
          <a:p>
            <a:pPr>
              <a:lnSpc>
                <a:spcPct val="90000"/>
              </a:lnSpc>
              <a:defRPr/>
            </a:pPr>
            <a:r>
              <a:rPr lang="en-GB" altLang="en-US" sz="2500" dirty="0">
                <a:latin typeface="Comic Sans MS" panose="030F0702030302020204" pitchFamily="66" charset="0"/>
              </a:rPr>
              <a:t>- Look at the pictures first and tell the story</a:t>
            </a:r>
          </a:p>
          <a:p>
            <a:pPr>
              <a:lnSpc>
                <a:spcPct val="90000"/>
              </a:lnSpc>
              <a:defRPr/>
            </a:pPr>
            <a:r>
              <a:rPr lang="en-GB" altLang="en-US" sz="2500" dirty="0">
                <a:latin typeface="Comic Sans MS" panose="030F0702030302020204" pitchFamily="66" charset="0"/>
              </a:rPr>
              <a:t>- Read together, look for letters you know especially at the beginning of words</a:t>
            </a:r>
          </a:p>
          <a:p>
            <a:pPr>
              <a:lnSpc>
                <a:spcPct val="90000"/>
              </a:lnSpc>
              <a:defRPr/>
            </a:pPr>
            <a:r>
              <a:rPr lang="en-GB" altLang="en-US" sz="2500" dirty="0">
                <a:latin typeface="Comic Sans MS" panose="030F0702030302020204" pitchFamily="66" charset="0"/>
              </a:rPr>
              <a:t>- Look for familiar parts of the words to help you read</a:t>
            </a:r>
          </a:p>
          <a:p>
            <a:pPr marL="342900" indent="-342900">
              <a:lnSpc>
                <a:spcPct val="90000"/>
              </a:lnSpc>
              <a:buFontTx/>
              <a:buChar char="-"/>
              <a:defRPr/>
            </a:pPr>
            <a:r>
              <a:rPr lang="en-GB" altLang="en-US" sz="2500" dirty="0">
                <a:latin typeface="Comic Sans MS" panose="030F0702030302020204" pitchFamily="66" charset="0"/>
              </a:rPr>
              <a:t>Sound out words and encourage to read tricky words</a:t>
            </a:r>
          </a:p>
          <a:p>
            <a:pPr marL="342900" indent="-342900">
              <a:lnSpc>
                <a:spcPct val="90000"/>
              </a:lnSpc>
              <a:buFontTx/>
              <a:buChar char="-"/>
              <a:defRPr/>
            </a:pPr>
            <a:r>
              <a:rPr lang="en-GB" altLang="en-US" sz="2500" dirty="0">
                <a:latin typeface="Comic Sans MS" panose="030F0702030302020204" pitchFamily="66" charset="0"/>
              </a:rPr>
              <a:t>Support reading on a daily basis</a:t>
            </a:r>
          </a:p>
          <a:p>
            <a:pPr>
              <a:defRPr/>
            </a:pPr>
            <a:endParaRPr lang="en-GB" altLang="en-US" sz="3200" b="1" dirty="0"/>
          </a:p>
        </p:txBody>
      </p:sp>
      <p:pic>
        <p:nvPicPr>
          <p:cNvPr id="4" name="Picture 6" descr="MC90031186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316" y="5445224"/>
            <a:ext cx="1224136" cy="113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C90043799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616" y="188913"/>
            <a:ext cx="1034000" cy="98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440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60648"/>
            <a:ext cx="8496944" cy="769441"/>
          </a:xfrm>
          <a:prstGeom prst="rect">
            <a:avLst/>
          </a:prstGeom>
          <a:noFill/>
        </p:spPr>
        <p:txBody>
          <a:bodyPr wrap="square" rtlCol="0">
            <a:spAutoFit/>
          </a:bodyPr>
          <a:lstStyle/>
          <a:p>
            <a:pPr algn="ctr"/>
            <a:r>
              <a:rPr lang="en-GB" sz="4400" dirty="0">
                <a:latin typeface="Comic Sans MS" panose="030F0702030302020204" pitchFamily="66" charset="0"/>
              </a:rPr>
              <a:t>The Process of Writing</a:t>
            </a:r>
          </a:p>
        </p:txBody>
      </p:sp>
      <p:sp>
        <p:nvSpPr>
          <p:cNvPr id="5" name="TextBox 4"/>
          <p:cNvSpPr txBox="1"/>
          <p:nvPr/>
        </p:nvSpPr>
        <p:spPr>
          <a:xfrm>
            <a:off x="179512" y="1340768"/>
            <a:ext cx="3024336" cy="646331"/>
          </a:xfrm>
          <a:prstGeom prst="rect">
            <a:avLst/>
          </a:prstGeom>
          <a:noFill/>
        </p:spPr>
        <p:txBody>
          <a:bodyPr wrap="square" rtlCol="0">
            <a:spAutoFit/>
          </a:bodyPr>
          <a:lstStyle/>
          <a:p>
            <a:pPr algn="ctr"/>
            <a:r>
              <a:rPr lang="en-GB" sz="3600" dirty="0">
                <a:latin typeface="Comic Sans MS" panose="030F0702030302020204" pitchFamily="66" charset="0"/>
              </a:rPr>
              <a:t>Mark making</a:t>
            </a:r>
          </a:p>
        </p:txBody>
      </p:sp>
      <p:sp>
        <p:nvSpPr>
          <p:cNvPr id="3" name="Right Arrow 2"/>
          <p:cNvSpPr/>
          <p:nvPr/>
        </p:nvSpPr>
        <p:spPr>
          <a:xfrm>
            <a:off x="3491880" y="1340768"/>
            <a:ext cx="158417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148064" y="1064639"/>
            <a:ext cx="3816424" cy="1200329"/>
          </a:xfrm>
          <a:prstGeom prst="rect">
            <a:avLst/>
          </a:prstGeom>
          <a:noFill/>
        </p:spPr>
        <p:txBody>
          <a:bodyPr wrap="square" rtlCol="0">
            <a:spAutoFit/>
          </a:bodyPr>
          <a:lstStyle/>
          <a:p>
            <a:pPr algn="ctr"/>
            <a:r>
              <a:rPr lang="en-GB" sz="3600" dirty="0">
                <a:latin typeface="Comic Sans MS" panose="030F0702030302020204" pitchFamily="66" charset="0"/>
              </a:rPr>
              <a:t>Letter like shapes</a:t>
            </a:r>
          </a:p>
        </p:txBody>
      </p:sp>
      <p:sp>
        <p:nvSpPr>
          <p:cNvPr id="8" name="Right Arrow 7"/>
          <p:cNvSpPr/>
          <p:nvPr/>
        </p:nvSpPr>
        <p:spPr>
          <a:xfrm rot="5400000">
            <a:off x="6575902" y="2390982"/>
            <a:ext cx="90010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148064" y="3283343"/>
            <a:ext cx="3816424" cy="1200329"/>
          </a:xfrm>
          <a:prstGeom prst="rect">
            <a:avLst/>
          </a:prstGeom>
          <a:noFill/>
        </p:spPr>
        <p:txBody>
          <a:bodyPr wrap="square" rtlCol="0">
            <a:spAutoFit/>
          </a:bodyPr>
          <a:lstStyle/>
          <a:p>
            <a:pPr algn="ctr"/>
            <a:r>
              <a:rPr lang="en-GB" sz="3600" dirty="0">
                <a:latin typeface="Comic Sans MS" panose="030F0702030302020204" pitchFamily="66" charset="0"/>
              </a:rPr>
              <a:t>Using letters to represent words</a:t>
            </a:r>
          </a:p>
        </p:txBody>
      </p:sp>
      <p:sp>
        <p:nvSpPr>
          <p:cNvPr id="10" name="Right Arrow 9"/>
          <p:cNvSpPr/>
          <p:nvPr/>
        </p:nvSpPr>
        <p:spPr>
          <a:xfrm rot="10800000">
            <a:off x="3563888" y="3559472"/>
            <a:ext cx="158417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23528" y="3569406"/>
            <a:ext cx="3024336" cy="646331"/>
          </a:xfrm>
          <a:prstGeom prst="rect">
            <a:avLst/>
          </a:prstGeom>
          <a:noFill/>
        </p:spPr>
        <p:txBody>
          <a:bodyPr wrap="square" rtlCol="0">
            <a:spAutoFit/>
          </a:bodyPr>
          <a:lstStyle/>
          <a:p>
            <a:pPr algn="ctr"/>
            <a:r>
              <a:rPr lang="en-GB" sz="3600" dirty="0">
                <a:latin typeface="Comic Sans MS" panose="030F0702030302020204" pitchFamily="66" charset="0"/>
              </a:rPr>
              <a:t>Simple words</a:t>
            </a:r>
          </a:p>
        </p:txBody>
      </p:sp>
      <p:sp>
        <p:nvSpPr>
          <p:cNvPr id="12" name="Right Arrow 11"/>
          <p:cNvSpPr/>
          <p:nvPr/>
        </p:nvSpPr>
        <p:spPr>
          <a:xfrm rot="5400000">
            <a:off x="1385646" y="4333558"/>
            <a:ext cx="90010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882" y="5229200"/>
            <a:ext cx="4824536" cy="1200329"/>
          </a:xfrm>
          <a:prstGeom prst="rect">
            <a:avLst/>
          </a:prstGeom>
          <a:noFill/>
        </p:spPr>
        <p:txBody>
          <a:bodyPr wrap="square" rtlCol="0">
            <a:spAutoFit/>
          </a:bodyPr>
          <a:lstStyle/>
          <a:p>
            <a:pPr algn="ctr"/>
            <a:r>
              <a:rPr lang="en-GB" sz="3600" dirty="0">
                <a:latin typeface="Comic Sans MS" panose="030F0702030302020204" pitchFamily="66" charset="0"/>
              </a:rPr>
              <a:t>Beginning to write simple sentences</a:t>
            </a:r>
          </a:p>
        </p:txBody>
      </p:sp>
      <p:pic>
        <p:nvPicPr>
          <p:cNvPr id="3074" name="Picture 2" descr="http://1.bp.blogspot.com/-ZA4g6ixfiM4/Tyh8eqHAnVI/AAAAAAAAAQU/OMy08WPRpvo/s1600/writing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9182" y="4448091"/>
            <a:ext cx="1534187" cy="227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47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Website links</a:t>
            </a:r>
          </a:p>
        </p:txBody>
      </p:sp>
      <p:sp>
        <p:nvSpPr>
          <p:cNvPr id="3" name="Content Placeholder 2"/>
          <p:cNvSpPr>
            <a:spLocks noGrp="1"/>
          </p:cNvSpPr>
          <p:nvPr>
            <p:ph idx="1"/>
          </p:nvPr>
        </p:nvSpPr>
        <p:spPr/>
        <p:txBody>
          <a:bodyPr/>
          <a:lstStyle/>
          <a:p>
            <a:r>
              <a:rPr lang="en-GB" dirty="0">
                <a:hlinkClick r:id="rId2"/>
              </a:rPr>
              <a:t>https://www.phonicsplay.co.uk/BuriedTreasure2.html</a:t>
            </a:r>
            <a:endParaRPr lang="en-GB" dirty="0"/>
          </a:p>
          <a:p>
            <a:r>
              <a:rPr lang="en-GB" dirty="0">
                <a:hlinkClick r:id="rId3"/>
              </a:rPr>
              <a:t>https://www.phonicsplay.co.uk/DragonsDen.html</a:t>
            </a:r>
            <a:r>
              <a:rPr lang="en-GB" dirty="0"/>
              <a:t> </a:t>
            </a:r>
          </a:p>
          <a:p>
            <a:r>
              <a:rPr lang="en-GB">
                <a:hlinkClick r:id="rId4"/>
              </a:rPr>
              <a:t>https://www.phonicsplay.co.uk/PicnicOnPluto.html</a:t>
            </a:r>
            <a:r>
              <a:rPr lang="en-GB"/>
              <a:t> </a:t>
            </a:r>
          </a:p>
        </p:txBody>
      </p:sp>
    </p:spTree>
    <p:extLst>
      <p:ext uri="{BB962C8B-B14F-4D97-AF65-F5344CB8AC3E}">
        <p14:creationId xmlns:p14="http://schemas.microsoft.com/office/powerpoint/2010/main" val="2979068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568" y="332656"/>
            <a:ext cx="9684568" cy="707886"/>
          </a:xfrm>
          <a:prstGeom prst="rect">
            <a:avLst/>
          </a:prstGeom>
          <a:noFill/>
        </p:spPr>
        <p:txBody>
          <a:bodyPr wrap="square" rtlCol="0">
            <a:spAutoFit/>
          </a:bodyPr>
          <a:lstStyle/>
          <a:p>
            <a:pPr algn="ctr"/>
            <a:r>
              <a:rPr lang="en-GB" sz="4000" b="1" dirty="0">
                <a:latin typeface="Comic Sans MS" panose="030F0702030302020204" pitchFamily="66" charset="0"/>
              </a:rPr>
              <a:t>Developing your child as a writer</a:t>
            </a:r>
          </a:p>
        </p:txBody>
      </p:sp>
      <p:sp>
        <p:nvSpPr>
          <p:cNvPr id="4" name="TextBox 3"/>
          <p:cNvSpPr txBox="1"/>
          <p:nvPr/>
        </p:nvSpPr>
        <p:spPr>
          <a:xfrm>
            <a:off x="539552" y="1772816"/>
            <a:ext cx="7704856" cy="5232202"/>
          </a:xfrm>
          <a:prstGeom prst="rect">
            <a:avLst/>
          </a:prstGeom>
          <a:noFill/>
        </p:spPr>
        <p:txBody>
          <a:bodyPr wrap="square" rtlCol="0">
            <a:spAutoFit/>
          </a:bodyPr>
          <a:lstStyle/>
          <a:p>
            <a:r>
              <a:rPr lang="en-GB" sz="2800" dirty="0">
                <a:latin typeface="Comic Sans MS" panose="030F0702030302020204" pitchFamily="66" charset="0"/>
              </a:rPr>
              <a:t>Help children understand the purpose for writing (e.g. shopping list, cards and letters)</a:t>
            </a:r>
          </a:p>
          <a:p>
            <a:endParaRPr lang="en-GB" sz="2800" dirty="0"/>
          </a:p>
          <a:p>
            <a:r>
              <a:rPr lang="en-GB" sz="2800" dirty="0">
                <a:latin typeface="Comic Sans MS" panose="030F0702030302020204" pitchFamily="66" charset="0"/>
              </a:rPr>
              <a:t>Writing should be fun! </a:t>
            </a:r>
          </a:p>
          <a:p>
            <a:endParaRPr lang="en-GB" sz="2800" dirty="0">
              <a:latin typeface="Comic Sans MS" panose="030F0702030302020204" pitchFamily="66" charset="0"/>
            </a:endParaRPr>
          </a:p>
          <a:p>
            <a:r>
              <a:rPr lang="en-GB" sz="2800" dirty="0">
                <a:latin typeface="Comic Sans MS" panose="030F0702030302020204" pitchFamily="66" charset="0"/>
              </a:rPr>
              <a:t>Help develop fine motor skills by doing activities like playdough, bead threading etc.</a:t>
            </a:r>
          </a:p>
          <a:p>
            <a:endParaRPr lang="en-GB" sz="2800" dirty="0">
              <a:latin typeface="Comic Sans MS" panose="030F0702030302020204" pitchFamily="66" charset="0"/>
            </a:endParaRPr>
          </a:p>
          <a:p>
            <a:r>
              <a:rPr lang="en-GB" sz="2800" dirty="0">
                <a:latin typeface="Comic Sans MS" panose="030F0702030302020204" pitchFamily="66" charset="0"/>
              </a:rPr>
              <a:t>Help you child learn how to write their names accurately. </a:t>
            </a:r>
          </a:p>
          <a:p>
            <a:endParaRPr lang="en-GB" sz="36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393052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304" y="332656"/>
            <a:ext cx="9684568" cy="769441"/>
          </a:xfrm>
          <a:prstGeom prst="rect">
            <a:avLst/>
          </a:prstGeom>
          <a:noFill/>
        </p:spPr>
        <p:txBody>
          <a:bodyPr wrap="square" rtlCol="0">
            <a:spAutoFit/>
          </a:bodyPr>
          <a:lstStyle/>
          <a:p>
            <a:pPr algn="ctr"/>
            <a:r>
              <a:rPr lang="en-GB" altLang="en-US" sz="4400" b="1" dirty="0">
                <a:latin typeface="Comic Sans MS" panose="030F0702030302020204" pitchFamily="66" charset="0"/>
              </a:rPr>
              <a:t>Finally…</a:t>
            </a:r>
            <a:endParaRPr lang="en-GB" sz="4400" b="1" dirty="0">
              <a:latin typeface="Comic Sans MS" panose="030F0702030302020204" pitchFamily="66" charset="0"/>
            </a:endParaRPr>
          </a:p>
        </p:txBody>
      </p:sp>
      <p:sp>
        <p:nvSpPr>
          <p:cNvPr id="4" name="TextBox 3"/>
          <p:cNvSpPr txBox="1"/>
          <p:nvPr/>
        </p:nvSpPr>
        <p:spPr>
          <a:xfrm>
            <a:off x="251520" y="1225689"/>
            <a:ext cx="8694712" cy="4524315"/>
          </a:xfrm>
          <a:prstGeom prst="rect">
            <a:avLst/>
          </a:prstGeom>
          <a:noFill/>
        </p:spPr>
        <p:txBody>
          <a:bodyPr wrap="square" rtlCol="0">
            <a:spAutoFit/>
          </a:bodyPr>
          <a:lstStyle/>
          <a:p>
            <a:endParaRPr lang="en-US" altLang="en-US" sz="3600" dirty="0"/>
          </a:p>
          <a:p>
            <a:r>
              <a:rPr lang="en-US" altLang="en-US" sz="3600" dirty="0">
                <a:latin typeface="Comic Sans MS" panose="030F0702030302020204" pitchFamily="66" charset="0"/>
              </a:rPr>
              <a:t>Reading and writing are huge skills to master – it takes time and </a:t>
            </a:r>
            <a:r>
              <a:rPr lang="en-US" altLang="en-US" sz="3600" dirty="0" err="1">
                <a:latin typeface="Comic Sans MS" panose="030F0702030302020204" pitchFamily="66" charset="0"/>
              </a:rPr>
              <a:t>practise</a:t>
            </a:r>
            <a:r>
              <a:rPr lang="en-US" altLang="en-US" sz="3600" dirty="0">
                <a:latin typeface="Comic Sans MS" panose="030F0702030302020204" pitchFamily="66" charset="0"/>
              </a:rPr>
              <a:t>!</a:t>
            </a:r>
          </a:p>
          <a:p>
            <a:endParaRPr lang="en-US" altLang="en-US" sz="3600" dirty="0">
              <a:latin typeface="Comic Sans MS" panose="030F0702030302020204" pitchFamily="66" charset="0"/>
            </a:endParaRPr>
          </a:p>
          <a:p>
            <a:endParaRPr lang="en-GB" altLang="en-US" sz="3600" dirty="0">
              <a:latin typeface="Comic Sans MS" panose="030F0702030302020204" pitchFamily="66" charset="0"/>
            </a:endParaRPr>
          </a:p>
          <a:p>
            <a:r>
              <a:rPr lang="en-GB" altLang="en-US" sz="3600" dirty="0">
                <a:latin typeface="Comic Sans MS" panose="030F0702030302020204" pitchFamily="66" charset="0"/>
              </a:rPr>
              <a:t>Thank you for your support! If you have any questions please do let us know.</a:t>
            </a:r>
          </a:p>
          <a:p>
            <a:endParaRPr lang="en-GB" dirty="0"/>
          </a:p>
          <a:p>
            <a:endParaRPr lang="en-GB" dirty="0"/>
          </a:p>
        </p:txBody>
      </p:sp>
    </p:spTree>
    <p:extLst>
      <p:ext uri="{BB962C8B-B14F-4D97-AF65-F5344CB8AC3E}">
        <p14:creationId xmlns:p14="http://schemas.microsoft.com/office/powerpoint/2010/main" val="395031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60648"/>
            <a:ext cx="8496944" cy="3108543"/>
          </a:xfrm>
          <a:prstGeom prst="rect">
            <a:avLst/>
          </a:prstGeom>
          <a:noFill/>
        </p:spPr>
        <p:txBody>
          <a:bodyPr wrap="square" rtlCol="0">
            <a:spAutoFit/>
          </a:bodyPr>
          <a:lstStyle/>
          <a:p>
            <a:pPr algn="ctr"/>
            <a:r>
              <a:rPr lang="en-GB" sz="4400" dirty="0">
                <a:latin typeface="Comic Sans MS" panose="030F0702030302020204" pitchFamily="66" charset="0"/>
              </a:rPr>
              <a:t>The Process of Writing</a:t>
            </a:r>
          </a:p>
          <a:p>
            <a:pPr algn="ctr"/>
            <a:endParaRPr lang="en-GB" sz="4400" dirty="0">
              <a:latin typeface="Comic Sans MS" panose="030F0702030302020204" pitchFamily="66" charset="0"/>
            </a:endParaRPr>
          </a:p>
          <a:p>
            <a:r>
              <a:rPr lang="en-GB" sz="3600" u="sng" dirty="0">
                <a:latin typeface="Comic Sans MS" panose="030F0702030302020204" pitchFamily="66" charset="0"/>
              </a:rPr>
              <a:t>Mark making</a:t>
            </a:r>
          </a:p>
          <a:p>
            <a:r>
              <a:rPr lang="en-GB" sz="3600" dirty="0">
                <a:latin typeface="Comic Sans MS" panose="030F0702030302020204" pitchFamily="66" charset="0"/>
              </a:rPr>
              <a:t>This is the first stage of writing when a child begins to make marks.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73016"/>
            <a:ext cx="3657600"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61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Developing fine motor skills</a:t>
            </a:r>
          </a:p>
        </p:txBody>
      </p:sp>
      <p:sp>
        <p:nvSpPr>
          <p:cNvPr id="3" name="Content Placeholder 2"/>
          <p:cNvSpPr>
            <a:spLocks noGrp="1"/>
          </p:cNvSpPr>
          <p:nvPr>
            <p:ph idx="1"/>
          </p:nvPr>
        </p:nvSpPr>
        <p:spPr/>
        <p:txBody>
          <a:bodyPr>
            <a:normAutofit fontScale="92500" lnSpcReduction="10000"/>
          </a:bodyPr>
          <a:lstStyle/>
          <a:p>
            <a:r>
              <a:rPr lang="en-GB" dirty="0">
                <a:latin typeface="Comic Sans MS" panose="030F0702030302020204" pitchFamily="66" charset="0"/>
              </a:rPr>
              <a:t>It is important children are given opportunities to develop their fine motor skills to aid their mark making and letter formation.</a:t>
            </a:r>
          </a:p>
          <a:p>
            <a:r>
              <a:rPr lang="en-GB" dirty="0">
                <a:latin typeface="Comic Sans MS" panose="030F0702030302020204" pitchFamily="66" charset="0"/>
              </a:rPr>
              <a:t>You may see that often we have activities such as peg boards, tweezers and playdoh.</a:t>
            </a:r>
          </a:p>
          <a:p>
            <a:r>
              <a:rPr lang="en-GB" dirty="0">
                <a:latin typeface="Comic Sans MS" panose="030F0702030302020204" pitchFamily="66" charset="0"/>
              </a:rPr>
              <a:t>These activities help the children to develop their muscles in their fingers and hands so that they are able to grip and hold a pencil to begin to form letters.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65035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60648"/>
            <a:ext cx="8496944" cy="4770537"/>
          </a:xfrm>
          <a:prstGeom prst="rect">
            <a:avLst/>
          </a:prstGeom>
          <a:noFill/>
        </p:spPr>
        <p:txBody>
          <a:bodyPr wrap="square" rtlCol="0">
            <a:spAutoFit/>
          </a:bodyPr>
          <a:lstStyle/>
          <a:p>
            <a:pPr algn="ctr"/>
            <a:r>
              <a:rPr lang="en-GB" sz="4400" dirty="0">
                <a:latin typeface="Comic Sans MS" panose="030F0702030302020204" pitchFamily="66" charset="0"/>
              </a:rPr>
              <a:t>The Process of Writing</a:t>
            </a:r>
          </a:p>
          <a:p>
            <a:pPr algn="ctr"/>
            <a:endParaRPr lang="en-GB" sz="4400" dirty="0">
              <a:latin typeface="Comic Sans MS" panose="030F0702030302020204" pitchFamily="66" charset="0"/>
            </a:endParaRPr>
          </a:p>
          <a:p>
            <a:r>
              <a:rPr lang="en-GB" sz="3600" u="sng" dirty="0">
                <a:latin typeface="Comic Sans MS" panose="030F0702030302020204" pitchFamily="66" charset="0"/>
              </a:rPr>
              <a:t>Letter like shapes</a:t>
            </a:r>
          </a:p>
          <a:p>
            <a:r>
              <a:rPr lang="en-GB" sz="3600" dirty="0">
                <a:latin typeface="Comic Sans MS" panose="030F0702030302020204" pitchFamily="66" charset="0"/>
              </a:rPr>
              <a:t>This is when children begin to understand that letters have meaning. They begin to identify letters in the environment and know some of the sounds they make.</a:t>
            </a:r>
          </a:p>
        </p:txBody>
      </p:sp>
      <p:pic>
        <p:nvPicPr>
          <p:cNvPr id="5123" name="Picture 3" descr="F:\DCIM\100NIKON\DSCN13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509120"/>
            <a:ext cx="2976276" cy="22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654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60648"/>
            <a:ext cx="8496944" cy="4216539"/>
          </a:xfrm>
          <a:prstGeom prst="rect">
            <a:avLst/>
          </a:prstGeom>
          <a:noFill/>
        </p:spPr>
        <p:txBody>
          <a:bodyPr wrap="square" rtlCol="0">
            <a:spAutoFit/>
          </a:bodyPr>
          <a:lstStyle/>
          <a:p>
            <a:pPr algn="ctr"/>
            <a:r>
              <a:rPr lang="en-GB" sz="4400" dirty="0">
                <a:latin typeface="Comic Sans MS" panose="030F0702030302020204" pitchFamily="66" charset="0"/>
              </a:rPr>
              <a:t>The Process of Writing</a:t>
            </a:r>
          </a:p>
          <a:p>
            <a:pPr algn="ctr"/>
            <a:endParaRPr lang="en-GB" sz="4400" dirty="0">
              <a:latin typeface="Comic Sans MS" panose="030F0702030302020204" pitchFamily="66" charset="0"/>
            </a:endParaRPr>
          </a:p>
          <a:p>
            <a:r>
              <a:rPr lang="en-GB" sz="3600" u="sng" dirty="0">
                <a:latin typeface="Comic Sans MS" panose="030F0702030302020204" pitchFamily="66" charset="0"/>
              </a:rPr>
              <a:t>Using letters to represent words</a:t>
            </a:r>
          </a:p>
          <a:p>
            <a:r>
              <a:rPr lang="en-GB" sz="3600" dirty="0">
                <a:latin typeface="Comic Sans MS" panose="030F0702030302020204" pitchFamily="66" charset="0"/>
              </a:rPr>
              <a:t>Children will then begin to write the initial sounds for the words they want to write and say their meaning e.g. ‘s’ means ‘snake.’</a:t>
            </a:r>
          </a:p>
        </p:txBody>
      </p:sp>
      <p:pic>
        <p:nvPicPr>
          <p:cNvPr id="8193" name="Picture 1" descr="F:\DCIM\100NIKON\DSCN13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8207" y="4077072"/>
            <a:ext cx="3323861"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8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60648"/>
            <a:ext cx="8496944" cy="3108543"/>
          </a:xfrm>
          <a:prstGeom prst="rect">
            <a:avLst/>
          </a:prstGeom>
          <a:noFill/>
        </p:spPr>
        <p:txBody>
          <a:bodyPr wrap="square" rtlCol="0">
            <a:spAutoFit/>
          </a:bodyPr>
          <a:lstStyle/>
          <a:p>
            <a:pPr algn="ctr"/>
            <a:r>
              <a:rPr lang="en-GB" sz="4400" dirty="0">
                <a:latin typeface="Comic Sans MS" panose="030F0702030302020204" pitchFamily="66" charset="0"/>
              </a:rPr>
              <a:t>The Process of Writing</a:t>
            </a:r>
          </a:p>
          <a:p>
            <a:pPr algn="ctr"/>
            <a:endParaRPr lang="en-GB" sz="4400" dirty="0">
              <a:latin typeface="Comic Sans MS" panose="030F0702030302020204" pitchFamily="66" charset="0"/>
            </a:endParaRPr>
          </a:p>
          <a:p>
            <a:r>
              <a:rPr lang="en-GB" sz="3600" u="sng" dirty="0">
                <a:latin typeface="Comic Sans MS" panose="030F0702030302020204" pitchFamily="66" charset="0"/>
              </a:rPr>
              <a:t>Simple words</a:t>
            </a:r>
          </a:p>
          <a:p>
            <a:r>
              <a:rPr lang="en-GB" sz="3600" dirty="0">
                <a:latin typeface="Comic Sans MS" panose="030F0702030302020204" pitchFamily="66" charset="0"/>
              </a:rPr>
              <a:t>Children then begin to segment sounds in words and write sounds in order.</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062" y="3429000"/>
            <a:ext cx="470535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924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60648"/>
            <a:ext cx="8496944" cy="4893647"/>
          </a:xfrm>
          <a:prstGeom prst="rect">
            <a:avLst/>
          </a:prstGeom>
          <a:noFill/>
        </p:spPr>
        <p:txBody>
          <a:bodyPr wrap="square" rtlCol="0">
            <a:spAutoFit/>
          </a:bodyPr>
          <a:lstStyle/>
          <a:p>
            <a:pPr algn="ctr"/>
            <a:r>
              <a:rPr lang="en-GB" sz="4400" dirty="0">
                <a:latin typeface="Comic Sans MS" panose="030F0702030302020204" pitchFamily="66" charset="0"/>
              </a:rPr>
              <a:t>The Process of Writing</a:t>
            </a:r>
          </a:p>
          <a:p>
            <a:pPr algn="ctr"/>
            <a:endParaRPr lang="en-GB" sz="4400" dirty="0">
              <a:latin typeface="Comic Sans MS" panose="030F0702030302020204" pitchFamily="66" charset="0"/>
            </a:endParaRPr>
          </a:p>
          <a:p>
            <a:r>
              <a:rPr lang="en-GB" sz="3200" u="sng" dirty="0">
                <a:latin typeface="Comic Sans MS" panose="030F0702030302020204" pitchFamily="66" charset="0"/>
              </a:rPr>
              <a:t>Beginning to write simple sentences</a:t>
            </a:r>
          </a:p>
          <a:p>
            <a:r>
              <a:rPr lang="en-GB" sz="3200" dirty="0">
                <a:latin typeface="Comic Sans MS" panose="030F0702030302020204" pitchFamily="66" charset="0"/>
              </a:rPr>
              <a:t>The final stage is when children can have ideas about what they want to say, and attempt to write this down. They will write a simple sentence, writing sounds in order for each word and beginning to use finger spaces between words. </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754890"/>
            <a:ext cx="3600400" cy="198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111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892</Words>
  <Application>Microsoft Office PowerPoint</Application>
  <PresentationFormat>On-screen Show (4:3)</PresentationFormat>
  <Paragraphs>95</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Comic Sans MS</vt:lpstr>
      <vt:lpstr>Office Theme</vt:lpstr>
      <vt:lpstr>PowerPoint Presentation</vt:lpstr>
      <vt:lpstr>PowerPoint Presentation</vt:lpstr>
      <vt:lpstr>PowerPoint Presentation</vt:lpstr>
      <vt:lpstr>PowerPoint Presentation</vt:lpstr>
      <vt:lpstr>Developing fine motor skills</vt:lpstr>
      <vt:lpstr>PowerPoint Presentation</vt:lpstr>
      <vt:lpstr>PowerPoint Presentation</vt:lpstr>
      <vt:lpstr>PowerPoint Presentation</vt:lpstr>
      <vt:lpstr>PowerPoint Presentation</vt:lpstr>
      <vt:lpstr>PowerPoint Presentation</vt:lpstr>
      <vt:lpstr>End of Year Expectations for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Website links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Jones</dc:creator>
  <cp:lastModifiedBy>Irene Wooler</cp:lastModifiedBy>
  <cp:revision>39</cp:revision>
  <cp:lastPrinted>2018-11-30T13:41:36Z</cp:lastPrinted>
  <dcterms:created xsi:type="dcterms:W3CDTF">2016-03-14T16:29:16Z</dcterms:created>
  <dcterms:modified xsi:type="dcterms:W3CDTF">2020-11-06T10:59:02Z</dcterms:modified>
</cp:coreProperties>
</file>