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301" r:id="rId5"/>
    <p:sldId id="411" r:id="rId6"/>
    <p:sldId id="362" r:id="rId7"/>
    <p:sldId id="404" r:id="rId8"/>
    <p:sldId id="360" r:id="rId9"/>
    <p:sldId id="405" r:id="rId10"/>
    <p:sldId id="364" r:id="rId11"/>
    <p:sldId id="406" r:id="rId12"/>
    <p:sldId id="365" r:id="rId13"/>
    <p:sldId id="407" r:id="rId14"/>
    <p:sldId id="369" r:id="rId15"/>
    <p:sldId id="41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  <a:srgbClr val="FF66FF"/>
    <a:srgbClr val="FF3300"/>
    <a:srgbClr val="D1B2E8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9AB14E-A46A-4FD7-94E3-E9714CE742FB}" v="1" dt="2019-01-08T09:12:49.2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6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an Stebbings" userId="e14ea2a2-07d0-4302-97b9-16dc822a37cc" providerId="ADAL" clId="{793BE8A5-6480-47CD-9668-4D5788C2BE9C}"/>
  </pc:docChgLst>
  <pc:docChgLst>
    <pc:chgData name="Ashleigh Sobol" userId="8430f2a2-602f-4dde-a79b-412efd9dd8bf" providerId="ADAL" clId="{A0459A09-BFC9-4252-A962-63619FD90854}"/>
  </pc:docChgLst>
  <pc:docChgLst>
    <pc:chgData name="Becky Crouch" userId="c8246cc5-0a21-4bf3-8f37-70937c159b77" providerId="ADAL" clId="{EC9AB14E-A46A-4FD7-94E3-E9714CE742FB}"/>
    <pc:docChg chg="modSld">
      <pc:chgData name="Becky Crouch" userId="c8246cc5-0a21-4bf3-8f37-70937c159b77" providerId="ADAL" clId="{EC9AB14E-A46A-4FD7-94E3-E9714CE742FB}" dt="2019-01-08T09:13:15.234" v="4" actId="255"/>
      <pc:docMkLst>
        <pc:docMk/>
      </pc:docMkLst>
      <pc:sldChg chg="modSp">
        <pc:chgData name="Becky Crouch" userId="c8246cc5-0a21-4bf3-8f37-70937c159b77" providerId="ADAL" clId="{EC9AB14E-A46A-4FD7-94E3-E9714CE742FB}" dt="2019-01-08T09:13:15.234" v="4" actId="255"/>
        <pc:sldMkLst>
          <pc:docMk/>
          <pc:sldMk cId="2637481266" sldId="256"/>
        </pc:sldMkLst>
        <pc:spChg chg="mod">
          <ac:chgData name="Becky Crouch" userId="c8246cc5-0a21-4bf3-8f37-70937c159b77" providerId="ADAL" clId="{EC9AB14E-A46A-4FD7-94E3-E9714CE742FB}" dt="2019-01-08T09:13:15.234" v="4" actId="255"/>
          <ac:spMkLst>
            <pc:docMk/>
            <pc:sldMk cId="2637481266" sldId="256"/>
            <ac:spMk id="19" creationId="{5252A847-DE45-4FA3-A1F8-EEBEB845FF8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68F42-7BBE-4978-BFC1-DA4AB57426A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F7569-005B-4B6C-9C74-46E89C15A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506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13.sv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1.svg"/><Relationship Id="rId4" Type="http://schemas.openxmlformats.org/officeDocument/2006/relationships/image" Target="../media/image7.png"/><Relationship Id="rId9" Type="http://schemas.openxmlformats.org/officeDocument/2006/relationships/image" Target="../media/image1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7.sv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7.sv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13.sv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1.svg"/><Relationship Id="rId4" Type="http://schemas.openxmlformats.org/officeDocument/2006/relationships/image" Target="../media/image7.png"/><Relationship Id="rId9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Summer Block 5 – Properties of Shape</a:t>
            </a:r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1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WALT: understand lines </a:t>
            </a: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of Symmetry</a:t>
            </a:r>
            <a:endParaRPr lang="en-GB" sz="12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Pair the lines of symmetry with the shapes they match.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and B; C and F; D and E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552FBC-D50F-4666-8593-7197E755C5CC}"/>
              </a:ext>
            </a:extLst>
          </p:cNvPr>
          <p:cNvGrpSpPr/>
          <p:nvPr/>
        </p:nvGrpSpPr>
        <p:grpSpPr>
          <a:xfrm>
            <a:off x="1951041" y="1631184"/>
            <a:ext cx="5241916" cy="3612326"/>
            <a:chOff x="102032" y="6887869"/>
            <a:chExt cx="3254817" cy="2242971"/>
          </a:xfrm>
        </p:grpSpPr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F724002F-11A9-4A83-B6A6-AD078DB14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374603" y="7106359"/>
              <a:ext cx="783832" cy="783832"/>
            </a:xfrm>
            <a:prstGeom prst="rect">
              <a:avLst/>
            </a:prstGeom>
          </p:spPr>
        </p:pic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66CB57D1-C446-4EAD-875C-83121A58E9A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5400000">
              <a:off x="2382807" y="7084803"/>
              <a:ext cx="826943" cy="826944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997AF191-E0A6-47BF-8D7A-701A7D652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5400000">
              <a:off x="1419009" y="8181601"/>
              <a:ext cx="721121" cy="623144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19489BC-4ACD-4CFE-912A-9C0DE521CD78}"/>
                </a:ext>
              </a:extLst>
            </p:cNvPr>
            <p:cNvSpPr txBox="1"/>
            <p:nvPr/>
          </p:nvSpPr>
          <p:spPr>
            <a:xfrm>
              <a:off x="102032" y="6948788"/>
              <a:ext cx="627152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A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C9434E8-AA17-420C-B6FF-7D5430AFDF26}"/>
                </a:ext>
              </a:extLst>
            </p:cNvPr>
            <p:cNvSpPr txBox="1"/>
            <p:nvPr/>
          </p:nvSpPr>
          <p:spPr>
            <a:xfrm>
              <a:off x="1774919" y="6887869"/>
              <a:ext cx="627152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91CC73A-BE36-4010-B03A-0791B2165505}"/>
                </a:ext>
              </a:extLst>
            </p:cNvPr>
            <p:cNvSpPr txBox="1"/>
            <p:nvPr/>
          </p:nvSpPr>
          <p:spPr>
            <a:xfrm>
              <a:off x="2729697" y="7014841"/>
              <a:ext cx="627152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6C1642-73DD-4ECA-A99D-1EB9DD0712AE}"/>
                </a:ext>
              </a:extLst>
            </p:cNvPr>
            <p:cNvSpPr txBox="1"/>
            <p:nvPr/>
          </p:nvSpPr>
          <p:spPr>
            <a:xfrm>
              <a:off x="465137" y="8882403"/>
              <a:ext cx="627152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D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F3B282-D756-4923-A332-3896ACDD528E}"/>
                </a:ext>
              </a:extLst>
            </p:cNvPr>
            <p:cNvSpPr txBox="1"/>
            <p:nvPr/>
          </p:nvSpPr>
          <p:spPr>
            <a:xfrm>
              <a:off x="1581929" y="8695016"/>
              <a:ext cx="627152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8EFEEE7-3E82-4279-8F01-1E95DF477F9D}"/>
                </a:ext>
              </a:extLst>
            </p:cNvPr>
            <p:cNvSpPr txBox="1"/>
            <p:nvPr/>
          </p:nvSpPr>
          <p:spPr>
            <a:xfrm>
              <a:off x="2666090" y="8855314"/>
              <a:ext cx="627152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F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974F588-020F-4244-BD64-3F0C98F4A2B6}"/>
                </a:ext>
              </a:extLst>
            </p:cNvPr>
            <p:cNvGrpSpPr/>
            <p:nvPr/>
          </p:nvGrpSpPr>
          <p:grpSpPr>
            <a:xfrm>
              <a:off x="288457" y="8015112"/>
              <a:ext cx="956123" cy="956123"/>
              <a:chOff x="3915713" y="6910164"/>
              <a:chExt cx="956123" cy="956123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C7179DD-C7BB-4BA1-8640-34A6DD77561E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4393775" y="6910164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4D3933BC-92D5-4063-BB59-E6BABBE80184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00">
                <a:off x="4393775" y="6910164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1E706D6C-FBBD-4AF2-970A-B4A77E88AB5D}"/>
                  </a:ext>
                </a:extLst>
              </p:cNvPr>
              <p:cNvCxnSpPr>
                <a:cxnSpLocks/>
              </p:cNvCxnSpPr>
              <p:nvPr/>
            </p:nvCxnSpPr>
            <p:spPr>
              <a:xfrm rot="19800000" flipH="1">
                <a:off x="4393775" y="6910164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AC00C2-A75A-4663-BCBA-482D5D134D56}"/>
                </a:ext>
              </a:extLst>
            </p:cNvPr>
            <p:cNvGrpSpPr/>
            <p:nvPr/>
          </p:nvGrpSpPr>
          <p:grpSpPr>
            <a:xfrm>
              <a:off x="2314561" y="8015112"/>
              <a:ext cx="956123" cy="956123"/>
              <a:chOff x="5034191" y="8182852"/>
              <a:chExt cx="956123" cy="956123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F75425E-288A-4AA6-A949-0E703AAFC4B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512253" y="8182852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ADDBCF44-F14F-4EDD-928D-D78E74907663}"/>
                  </a:ext>
                </a:extLst>
              </p:cNvPr>
              <p:cNvCxnSpPr>
                <a:cxnSpLocks/>
              </p:cNvCxnSpPr>
              <p:nvPr/>
            </p:nvCxnSpPr>
            <p:spPr>
              <a:xfrm rot="2700000">
                <a:off x="5512253" y="8182852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5AED7419-ED22-4FDB-96F6-D951ACE9B7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12253" y="8182852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728C55E1-DEBE-43D7-AC00-4FE760B670E2}"/>
                  </a:ext>
                </a:extLst>
              </p:cNvPr>
              <p:cNvCxnSpPr>
                <a:cxnSpLocks/>
              </p:cNvCxnSpPr>
              <p:nvPr/>
            </p:nvCxnSpPr>
            <p:spPr>
              <a:xfrm rot="18900000" flipV="1">
                <a:off x="5512253" y="8182852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04958941-9658-4DA8-866D-5A8ABA8389C9}"/>
                </a:ext>
              </a:extLst>
            </p:cNvPr>
            <p:cNvGrpSpPr/>
            <p:nvPr/>
          </p:nvGrpSpPr>
          <p:grpSpPr>
            <a:xfrm>
              <a:off x="1287768" y="7020214"/>
              <a:ext cx="965706" cy="956123"/>
              <a:chOff x="5337782" y="6958699"/>
              <a:chExt cx="965706" cy="956123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01B1D6-B388-4E04-AF93-9C9293E38A66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820635" y="6958699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9EC1875-32D7-4986-AD36-3082A4CDA841}"/>
                  </a:ext>
                </a:extLst>
              </p:cNvPr>
              <p:cNvCxnSpPr>
                <a:cxnSpLocks/>
              </p:cNvCxnSpPr>
              <p:nvPr/>
            </p:nvCxnSpPr>
            <p:spPr>
              <a:xfrm rot="2700000">
                <a:off x="5820635" y="6958699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27C23504-942F-4D1E-B0A4-FF2B210CDA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20635" y="6958699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E0B59F2-C151-406D-95E2-B3A5C594434E}"/>
                  </a:ext>
                </a:extLst>
              </p:cNvPr>
              <p:cNvCxnSpPr>
                <a:cxnSpLocks/>
              </p:cNvCxnSpPr>
              <p:nvPr/>
            </p:nvCxnSpPr>
            <p:spPr>
              <a:xfrm rot="18900000" flipV="1">
                <a:off x="5820635" y="6958699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4818690E-E82E-4E20-A42D-AEDD36E4A96E}"/>
                  </a:ext>
                </a:extLst>
              </p:cNvPr>
              <p:cNvCxnSpPr>
                <a:cxnSpLocks/>
              </p:cNvCxnSpPr>
              <p:nvPr/>
            </p:nvCxnSpPr>
            <p:spPr>
              <a:xfrm rot="1320000">
                <a:off x="5820635" y="6958699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0B8067F-E2CA-4361-945D-B8596A262827}"/>
                  </a:ext>
                </a:extLst>
              </p:cNvPr>
              <p:cNvCxnSpPr>
                <a:cxnSpLocks/>
              </p:cNvCxnSpPr>
              <p:nvPr/>
            </p:nvCxnSpPr>
            <p:spPr>
              <a:xfrm rot="20280000" flipV="1">
                <a:off x="5820635" y="6958699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C8A37FD1-03C8-4082-9C7E-342885CA5214}"/>
                  </a:ext>
                </a:extLst>
              </p:cNvPr>
              <p:cNvGrpSpPr/>
              <p:nvPr/>
            </p:nvGrpSpPr>
            <p:grpSpPr>
              <a:xfrm rot="16200000">
                <a:off x="5820635" y="6953907"/>
                <a:ext cx="0" cy="965706"/>
                <a:chOff x="5894439" y="7126744"/>
                <a:chExt cx="0" cy="965706"/>
              </a:xfrm>
            </p:grpSpPr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5E2A9ED7-138A-4EAA-B011-DE75C19C95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320000">
                  <a:off x="5894439" y="7136327"/>
                  <a:ext cx="0" cy="95612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CED2CA0E-1391-4935-B4D1-D804822637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280000" flipV="1">
                  <a:off x="5894439" y="7126744"/>
                  <a:ext cx="0" cy="95612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1508896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Here are 3 attempts at drawing reflections.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the reflections that are not symmetrical. Explain why.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79A0917-8D20-4756-A68D-5EB2CF824937}"/>
              </a:ext>
            </a:extLst>
          </p:cNvPr>
          <p:cNvGrpSpPr/>
          <p:nvPr/>
        </p:nvGrpSpPr>
        <p:grpSpPr>
          <a:xfrm>
            <a:off x="1754256" y="1467984"/>
            <a:ext cx="5635486" cy="2516959"/>
            <a:chOff x="346353" y="6894914"/>
            <a:chExt cx="2891895" cy="1291597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A36C82A9-D16C-4991-BF1D-802E4D3C60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2368428" y="6894914"/>
              <a:ext cx="869820" cy="1016262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19A6459-F30D-4615-B8F3-F56E287D6D5C}"/>
                </a:ext>
              </a:extLst>
            </p:cNvPr>
            <p:cNvSpPr txBox="1"/>
            <p:nvPr/>
          </p:nvSpPr>
          <p:spPr>
            <a:xfrm>
              <a:off x="466331" y="7981191"/>
              <a:ext cx="642507" cy="2053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A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C4DC0A4-AB87-43D8-B1AE-A76B68A91B50}"/>
                </a:ext>
              </a:extLst>
            </p:cNvPr>
            <p:cNvSpPr txBox="1"/>
            <p:nvPr/>
          </p:nvSpPr>
          <p:spPr>
            <a:xfrm>
              <a:off x="1443506" y="7981191"/>
              <a:ext cx="642507" cy="2053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9EF5A5-06E2-4E2C-BA8E-456ED236A53C}"/>
                </a:ext>
              </a:extLst>
            </p:cNvPr>
            <p:cNvSpPr txBox="1"/>
            <p:nvPr/>
          </p:nvSpPr>
          <p:spPr>
            <a:xfrm>
              <a:off x="2486364" y="7981191"/>
              <a:ext cx="642507" cy="2053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C</a:t>
              </a: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ECDE4A0F-39D3-456B-A438-1F90351305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2799" y="6895445"/>
              <a:ext cx="868910" cy="101520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C9E96FC3-948E-415C-9919-AC0001F2A5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353" y="6895445"/>
              <a:ext cx="819727" cy="1015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735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Here are 3 attempts at drawing reflections.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the reflections that are not symmetrical. Explain why.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Shapes A and B are not symmetrical. The right-hand part of shape A is narrower than the left-hand side. The top-right-hand corner of reflection B is higher and further out than the top-left-hand corner.</a:t>
            </a:r>
          </a:p>
          <a:p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79A0917-8D20-4756-A68D-5EB2CF824937}"/>
              </a:ext>
            </a:extLst>
          </p:cNvPr>
          <p:cNvGrpSpPr/>
          <p:nvPr/>
        </p:nvGrpSpPr>
        <p:grpSpPr>
          <a:xfrm>
            <a:off x="1754256" y="1467984"/>
            <a:ext cx="5635486" cy="2516959"/>
            <a:chOff x="346353" y="6894914"/>
            <a:chExt cx="2891895" cy="1291597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A36C82A9-D16C-4991-BF1D-802E4D3C60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2368428" y="6894914"/>
              <a:ext cx="869820" cy="1016262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19A6459-F30D-4615-B8F3-F56E287D6D5C}"/>
                </a:ext>
              </a:extLst>
            </p:cNvPr>
            <p:cNvSpPr txBox="1"/>
            <p:nvPr/>
          </p:nvSpPr>
          <p:spPr>
            <a:xfrm>
              <a:off x="466331" y="7981191"/>
              <a:ext cx="642507" cy="2053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A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C4DC0A4-AB87-43D8-B1AE-A76B68A91B50}"/>
                </a:ext>
              </a:extLst>
            </p:cNvPr>
            <p:cNvSpPr txBox="1"/>
            <p:nvPr/>
          </p:nvSpPr>
          <p:spPr>
            <a:xfrm>
              <a:off x="1443506" y="7981191"/>
              <a:ext cx="642507" cy="2053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9EF5A5-06E2-4E2C-BA8E-456ED236A53C}"/>
                </a:ext>
              </a:extLst>
            </p:cNvPr>
            <p:cNvSpPr txBox="1"/>
            <p:nvPr/>
          </p:nvSpPr>
          <p:spPr>
            <a:xfrm>
              <a:off x="2486364" y="7981191"/>
              <a:ext cx="642507" cy="2053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C</a:t>
              </a: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ECDE4A0F-39D3-456B-A438-1F90351305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2799" y="6895445"/>
              <a:ext cx="868910" cy="101520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C9E96FC3-948E-415C-9919-AC0001F2A5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353" y="6895445"/>
              <a:ext cx="819727" cy="1015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424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What is symmetry? What does it mean if something is symmetrical?</a:t>
            </a: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lvl="8" algn="ctr"/>
            <a:r>
              <a:rPr lang="en-GB" sz="2400" dirty="0">
                <a:solidFill>
                  <a:srgbClr val="FF0000"/>
                </a:solidFill>
                <a:latin typeface="Letter-join 40" panose="02000805000000020003" pitchFamily="50" charset="0"/>
              </a:rPr>
              <a:t>Something is symmetrical when it is </a:t>
            </a:r>
            <a:r>
              <a:rPr lang="en-GB" sz="2400" b="1" dirty="0">
                <a:solidFill>
                  <a:srgbClr val="FF0000"/>
                </a:solidFill>
                <a:latin typeface="Letter-join 40" panose="02000805000000020003" pitchFamily="50" charset="0"/>
              </a:rPr>
              <a:t>the same on both sides</a:t>
            </a:r>
            <a:r>
              <a:rPr lang="en-GB" sz="2400" dirty="0">
                <a:solidFill>
                  <a:srgbClr val="FF0000"/>
                </a:solidFill>
                <a:latin typeface="Letter-join 40" panose="02000805000000020003" pitchFamily="50" charset="0"/>
              </a:rPr>
              <a:t>. A shape has symmetry if a central dividing line (a </a:t>
            </a:r>
            <a:r>
              <a:rPr lang="en-GB" sz="2400" b="1" dirty="0">
                <a:solidFill>
                  <a:srgbClr val="FF0000"/>
                </a:solidFill>
                <a:latin typeface="Letter-join 40" panose="02000805000000020003" pitchFamily="50" charset="0"/>
              </a:rPr>
              <a:t>mirror line</a:t>
            </a:r>
            <a:r>
              <a:rPr lang="en-GB" sz="2400" dirty="0">
                <a:solidFill>
                  <a:srgbClr val="FF0000"/>
                </a:solidFill>
                <a:latin typeface="Letter-join 40" panose="02000805000000020003" pitchFamily="50" charset="0"/>
              </a:rPr>
              <a:t>) can be drawn on it, to show that both sides of the shape are exactly the same.</a:t>
            </a:r>
            <a:endParaRPr lang="en-GB" sz="3200" dirty="0">
              <a:solidFill>
                <a:srgbClr val="FF0000"/>
              </a:solidFill>
              <a:latin typeface="Letter-join 40" panose="02000805000000020003" pitchFamily="50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7104" y="1719591"/>
            <a:ext cx="2698937" cy="342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28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of the following shapes have more than one line of symmetry?</a:t>
            </a: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EB595F03-D980-4AE8-8FA0-432CCFE197BC}"/>
              </a:ext>
            </a:extLst>
          </p:cNvPr>
          <p:cNvSpPr/>
          <p:nvPr/>
        </p:nvSpPr>
        <p:spPr>
          <a:xfrm>
            <a:off x="1484416" y="1742841"/>
            <a:ext cx="1246910" cy="1223159"/>
          </a:xfrm>
          <a:prstGeom prst="star5">
            <a:avLst>
              <a:gd name="adj" fmla="val 21447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AA4B0599-038C-4DA9-947F-1525AB13C380}"/>
              </a:ext>
            </a:extLst>
          </p:cNvPr>
          <p:cNvSpPr/>
          <p:nvPr/>
        </p:nvSpPr>
        <p:spPr>
          <a:xfrm>
            <a:off x="3177200" y="3446950"/>
            <a:ext cx="1060704" cy="1021278"/>
          </a:xfrm>
          <a:prstGeom prst="heart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AB05AB-B69A-4614-A854-09AC387E4E99}"/>
              </a:ext>
            </a:extLst>
          </p:cNvPr>
          <p:cNvSpPr/>
          <p:nvPr/>
        </p:nvSpPr>
        <p:spPr>
          <a:xfrm>
            <a:off x="4120738" y="2105039"/>
            <a:ext cx="1769423" cy="66501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98F97694-9EA4-4722-83B0-B5B368E59B67}"/>
              </a:ext>
            </a:extLst>
          </p:cNvPr>
          <p:cNvSpPr/>
          <p:nvPr/>
        </p:nvSpPr>
        <p:spPr>
          <a:xfrm>
            <a:off x="4975761" y="3767584"/>
            <a:ext cx="1060704" cy="914400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4915C49A-91EF-4104-9561-6B3803BEE623}"/>
              </a:ext>
            </a:extLst>
          </p:cNvPr>
          <p:cNvSpPr/>
          <p:nvPr/>
        </p:nvSpPr>
        <p:spPr>
          <a:xfrm>
            <a:off x="6745184" y="2235666"/>
            <a:ext cx="914400" cy="1223159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Off-page Connector 8">
            <a:extLst>
              <a:ext uri="{FF2B5EF4-FFF2-40B4-BE49-F238E27FC236}">
                <a16:creationId xmlns:a16="http://schemas.microsoft.com/office/drawing/2014/main" id="{87F4E1E5-459E-4F91-B184-DA8E7647758B}"/>
              </a:ext>
            </a:extLst>
          </p:cNvPr>
          <p:cNvSpPr/>
          <p:nvPr/>
        </p:nvSpPr>
        <p:spPr>
          <a:xfrm rot="5400000">
            <a:off x="1358688" y="3660707"/>
            <a:ext cx="914400" cy="1246909"/>
          </a:xfrm>
          <a:prstGeom prst="flowChartOffpage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E525BF4-1F2D-4EC3-AA04-481B1ED90D08}"/>
              </a:ext>
            </a:extLst>
          </p:cNvPr>
          <p:cNvSpPr/>
          <p:nvPr/>
        </p:nvSpPr>
        <p:spPr>
          <a:xfrm>
            <a:off x="7343786" y="3767584"/>
            <a:ext cx="914400" cy="9144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486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of the following shapes have more than one line of symmetry?</a:t>
            </a: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4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EB595F03-D980-4AE8-8FA0-432CCFE197BC}"/>
              </a:ext>
            </a:extLst>
          </p:cNvPr>
          <p:cNvSpPr/>
          <p:nvPr/>
        </p:nvSpPr>
        <p:spPr>
          <a:xfrm>
            <a:off x="1484416" y="1742841"/>
            <a:ext cx="1246910" cy="1223159"/>
          </a:xfrm>
          <a:prstGeom prst="star5">
            <a:avLst>
              <a:gd name="adj" fmla="val 21447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AA4B0599-038C-4DA9-947F-1525AB13C380}"/>
              </a:ext>
            </a:extLst>
          </p:cNvPr>
          <p:cNvSpPr/>
          <p:nvPr/>
        </p:nvSpPr>
        <p:spPr>
          <a:xfrm>
            <a:off x="3177200" y="3446950"/>
            <a:ext cx="1060704" cy="1021278"/>
          </a:xfrm>
          <a:prstGeom prst="heart">
            <a:avLst/>
          </a:prstGeom>
          <a:solidFill>
            <a:schemeClr val="bg1">
              <a:lumMod val="75000"/>
            </a:schemeClr>
          </a:solidFill>
          <a:ln>
            <a:solidFill>
              <a:srgbClr val="D0C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AB05AB-B69A-4614-A854-09AC387E4E99}"/>
              </a:ext>
            </a:extLst>
          </p:cNvPr>
          <p:cNvSpPr/>
          <p:nvPr/>
        </p:nvSpPr>
        <p:spPr>
          <a:xfrm>
            <a:off x="4120738" y="2105039"/>
            <a:ext cx="1769423" cy="6650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98F97694-9EA4-4722-83B0-B5B368E59B67}"/>
              </a:ext>
            </a:extLst>
          </p:cNvPr>
          <p:cNvSpPr/>
          <p:nvPr/>
        </p:nvSpPr>
        <p:spPr>
          <a:xfrm>
            <a:off x="4975761" y="3767584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4915C49A-91EF-4104-9561-6B3803BEE623}"/>
              </a:ext>
            </a:extLst>
          </p:cNvPr>
          <p:cNvSpPr/>
          <p:nvPr/>
        </p:nvSpPr>
        <p:spPr>
          <a:xfrm>
            <a:off x="6745184" y="2235666"/>
            <a:ext cx="914400" cy="1223159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rgbClr val="D0C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Off-page Connector 8">
            <a:extLst>
              <a:ext uri="{FF2B5EF4-FFF2-40B4-BE49-F238E27FC236}">
                <a16:creationId xmlns:a16="http://schemas.microsoft.com/office/drawing/2014/main" id="{87F4E1E5-459E-4F91-B184-DA8E7647758B}"/>
              </a:ext>
            </a:extLst>
          </p:cNvPr>
          <p:cNvSpPr/>
          <p:nvPr/>
        </p:nvSpPr>
        <p:spPr>
          <a:xfrm rot="5400000">
            <a:off x="1358688" y="3660707"/>
            <a:ext cx="914400" cy="1246909"/>
          </a:xfrm>
          <a:prstGeom prst="flowChartOffpageConnector">
            <a:avLst/>
          </a:prstGeom>
          <a:solidFill>
            <a:schemeClr val="bg1">
              <a:lumMod val="75000"/>
            </a:schemeClr>
          </a:solidFill>
          <a:ln>
            <a:solidFill>
              <a:srgbClr val="D0C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E525BF4-1F2D-4EC3-AA04-481B1ED90D08}"/>
              </a:ext>
            </a:extLst>
          </p:cNvPr>
          <p:cNvSpPr/>
          <p:nvPr/>
        </p:nvSpPr>
        <p:spPr>
          <a:xfrm>
            <a:off x="7343786" y="376758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shape has the correct lines of symmetry marked?</a:t>
            </a:r>
          </a:p>
          <a:p>
            <a:pPr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49C0B8-AD27-49FF-B12C-EA4168A86C5C}"/>
              </a:ext>
            </a:extLst>
          </p:cNvPr>
          <p:cNvSpPr txBox="1"/>
          <p:nvPr/>
        </p:nvSpPr>
        <p:spPr>
          <a:xfrm>
            <a:off x="17833" y="2454416"/>
            <a:ext cx="117183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A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14B467C-55C5-40EB-88F2-F4B842D408A9}"/>
              </a:ext>
            </a:extLst>
          </p:cNvPr>
          <p:cNvGrpSpPr/>
          <p:nvPr/>
        </p:nvGrpSpPr>
        <p:grpSpPr>
          <a:xfrm>
            <a:off x="862540" y="2556757"/>
            <a:ext cx="1703005" cy="1693831"/>
            <a:chOff x="862540" y="1869843"/>
            <a:chExt cx="1703005" cy="1693831"/>
          </a:xfrm>
        </p:grpSpPr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5F92A9F3-3C04-4C3D-B2D9-E14BF9F88C76}"/>
                </a:ext>
              </a:extLst>
            </p:cNvPr>
            <p:cNvSpPr/>
            <p:nvPr/>
          </p:nvSpPr>
          <p:spPr>
            <a:xfrm flipV="1">
              <a:off x="862540" y="2149089"/>
              <a:ext cx="1703005" cy="1135337"/>
            </a:xfrm>
            <a:prstGeom prst="trapezoi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b="1">
                <a:latin typeface="Century Gothic" panose="020B0502020202020204" pitchFamily="34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4790FD2-23B8-46D3-A6DA-DD4C4239431C}"/>
                </a:ext>
              </a:extLst>
            </p:cNvPr>
            <p:cNvCxnSpPr>
              <a:cxnSpLocks/>
            </p:cNvCxnSpPr>
            <p:nvPr/>
          </p:nvCxnSpPr>
          <p:spPr>
            <a:xfrm>
              <a:off x="1714043" y="1869843"/>
              <a:ext cx="0" cy="1693831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99AD5AB-5C31-4697-B289-1AAEB7B2811C}"/>
              </a:ext>
            </a:extLst>
          </p:cNvPr>
          <p:cNvGrpSpPr/>
          <p:nvPr/>
        </p:nvGrpSpPr>
        <p:grpSpPr>
          <a:xfrm>
            <a:off x="3418308" y="2556757"/>
            <a:ext cx="2117286" cy="1693831"/>
            <a:chOff x="3367797" y="1874476"/>
            <a:chExt cx="2117286" cy="1693831"/>
          </a:xfrm>
        </p:grpSpPr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C6E09146-D181-4BAD-B7EC-24A44682926A}"/>
                </a:ext>
              </a:extLst>
            </p:cNvPr>
            <p:cNvSpPr/>
            <p:nvPr/>
          </p:nvSpPr>
          <p:spPr>
            <a:xfrm flipV="1">
              <a:off x="3574937" y="2153722"/>
              <a:ext cx="1703005" cy="1135337"/>
            </a:xfrm>
            <a:prstGeom prst="trapezoi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b="1">
                <a:latin typeface="Century Gothic" panose="020B0502020202020204" pitchFamily="34" charset="0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13E0F93-622A-4D61-859E-FF113D33ABCE}"/>
                </a:ext>
              </a:extLst>
            </p:cNvPr>
            <p:cNvCxnSpPr>
              <a:cxnSpLocks/>
            </p:cNvCxnSpPr>
            <p:nvPr/>
          </p:nvCxnSpPr>
          <p:spPr>
            <a:xfrm>
              <a:off x="4426440" y="1874476"/>
              <a:ext cx="0" cy="1693831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A6AB73E-E72E-4A97-96FD-4E540882127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26440" y="1662750"/>
              <a:ext cx="0" cy="2117286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9F1019F-85DC-425A-8E67-A1ECE8DFBB31}"/>
              </a:ext>
            </a:extLst>
          </p:cNvPr>
          <p:cNvGrpSpPr/>
          <p:nvPr/>
        </p:nvGrpSpPr>
        <p:grpSpPr>
          <a:xfrm>
            <a:off x="6388357" y="2556757"/>
            <a:ext cx="2486879" cy="1693831"/>
            <a:chOff x="6388357" y="1906485"/>
            <a:chExt cx="2486879" cy="1693831"/>
          </a:xfrm>
        </p:grpSpPr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B9DBA2D5-DF27-4FBD-9D53-C4F908E7925C}"/>
                </a:ext>
              </a:extLst>
            </p:cNvPr>
            <p:cNvSpPr/>
            <p:nvPr/>
          </p:nvSpPr>
          <p:spPr>
            <a:xfrm flipV="1">
              <a:off x="6780295" y="2185733"/>
              <a:ext cx="1703005" cy="1135337"/>
            </a:xfrm>
            <a:prstGeom prst="trapezoi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b="1">
                <a:latin typeface="Century Gothic" panose="020B0502020202020204" pitchFamily="34" charset="0"/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10E44C6-3A77-475E-933A-85B0CE81502D}"/>
                </a:ext>
              </a:extLst>
            </p:cNvPr>
            <p:cNvCxnSpPr>
              <a:cxnSpLocks/>
            </p:cNvCxnSpPr>
            <p:nvPr/>
          </p:nvCxnSpPr>
          <p:spPr>
            <a:xfrm>
              <a:off x="7631797" y="1906485"/>
              <a:ext cx="0" cy="1693831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8CB7E3C-7D56-41B9-A448-BBA17DAF6FEE}"/>
                </a:ext>
              </a:extLst>
            </p:cNvPr>
            <p:cNvCxnSpPr>
              <a:cxnSpLocks/>
            </p:cNvCxnSpPr>
            <p:nvPr/>
          </p:nvCxnSpPr>
          <p:spPr>
            <a:xfrm rot="18480000">
              <a:off x="7531692" y="1632678"/>
              <a:ext cx="0" cy="2286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9DE2CBC-0D5B-4864-ABEC-A5743EDB93DA}"/>
                </a:ext>
              </a:extLst>
            </p:cNvPr>
            <p:cNvCxnSpPr>
              <a:cxnSpLocks/>
            </p:cNvCxnSpPr>
            <p:nvPr/>
          </p:nvCxnSpPr>
          <p:spPr>
            <a:xfrm rot="3120000" flipH="1">
              <a:off x="7731901" y="1632678"/>
              <a:ext cx="0" cy="2286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D594263C-A4D0-4268-A5DB-029A53FEADE1}"/>
              </a:ext>
            </a:extLst>
          </p:cNvPr>
          <p:cNvSpPr txBox="1"/>
          <p:nvPr/>
        </p:nvSpPr>
        <p:spPr>
          <a:xfrm>
            <a:off x="2765754" y="2454416"/>
            <a:ext cx="117183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9C3C5B4-F53F-4FD3-87D4-E75E6F43FDDA}"/>
              </a:ext>
            </a:extLst>
          </p:cNvPr>
          <p:cNvSpPr txBox="1"/>
          <p:nvPr/>
        </p:nvSpPr>
        <p:spPr>
          <a:xfrm>
            <a:off x="5799261" y="2454416"/>
            <a:ext cx="117183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shape has the correct lines of symmetry marked?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Shape A</a:t>
            </a:r>
          </a:p>
          <a:p>
            <a:pPr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49C0B8-AD27-49FF-B12C-EA4168A86C5C}"/>
              </a:ext>
            </a:extLst>
          </p:cNvPr>
          <p:cNvSpPr txBox="1"/>
          <p:nvPr/>
        </p:nvSpPr>
        <p:spPr>
          <a:xfrm>
            <a:off x="17833" y="2454416"/>
            <a:ext cx="117183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14B467C-55C5-40EB-88F2-F4B842D408A9}"/>
              </a:ext>
            </a:extLst>
          </p:cNvPr>
          <p:cNvGrpSpPr/>
          <p:nvPr/>
        </p:nvGrpSpPr>
        <p:grpSpPr>
          <a:xfrm>
            <a:off x="862540" y="2556757"/>
            <a:ext cx="1703005" cy="1693831"/>
            <a:chOff x="862540" y="1869843"/>
            <a:chExt cx="1703005" cy="1693831"/>
          </a:xfrm>
        </p:grpSpPr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5F92A9F3-3C04-4C3D-B2D9-E14BF9F88C76}"/>
                </a:ext>
              </a:extLst>
            </p:cNvPr>
            <p:cNvSpPr/>
            <p:nvPr/>
          </p:nvSpPr>
          <p:spPr>
            <a:xfrm flipV="1">
              <a:off x="862540" y="2149089"/>
              <a:ext cx="1703005" cy="1135337"/>
            </a:xfrm>
            <a:prstGeom prst="trapezoi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b="1">
                <a:latin typeface="Century Gothic" panose="020B0502020202020204" pitchFamily="34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4790FD2-23B8-46D3-A6DA-DD4C4239431C}"/>
                </a:ext>
              </a:extLst>
            </p:cNvPr>
            <p:cNvCxnSpPr>
              <a:cxnSpLocks/>
            </p:cNvCxnSpPr>
            <p:nvPr/>
          </p:nvCxnSpPr>
          <p:spPr>
            <a:xfrm>
              <a:off x="1714043" y="1869843"/>
              <a:ext cx="0" cy="1693831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99AD5AB-5C31-4697-B289-1AAEB7B2811C}"/>
              </a:ext>
            </a:extLst>
          </p:cNvPr>
          <p:cNvGrpSpPr/>
          <p:nvPr/>
        </p:nvGrpSpPr>
        <p:grpSpPr>
          <a:xfrm>
            <a:off x="3418308" y="2556757"/>
            <a:ext cx="2117286" cy="1693831"/>
            <a:chOff x="3367797" y="1874476"/>
            <a:chExt cx="2117286" cy="1693831"/>
          </a:xfrm>
        </p:grpSpPr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C6E09146-D181-4BAD-B7EC-24A44682926A}"/>
                </a:ext>
              </a:extLst>
            </p:cNvPr>
            <p:cNvSpPr/>
            <p:nvPr/>
          </p:nvSpPr>
          <p:spPr>
            <a:xfrm flipV="1">
              <a:off x="3574937" y="2153722"/>
              <a:ext cx="1703005" cy="1135337"/>
            </a:xfrm>
            <a:prstGeom prst="trapezoi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b="1">
                <a:latin typeface="Century Gothic" panose="020B0502020202020204" pitchFamily="34" charset="0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13E0F93-622A-4D61-859E-FF113D33ABCE}"/>
                </a:ext>
              </a:extLst>
            </p:cNvPr>
            <p:cNvCxnSpPr>
              <a:cxnSpLocks/>
            </p:cNvCxnSpPr>
            <p:nvPr/>
          </p:nvCxnSpPr>
          <p:spPr>
            <a:xfrm>
              <a:off x="4426440" y="1874476"/>
              <a:ext cx="0" cy="1693831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A6AB73E-E72E-4A97-96FD-4E540882127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26440" y="1662750"/>
              <a:ext cx="0" cy="2117286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9F1019F-85DC-425A-8E67-A1ECE8DFBB31}"/>
              </a:ext>
            </a:extLst>
          </p:cNvPr>
          <p:cNvGrpSpPr/>
          <p:nvPr/>
        </p:nvGrpSpPr>
        <p:grpSpPr>
          <a:xfrm>
            <a:off x="6388357" y="2556757"/>
            <a:ext cx="2486879" cy="1693831"/>
            <a:chOff x="6388357" y="1906485"/>
            <a:chExt cx="2486879" cy="1693831"/>
          </a:xfrm>
        </p:grpSpPr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B9DBA2D5-DF27-4FBD-9D53-C4F908E7925C}"/>
                </a:ext>
              </a:extLst>
            </p:cNvPr>
            <p:cNvSpPr/>
            <p:nvPr/>
          </p:nvSpPr>
          <p:spPr>
            <a:xfrm flipV="1">
              <a:off x="6780295" y="2185733"/>
              <a:ext cx="1703005" cy="1135337"/>
            </a:xfrm>
            <a:prstGeom prst="trapezoi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b="1">
                <a:latin typeface="Century Gothic" panose="020B0502020202020204" pitchFamily="34" charset="0"/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10E44C6-3A77-475E-933A-85B0CE81502D}"/>
                </a:ext>
              </a:extLst>
            </p:cNvPr>
            <p:cNvCxnSpPr>
              <a:cxnSpLocks/>
            </p:cNvCxnSpPr>
            <p:nvPr/>
          </p:nvCxnSpPr>
          <p:spPr>
            <a:xfrm>
              <a:off x="7631797" y="1906485"/>
              <a:ext cx="0" cy="1693831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8CB7E3C-7D56-41B9-A448-BBA17DAF6FEE}"/>
                </a:ext>
              </a:extLst>
            </p:cNvPr>
            <p:cNvCxnSpPr>
              <a:cxnSpLocks/>
            </p:cNvCxnSpPr>
            <p:nvPr/>
          </p:nvCxnSpPr>
          <p:spPr>
            <a:xfrm rot="18480000">
              <a:off x="7531692" y="1632678"/>
              <a:ext cx="0" cy="2286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9DE2CBC-0D5B-4864-ABEC-A5743EDB93DA}"/>
                </a:ext>
              </a:extLst>
            </p:cNvPr>
            <p:cNvCxnSpPr>
              <a:cxnSpLocks/>
            </p:cNvCxnSpPr>
            <p:nvPr/>
          </p:nvCxnSpPr>
          <p:spPr>
            <a:xfrm rot="3120000" flipH="1">
              <a:off x="7731901" y="1632678"/>
              <a:ext cx="0" cy="2286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D594263C-A4D0-4268-A5DB-029A53FEADE1}"/>
              </a:ext>
            </a:extLst>
          </p:cNvPr>
          <p:cNvSpPr txBox="1"/>
          <p:nvPr/>
        </p:nvSpPr>
        <p:spPr>
          <a:xfrm>
            <a:off x="2765754" y="2454416"/>
            <a:ext cx="117183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9C3C5B4-F53F-4FD3-87D4-E75E6F43FDDA}"/>
              </a:ext>
            </a:extLst>
          </p:cNvPr>
          <p:cNvSpPr txBox="1"/>
          <p:nvPr/>
        </p:nvSpPr>
        <p:spPr>
          <a:xfrm>
            <a:off x="5799261" y="2454416"/>
            <a:ext cx="117183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18234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halves which go together to make symmetrical shapes.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1B5F038-3E78-47B5-BAB8-65149AA2DE57}"/>
              </a:ext>
            </a:extLst>
          </p:cNvPr>
          <p:cNvGrpSpPr/>
          <p:nvPr/>
        </p:nvGrpSpPr>
        <p:grpSpPr>
          <a:xfrm>
            <a:off x="2021342" y="2009975"/>
            <a:ext cx="5218052" cy="3019834"/>
            <a:chOff x="190968" y="4072662"/>
            <a:chExt cx="3240000" cy="1875079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757502AA-33C8-4C20-AFB5-C1ED3CCC15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6200000">
              <a:off x="1537461" y="4126414"/>
              <a:ext cx="458633" cy="871403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CF28B8BA-4785-48FE-A3DB-2057B1F180B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6200000">
              <a:off x="1583292" y="4933167"/>
              <a:ext cx="458633" cy="894334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02CC0636-C386-4639-9998-21D3B85AB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6200000">
              <a:off x="251187" y="4298003"/>
              <a:ext cx="983806" cy="609960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E1E99884-8378-4609-B509-68CFCFF805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 flipV="1">
              <a:off x="648497" y="5282723"/>
              <a:ext cx="458633" cy="871403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51E92D76-DB2D-4A6B-8B61-1D2C73C0DD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5400000" flipV="1">
              <a:off x="2453739" y="5267430"/>
              <a:ext cx="458633" cy="894334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A1DC24C4-8F65-48FA-BD7D-4A7AE1A7B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5400000" flipV="1">
              <a:off x="2327429" y="4292396"/>
              <a:ext cx="983806" cy="60996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256E3D3-61E2-4288-98AB-40D87083B5ED}"/>
                </a:ext>
              </a:extLst>
            </p:cNvPr>
            <p:cNvSpPr txBox="1"/>
            <p:nvPr/>
          </p:nvSpPr>
          <p:spPr>
            <a:xfrm>
              <a:off x="190968" y="4406238"/>
              <a:ext cx="639797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4114A9-DF10-4F39-A626-5CC0CC364006}"/>
                </a:ext>
              </a:extLst>
            </p:cNvPr>
            <p:cNvSpPr txBox="1"/>
            <p:nvPr/>
          </p:nvSpPr>
          <p:spPr>
            <a:xfrm>
              <a:off x="1597543" y="4072662"/>
              <a:ext cx="639797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9DF604B-B151-41E3-9FBC-B9F3F7603E1A}"/>
                </a:ext>
              </a:extLst>
            </p:cNvPr>
            <p:cNvSpPr txBox="1"/>
            <p:nvPr/>
          </p:nvSpPr>
          <p:spPr>
            <a:xfrm>
              <a:off x="2508983" y="4158638"/>
              <a:ext cx="639797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909D429-4987-4D6D-99C2-ECEF78637E50}"/>
                </a:ext>
              </a:extLst>
            </p:cNvPr>
            <p:cNvSpPr txBox="1"/>
            <p:nvPr/>
          </p:nvSpPr>
          <p:spPr>
            <a:xfrm>
              <a:off x="241159" y="5392719"/>
              <a:ext cx="639797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D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636EFC8-6700-4675-9EB1-77512658FAB3}"/>
                </a:ext>
              </a:extLst>
            </p:cNvPr>
            <p:cNvSpPr txBox="1"/>
            <p:nvPr/>
          </p:nvSpPr>
          <p:spPr>
            <a:xfrm>
              <a:off x="1443982" y="5625110"/>
              <a:ext cx="639797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1098A5C-497D-471D-9076-9B69471FB914}"/>
                </a:ext>
              </a:extLst>
            </p:cNvPr>
            <p:cNvSpPr txBox="1"/>
            <p:nvPr/>
          </p:nvSpPr>
          <p:spPr>
            <a:xfrm>
              <a:off x="2791171" y="5403048"/>
              <a:ext cx="639797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9809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halves which go together to make symmetrical shapes.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and C; B and D; E and F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1B5F038-3E78-47B5-BAB8-65149AA2DE57}"/>
              </a:ext>
            </a:extLst>
          </p:cNvPr>
          <p:cNvGrpSpPr/>
          <p:nvPr/>
        </p:nvGrpSpPr>
        <p:grpSpPr>
          <a:xfrm>
            <a:off x="2021342" y="2009975"/>
            <a:ext cx="5218052" cy="3019834"/>
            <a:chOff x="190968" y="4072662"/>
            <a:chExt cx="3240000" cy="1875079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757502AA-33C8-4C20-AFB5-C1ED3CCC15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6200000">
              <a:off x="1537461" y="4126414"/>
              <a:ext cx="458633" cy="871403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CF28B8BA-4785-48FE-A3DB-2057B1F180B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6200000">
              <a:off x="1583292" y="4933167"/>
              <a:ext cx="458633" cy="894334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02CC0636-C386-4639-9998-21D3B85AB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6200000">
              <a:off x="251187" y="4298003"/>
              <a:ext cx="983806" cy="609960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E1E99884-8378-4609-B509-68CFCFF805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 flipV="1">
              <a:off x="648497" y="5282723"/>
              <a:ext cx="458633" cy="871403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51E92D76-DB2D-4A6B-8B61-1D2C73C0DD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5400000" flipV="1">
              <a:off x="2453739" y="5267430"/>
              <a:ext cx="458633" cy="894334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A1DC24C4-8F65-48FA-BD7D-4A7AE1A7B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5400000" flipV="1">
              <a:off x="2327429" y="4292396"/>
              <a:ext cx="983806" cy="60996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256E3D3-61E2-4288-98AB-40D87083B5ED}"/>
                </a:ext>
              </a:extLst>
            </p:cNvPr>
            <p:cNvSpPr txBox="1"/>
            <p:nvPr/>
          </p:nvSpPr>
          <p:spPr>
            <a:xfrm>
              <a:off x="190968" y="4406238"/>
              <a:ext cx="639797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4114A9-DF10-4F39-A626-5CC0CC364006}"/>
                </a:ext>
              </a:extLst>
            </p:cNvPr>
            <p:cNvSpPr txBox="1"/>
            <p:nvPr/>
          </p:nvSpPr>
          <p:spPr>
            <a:xfrm>
              <a:off x="1597543" y="4072662"/>
              <a:ext cx="639797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9DF604B-B151-41E3-9FBC-B9F3F7603E1A}"/>
                </a:ext>
              </a:extLst>
            </p:cNvPr>
            <p:cNvSpPr txBox="1"/>
            <p:nvPr/>
          </p:nvSpPr>
          <p:spPr>
            <a:xfrm>
              <a:off x="2508983" y="4158638"/>
              <a:ext cx="639797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909D429-4987-4D6D-99C2-ECEF78637E50}"/>
                </a:ext>
              </a:extLst>
            </p:cNvPr>
            <p:cNvSpPr txBox="1"/>
            <p:nvPr/>
          </p:nvSpPr>
          <p:spPr>
            <a:xfrm>
              <a:off x="241159" y="5392719"/>
              <a:ext cx="639797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D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636EFC8-6700-4675-9EB1-77512658FAB3}"/>
                </a:ext>
              </a:extLst>
            </p:cNvPr>
            <p:cNvSpPr txBox="1"/>
            <p:nvPr/>
          </p:nvSpPr>
          <p:spPr>
            <a:xfrm>
              <a:off x="1443982" y="5625110"/>
              <a:ext cx="639797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1098A5C-497D-471D-9076-9B69471FB914}"/>
                </a:ext>
              </a:extLst>
            </p:cNvPr>
            <p:cNvSpPr txBox="1"/>
            <p:nvPr/>
          </p:nvSpPr>
          <p:spPr>
            <a:xfrm>
              <a:off x="2791171" y="5403048"/>
              <a:ext cx="639797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4837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31300A9-E3C5-4701-8EF1-45ED088A04DD}"/>
              </a:ext>
            </a:extLst>
          </p:cNvPr>
          <p:cNvGrpSpPr/>
          <p:nvPr/>
        </p:nvGrpSpPr>
        <p:grpSpPr>
          <a:xfrm>
            <a:off x="71151" y="6454317"/>
            <a:ext cx="1188000" cy="403587"/>
            <a:chOff x="79697" y="6454317"/>
            <a:chExt cx="1188000" cy="403587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F18B4CD-798D-4EA5-92CF-7A4BB6DD9812}"/>
                </a:ext>
              </a:extLst>
            </p:cNvPr>
            <p:cNvSpPr txBox="1"/>
            <p:nvPr/>
          </p:nvSpPr>
          <p:spPr>
            <a:xfrm>
              <a:off x="79697" y="6688627"/>
              <a:ext cx="1188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Classroom Secrets Limited 2018</a:t>
              </a:r>
            </a:p>
          </p:txBody>
        </p:sp>
        <p:pic>
          <p:nvPicPr>
            <p:cNvPr id="18" name="Picture 1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F62330C-AB9B-43BE-82E4-98A7F5B9D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Pair the lines of symmetry with the shapes they match.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552FBC-D50F-4666-8593-7197E755C5CC}"/>
              </a:ext>
            </a:extLst>
          </p:cNvPr>
          <p:cNvGrpSpPr/>
          <p:nvPr/>
        </p:nvGrpSpPr>
        <p:grpSpPr>
          <a:xfrm>
            <a:off x="1951041" y="1631184"/>
            <a:ext cx="5241916" cy="3612326"/>
            <a:chOff x="102032" y="6887869"/>
            <a:chExt cx="3254817" cy="2242971"/>
          </a:xfrm>
        </p:grpSpPr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F724002F-11A9-4A83-B6A6-AD078DB14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374603" y="7106359"/>
              <a:ext cx="783832" cy="783832"/>
            </a:xfrm>
            <a:prstGeom prst="rect">
              <a:avLst/>
            </a:prstGeom>
          </p:spPr>
        </p:pic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66CB57D1-C446-4EAD-875C-83121A58E9A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5400000">
              <a:off x="2382807" y="7084803"/>
              <a:ext cx="826943" cy="826944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997AF191-E0A6-47BF-8D7A-701A7D652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5400000">
              <a:off x="1419009" y="8181601"/>
              <a:ext cx="721121" cy="623144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19489BC-4ACD-4CFE-912A-9C0DE521CD78}"/>
                </a:ext>
              </a:extLst>
            </p:cNvPr>
            <p:cNvSpPr txBox="1"/>
            <p:nvPr/>
          </p:nvSpPr>
          <p:spPr>
            <a:xfrm>
              <a:off x="102032" y="6948788"/>
              <a:ext cx="627152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A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C9434E8-AA17-420C-B6FF-7D5430AFDF26}"/>
                </a:ext>
              </a:extLst>
            </p:cNvPr>
            <p:cNvSpPr txBox="1"/>
            <p:nvPr/>
          </p:nvSpPr>
          <p:spPr>
            <a:xfrm>
              <a:off x="1774919" y="6887869"/>
              <a:ext cx="627152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B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91CC73A-BE36-4010-B03A-0791B2165505}"/>
                </a:ext>
              </a:extLst>
            </p:cNvPr>
            <p:cNvSpPr txBox="1"/>
            <p:nvPr/>
          </p:nvSpPr>
          <p:spPr>
            <a:xfrm>
              <a:off x="2729697" y="7014841"/>
              <a:ext cx="627152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6C1642-73DD-4ECA-A99D-1EB9DD0712AE}"/>
                </a:ext>
              </a:extLst>
            </p:cNvPr>
            <p:cNvSpPr txBox="1"/>
            <p:nvPr/>
          </p:nvSpPr>
          <p:spPr>
            <a:xfrm>
              <a:off x="465137" y="8882403"/>
              <a:ext cx="627152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D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F3B282-D756-4923-A332-3896ACDD528E}"/>
                </a:ext>
              </a:extLst>
            </p:cNvPr>
            <p:cNvSpPr txBox="1"/>
            <p:nvPr/>
          </p:nvSpPr>
          <p:spPr>
            <a:xfrm>
              <a:off x="1581929" y="8695016"/>
              <a:ext cx="627152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8EFEEE7-3E82-4279-8F01-1E95DF477F9D}"/>
                </a:ext>
              </a:extLst>
            </p:cNvPr>
            <p:cNvSpPr txBox="1"/>
            <p:nvPr/>
          </p:nvSpPr>
          <p:spPr>
            <a:xfrm>
              <a:off x="2666090" y="8855314"/>
              <a:ext cx="627152" cy="24843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F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974F588-020F-4244-BD64-3F0C98F4A2B6}"/>
                </a:ext>
              </a:extLst>
            </p:cNvPr>
            <p:cNvGrpSpPr/>
            <p:nvPr/>
          </p:nvGrpSpPr>
          <p:grpSpPr>
            <a:xfrm>
              <a:off x="288457" y="8015112"/>
              <a:ext cx="956123" cy="956123"/>
              <a:chOff x="3915713" y="6910164"/>
              <a:chExt cx="956123" cy="956123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C7179DD-C7BB-4BA1-8640-34A6DD77561E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4393775" y="6910164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4D3933BC-92D5-4063-BB59-E6BABBE80184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00">
                <a:off x="4393775" y="6910164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1E706D6C-FBBD-4AF2-970A-B4A77E88AB5D}"/>
                  </a:ext>
                </a:extLst>
              </p:cNvPr>
              <p:cNvCxnSpPr>
                <a:cxnSpLocks/>
              </p:cNvCxnSpPr>
              <p:nvPr/>
            </p:nvCxnSpPr>
            <p:spPr>
              <a:xfrm rot="19800000" flipH="1">
                <a:off x="4393775" y="6910164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AC00C2-A75A-4663-BCBA-482D5D134D56}"/>
                </a:ext>
              </a:extLst>
            </p:cNvPr>
            <p:cNvGrpSpPr/>
            <p:nvPr/>
          </p:nvGrpSpPr>
          <p:grpSpPr>
            <a:xfrm>
              <a:off x="2314561" y="8015112"/>
              <a:ext cx="956123" cy="956123"/>
              <a:chOff x="5034191" y="8182852"/>
              <a:chExt cx="956123" cy="956123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F75425E-288A-4AA6-A949-0E703AAFC4B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512253" y="8182852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ADDBCF44-F14F-4EDD-928D-D78E74907663}"/>
                  </a:ext>
                </a:extLst>
              </p:cNvPr>
              <p:cNvCxnSpPr>
                <a:cxnSpLocks/>
              </p:cNvCxnSpPr>
              <p:nvPr/>
            </p:nvCxnSpPr>
            <p:spPr>
              <a:xfrm rot="2700000">
                <a:off x="5512253" y="8182852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5AED7419-ED22-4FDB-96F6-D951ACE9B7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12253" y="8182852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728C55E1-DEBE-43D7-AC00-4FE760B670E2}"/>
                  </a:ext>
                </a:extLst>
              </p:cNvPr>
              <p:cNvCxnSpPr>
                <a:cxnSpLocks/>
              </p:cNvCxnSpPr>
              <p:nvPr/>
            </p:nvCxnSpPr>
            <p:spPr>
              <a:xfrm rot="18900000" flipV="1">
                <a:off x="5512253" y="8182852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04958941-9658-4DA8-866D-5A8ABA8389C9}"/>
                </a:ext>
              </a:extLst>
            </p:cNvPr>
            <p:cNvGrpSpPr/>
            <p:nvPr/>
          </p:nvGrpSpPr>
          <p:grpSpPr>
            <a:xfrm>
              <a:off x="1287768" y="7020214"/>
              <a:ext cx="965706" cy="956123"/>
              <a:chOff x="5337782" y="6958699"/>
              <a:chExt cx="965706" cy="956123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401B1D6-B388-4E04-AF93-9C9293E38A66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820635" y="6958699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9EC1875-32D7-4986-AD36-3082A4CDA841}"/>
                  </a:ext>
                </a:extLst>
              </p:cNvPr>
              <p:cNvCxnSpPr>
                <a:cxnSpLocks/>
              </p:cNvCxnSpPr>
              <p:nvPr/>
            </p:nvCxnSpPr>
            <p:spPr>
              <a:xfrm rot="2700000">
                <a:off x="5820635" y="6958699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27C23504-942F-4D1E-B0A4-FF2B210CDA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20635" y="6958699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E0B59F2-C151-406D-95E2-B3A5C594434E}"/>
                  </a:ext>
                </a:extLst>
              </p:cNvPr>
              <p:cNvCxnSpPr>
                <a:cxnSpLocks/>
              </p:cNvCxnSpPr>
              <p:nvPr/>
            </p:nvCxnSpPr>
            <p:spPr>
              <a:xfrm rot="18900000" flipV="1">
                <a:off x="5820635" y="6958699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4818690E-E82E-4E20-A42D-AEDD36E4A96E}"/>
                  </a:ext>
                </a:extLst>
              </p:cNvPr>
              <p:cNvCxnSpPr>
                <a:cxnSpLocks/>
              </p:cNvCxnSpPr>
              <p:nvPr/>
            </p:nvCxnSpPr>
            <p:spPr>
              <a:xfrm rot="1320000">
                <a:off x="5820635" y="6958699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0B8067F-E2CA-4361-945D-B8596A262827}"/>
                  </a:ext>
                </a:extLst>
              </p:cNvPr>
              <p:cNvCxnSpPr>
                <a:cxnSpLocks/>
              </p:cNvCxnSpPr>
              <p:nvPr/>
            </p:nvCxnSpPr>
            <p:spPr>
              <a:xfrm rot="20280000" flipV="1">
                <a:off x="5820635" y="6958699"/>
                <a:ext cx="0" cy="9561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C8A37FD1-03C8-4082-9C7E-342885CA5214}"/>
                  </a:ext>
                </a:extLst>
              </p:cNvPr>
              <p:cNvGrpSpPr/>
              <p:nvPr/>
            </p:nvGrpSpPr>
            <p:grpSpPr>
              <a:xfrm rot="16200000">
                <a:off x="5820635" y="6953907"/>
                <a:ext cx="0" cy="965706"/>
                <a:chOff x="5894439" y="7126744"/>
                <a:chExt cx="0" cy="965706"/>
              </a:xfrm>
            </p:grpSpPr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5E2A9ED7-138A-4EAA-B011-DE75C19C95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320000">
                  <a:off x="5894439" y="7136327"/>
                  <a:ext cx="0" cy="95612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CED2CA0E-1391-4935-B4D1-D804822637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280000" flipV="1">
                  <a:off x="5894439" y="7126744"/>
                  <a:ext cx="0" cy="95612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661155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2f329b899d1e0c453f9d86bb194f90f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1d87f36caa9ec3a2d6f114e9f26bf426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3D902C-8153-4853-97E2-C30AFB0D9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5c7a0828-c5e4-45f8-a074-18a8fdc88ec6"/>
    <ds:schemaRef ds:uri="http://purl.org/dc/dcmitype/"/>
    <ds:schemaRef ds:uri="86144f90-c7b6-48d0-aae5-f5e9e48cc3df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3226</TotalTime>
  <Words>339</Words>
  <Application>Microsoft Office PowerPoint</Application>
  <PresentationFormat>On-screen Show (4:3)</PresentationFormat>
  <Paragraphs>221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Letter-join 40</vt:lpstr>
      <vt:lpstr>SassoonCRInfantMedium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Alice Bracher</cp:lastModifiedBy>
  <cp:revision>87</cp:revision>
  <dcterms:created xsi:type="dcterms:W3CDTF">2018-03-17T10:08:43Z</dcterms:created>
  <dcterms:modified xsi:type="dcterms:W3CDTF">2020-06-26T13:38:14Z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