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76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3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9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28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62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81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70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09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5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34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EE673-3F7F-4A42-AA30-96AB1B3D8AB2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BE36E-7082-49A2-BE80-C76347739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6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00001" y="-59074"/>
            <a:ext cx="8191999" cy="739820"/>
          </a:xfrm>
        </p:spPr>
        <p:txBody>
          <a:bodyPr>
            <a:normAutofit/>
          </a:bodyPr>
          <a:lstStyle/>
          <a:p>
            <a:pPr algn="ctr"/>
            <a:r>
              <a:rPr lang="en-GB" sz="4000" b="1" u="sng" dirty="0"/>
              <a:t>Ancient Greece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8917" y="425384"/>
            <a:ext cx="3471084" cy="4793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600" b="1" dirty="0"/>
              <a:t>Acropolis – </a:t>
            </a:r>
            <a:r>
              <a:rPr lang="en-GB" sz="1300" dirty="0"/>
              <a:t>A </a:t>
            </a:r>
            <a:r>
              <a:rPr lang="en-GB" sz="1300" dirty="0">
                <a:effectLst/>
              </a:rPr>
              <a:t>fortified part of an ancient Greek city, typically built on a hil</a:t>
            </a:r>
            <a:r>
              <a:rPr lang="en-GB" sz="1300" dirty="0"/>
              <a:t>l. The Parthenon is built within the acropolis at Athens.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Bio </a:t>
            </a:r>
            <a:r>
              <a:rPr lang="en-GB" sz="1600" dirty="0"/>
              <a:t>– </a:t>
            </a:r>
            <a:r>
              <a:rPr lang="en-GB" sz="1200" dirty="0"/>
              <a:t>Greek word meaning ‘life’. </a:t>
            </a:r>
            <a:endParaRPr lang="en-GB" sz="1200" b="1" dirty="0"/>
          </a:p>
          <a:p>
            <a:pPr marL="0" indent="0">
              <a:buNone/>
            </a:pPr>
            <a:r>
              <a:rPr lang="en-GB" sz="1600" b="1" dirty="0"/>
              <a:t>Democracy – </a:t>
            </a:r>
            <a:r>
              <a:rPr lang="en-GB" sz="1100" dirty="0"/>
              <a:t>‘</a:t>
            </a:r>
            <a:r>
              <a:rPr lang="en-GB" sz="1100" dirty="0" err="1"/>
              <a:t>cracy</a:t>
            </a:r>
            <a:r>
              <a:rPr lang="en-GB" sz="1100" dirty="0"/>
              <a:t>’ means power and ‘demo’ means people. A democracy is where people have the power to vote and govern for themselves.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Geo – </a:t>
            </a:r>
            <a:r>
              <a:rPr lang="en-GB" sz="1100" dirty="0"/>
              <a:t>Greek word meaning ‘earth’.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Graph – </a:t>
            </a:r>
            <a:r>
              <a:rPr lang="en-GB" sz="1200" dirty="0"/>
              <a:t>Greek word meaning ‘write’. Example ‘biography’ = writing about someone’s life or ‘geography’ = writing about the earth.</a:t>
            </a:r>
          </a:p>
          <a:p>
            <a:pPr marL="0" indent="0">
              <a:buNone/>
            </a:pPr>
            <a:r>
              <a:rPr lang="en-GB" sz="1200" dirty="0"/>
              <a:t> </a:t>
            </a:r>
            <a:r>
              <a:rPr lang="en-GB" sz="1600" b="1" dirty="0"/>
              <a:t>Kilo – </a:t>
            </a:r>
            <a:r>
              <a:rPr lang="en-GB" sz="1100" dirty="0"/>
              <a:t>Greek word meaning ‘one thousand’.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Mount Olympus – </a:t>
            </a:r>
            <a:r>
              <a:rPr lang="en-GB" sz="1100" dirty="0"/>
              <a:t>The highest mountain in Greece and believed to be the birthplace of the Olympian gods.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Myth – </a:t>
            </a:r>
            <a:r>
              <a:rPr lang="en-GB" sz="1100" dirty="0"/>
              <a:t>From the Greek word ‘mythos’ meaning speech. Myths are traditional stories, which are likely to be fictional, told through time and explain events from the past.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Oligarchy – </a:t>
            </a:r>
            <a:r>
              <a:rPr lang="en-GB" sz="1100" dirty="0"/>
              <a:t>‘</a:t>
            </a:r>
            <a:r>
              <a:rPr lang="en-GB" sz="1100" dirty="0" err="1"/>
              <a:t>Oligos</a:t>
            </a:r>
            <a:r>
              <a:rPr lang="en-GB" sz="1100" dirty="0"/>
              <a:t>’ means few, and ‘</a:t>
            </a:r>
            <a:r>
              <a:rPr lang="en-GB" sz="1100" dirty="0" err="1"/>
              <a:t>archy</a:t>
            </a:r>
            <a:r>
              <a:rPr lang="en-GB" sz="1100" dirty="0"/>
              <a:t>’ means to rule. An oligarchy is a type of government where the power is in the hands of only a few people. </a:t>
            </a:r>
            <a:endParaRPr lang="en-GB" sz="1600" b="1" dirty="0"/>
          </a:p>
          <a:p>
            <a:pPr marL="0" indent="0">
              <a:buNone/>
            </a:pPr>
            <a:r>
              <a:rPr lang="en-GB" sz="1600" b="1" dirty="0"/>
              <a:t>Polytheistic – </a:t>
            </a:r>
            <a:r>
              <a:rPr lang="en-GB" sz="1100" dirty="0"/>
              <a:t>In Greek ‘poly’ = many and ‘</a:t>
            </a:r>
            <a:r>
              <a:rPr lang="en-GB" sz="1100" dirty="0" err="1"/>
              <a:t>theos</a:t>
            </a:r>
            <a:r>
              <a:rPr lang="en-GB" sz="1100" dirty="0"/>
              <a:t>’ = god. Polytheistic means to believe in more than one god.  </a:t>
            </a:r>
            <a:endParaRPr lang="en-GB" sz="1600" b="1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700310" y="1025876"/>
            <a:ext cx="4290771" cy="29920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	   </a:t>
            </a:r>
            <a:r>
              <a:rPr lang="en-GB" sz="2400" b="1" u="sng" dirty="0">
                <a:solidFill>
                  <a:srgbClr val="00B050"/>
                </a:solidFill>
              </a:rPr>
              <a:t>Gods – </a:t>
            </a:r>
            <a:r>
              <a:rPr lang="en-GB" sz="1200" b="1" dirty="0">
                <a:solidFill>
                  <a:srgbClr val="00B050"/>
                </a:solidFill>
              </a:rPr>
              <a:t>The Ancient Greeks were polytheistic. </a:t>
            </a:r>
            <a:r>
              <a:rPr lang="en-GB" sz="2400" b="1" u="sng" dirty="0">
                <a:solidFill>
                  <a:srgbClr val="00B050"/>
                </a:solidFill>
              </a:rPr>
              <a:t> </a:t>
            </a:r>
          </a:p>
          <a:p>
            <a:pPr marL="0" indent="0">
              <a:buNone/>
            </a:pPr>
            <a:endParaRPr lang="en-GB" sz="2400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00B050"/>
                </a:solidFill>
              </a:rPr>
              <a:t>                  </a:t>
            </a:r>
          </a:p>
          <a:p>
            <a:pPr marL="0" indent="0">
              <a:buNone/>
            </a:pPr>
            <a:endParaRPr lang="en-GB" sz="2400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sz="2400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rgbClr val="00B050"/>
                </a:solidFill>
              </a:rPr>
              <a:t>	  </a:t>
            </a:r>
          </a:p>
          <a:p>
            <a:pPr marL="0" indent="0">
              <a:buNone/>
            </a:pPr>
            <a:r>
              <a:rPr lang="en-GB" sz="2400" b="1" dirty="0">
                <a:solidFill>
                  <a:srgbClr val="00B050"/>
                </a:solidFill>
              </a:rPr>
              <a:t>	</a:t>
            </a:r>
          </a:p>
          <a:p>
            <a:pPr marL="0" indent="0">
              <a:buNone/>
            </a:pPr>
            <a:r>
              <a:rPr lang="en-GB" sz="2400" b="1" dirty="0">
                <a:solidFill>
                  <a:srgbClr val="00B050"/>
                </a:solidFill>
              </a:rPr>
              <a:t>	</a:t>
            </a:r>
            <a:endParaRPr lang="en-GB" b="1" u="sng" dirty="0">
              <a:solidFill>
                <a:srgbClr val="00B050"/>
              </a:solidFill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idx="1"/>
          </p:nvPr>
        </p:nvSpPr>
        <p:spPr>
          <a:xfrm>
            <a:off x="12201" y="7011"/>
            <a:ext cx="3987800" cy="418373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Key Vocabulary: 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idx="1"/>
          </p:nvPr>
        </p:nvSpPr>
        <p:spPr>
          <a:xfrm>
            <a:off x="8608923" y="642713"/>
            <a:ext cx="3510868" cy="418373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Key events: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idx="1"/>
          </p:nvPr>
        </p:nvSpPr>
        <p:spPr>
          <a:xfrm>
            <a:off x="4038871" y="642713"/>
            <a:ext cx="4519284" cy="418373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Important mythological figures:</a:t>
            </a:r>
          </a:p>
        </p:txBody>
      </p:sp>
      <p:sp>
        <p:nvSpPr>
          <p:cNvPr id="17" name="Content Placeholder 7"/>
          <p:cNvSpPr txBox="1">
            <a:spLocks/>
          </p:cNvSpPr>
          <p:nvPr/>
        </p:nvSpPr>
        <p:spPr>
          <a:xfrm>
            <a:off x="8131991" y="1276443"/>
            <a:ext cx="3987800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19" name="Content Placeholder 7"/>
          <p:cNvSpPr txBox="1">
            <a:spLocks/>
          </p:cNvSpPr>
          <p:nvPr/>
        </p:nvSpPr>
        <p:spPr>
          <a:xfrm>
            <a:off x="8162172" y="1068117"/>
            <a:ext cx="3908139" cy="548871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GB" sz="1800" dirty="0"/>
              <a:t>       </a:t>
            </a:r>
            <a:r>
              <a:rPr lang="en-GB" sz="1800" b="1" dirty="0"/>
              <a:t>   776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750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508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490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432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386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 336 BC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GB" sz="1800" b="1" dirty="0"/>
              <a:t>         146 BC </a:t>
            </a:r>
          </a:p>
          <a:p>
            <a:pPr marL="0" indent="0">
              <a:lnSpc>
                <a:spcPct val="200000"/>
              </a:lnSpc>
              <a:buNone/>
            </a:pPr>
            <a:endParaRPr lang="en-GB" sz="2000" dirty="0"/>
          </a:p>
          <a:p>
            <a:pPr marL="0" indent="0">
              <a:lnSpc>
                <a:spcPct val="200000"/>
              </a:lnSpc>
              <a:buNone/>
            </a:pPr>
            <a:endParaRPr lang="en-GB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idx="1"/>
          </p:nvPr>
        </p:nvSpPr>
        <p:spPr>
          <a:xfrm>
            <a:off x="33935" y="5089096"/>
            <a:ext cx="8524220" cy="418373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Historical context: 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77141" y="5780103"/>
            <a:ext cx="649453" cy="6139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81110" y="5777313"/>
            <a:ext cx="698847" cy="616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29263" y="5783863"/>
            <a:ext cx="648091" cy="6187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26133" y="5785899"/>
            <a:ext cx="694288" cy="616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26832" y="5789595"/>
            <a:ext cx="658578" cy="6188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94173" y="5777313"/>
            <a:ext cx="652692" cy="616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59403" y="5785899"/>
            <a:ext cx="675078" cy="616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43244" y="5785899"/>
            <a:ext cx="652620" cy="616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6377" y="5788839"/>
            <a:ext cx="673594" cy="61670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5729" y="5730844"/>
            <a:ext cx="726524" cy="69874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3" name="Straight Connector 32"/>
          <p:cNvCxnSpPr/>
          <p:nvPr/>
        </p:nvCxnSpPr>
        <p:spPr>
          <a:xfrm>
            <a:off x="9621368" y="1017110"/>
            <a:ext cx="59668" cy="583212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647793" y="1025876"/>
            <a:ext cx="17870" cy="582335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9494006" y="1324225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9494005" y="1981723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9495309" y="2639221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9526123" y="3296719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9526122" y="3989256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9489577" y="4681793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9489577" y="5386206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9522777" y="6038156"/>
            <a:ext cx="297065" cy="25254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6" name="Straight Connector 65"/>
          <p:cNvCxnSpPr/>
          <p:nvPr/>
        </p:nvCxnSpPr>
        <p:spPr>
          <a:xfrm>
            <a:off x="9791071" y="1450499"/>
            <a:ext cx="1199658" cy="17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9791070" y="2103670"/>
            <a:ext cx="574053" cy="4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9792374" y="2765495"/>
            <a:ext cx="3335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9823188" y="3422993"/>
            <a:ext cx="311367" cy="1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118" idx="1"/>
          </p:cNvCxnSpPr>
          <p:nvPr/>
        </p:nvCxnSpPr>
        <p:spPr>
          <a:xfrm>
            <a:off x="9823187" y="4115531"/>
            <a:ext cx="480118" cy="34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9786642" y="4808067"/>
            <a:ext cx="1724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9786642" y="5512480"/>
            <a:ext cx="1922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9819842" y="6164430"/>
            <a:ext cx="7044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Picture 82"/>
          <p:cNvPicPr>
            <a:picLocks noChangeAspect="1"/>
          </p:cNvPicPr>
          <p:nvPr/>
        </p:nvPicPr>
        <p:blipFill>
          <a:blip r:embed="rId1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72474" y="3958202"/>
            <a:ext cx="1165933" cy="112042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 rotWithShape="1">
          <a:blip r:embed="rId1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20022" r="19646"/>
          <a:stretch/>
        </p:blipFill>
        <p:spPr>
          <a:xfrm>
            <a:off x="4117568" y="1785723"/>
            <a:ext cx="818606" cy="1216922"/>
          </a:xfrm>
          <a:prstGeom prst="rect">
            <a:avLst/>
          </a:prstGeom>
          <a:ln>
            <a:noFill/>
          </a:ln>
        </p:spPr>
      </p:pic>
      <p:sp>
        <p:nvSpPr>
          <p:cNvPr id="85" name="TextBox 84"/>
          <p:cNvSpPr txBox="1"/>
          <p:nvPr/>
        </p:nvSpPr>
        <p:spPr>
          <a:xfrm>
            <a:off x="4869411" y="1300393"/>
            <a:ext cx="35744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00B050"/>
                </a:solidFill>
              </a:rPr>
              <a:t>Zeus </a:t>
            </a:r>
            <a:r>
              <a:rPr lang="en-GB" sz="1200" dirty="0"/>
              <a:t>– King of the gods on Mount Olympia who had several wives and children to gods and mortals.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Aphrodite</a:t>
            </a:r>
            <a:r>
              <a:rPr lang="en-GB" sz="1200" dirty="0"/>
              <a:t> – Daughter of Zeus and goddess of love.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Athena </a:t>
            </a:r>
            <a:r>
              <a:rPr lang="en-GB" sz="1200" dirty="0"/>
              <a:t>– Daughter of Zeus and goddess of wisdom and war.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Hades</a:t>
            </a:r>
            <a:r>
              <a:rPr lang="en-GB" sz="1200" dirty="0"/>
              <a:t> – Ruler of the dead and the underworld.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Hermes </a:t>
            </a:r>
            <a:r>
              <a:rPr lang="en-GB" sz="1200" dirty="0"/>
              <a:t>– Son of Zeus and messenger of the gods.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Apollo</a:t>
            </a:r>
            <a:r>
              <a:rPr lang="en-GB" sz="1200" dirty="0"/>
              <a:t> – God of knowledge and prophecy.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Poseidon</a:t>
            </a:r>
            <a:r>
              <a:rPr lang="en-GB" sz="1200" dirty="0"/>
              <a:t> – God of the sea.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Hephaestus</a:t>
            </a:r>
            <a:r>
              <a:rPr lang="en-GB" sz="1200" dirty="0"/>
              <a:t> – God of blacksmiths and craftsmen.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Thanatos</a:t>
            </a:r>
            <a:r>
              <a:rPr lang="en-GB" sz="1200" dirty="0"/>
              <a:t> – God of death.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Hypnos</a:t>
            </a:r>
            <a:r>
              <a:rPr lang="en-GB" sz="1200" dirty="0"/>
              <a:t> – Twin brother of Thanatos, god of sleep.   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Nike</a:t>
            </a:r>
            <a:r>
              <a:rPr lang="en-GB" sz="1200" dirty="0"/>
              <a:t> – Goddess of victory.</a:t>
            </a:r>
          </a:p>
          <a:p>
            <a:r>
              <a:rPr lang="en-GB" sz="1200" b="1" dirty="0">
                <a:solidFill>
                  <a:srgbClr val="00B050"/>
                </a:solidFill>
              </a:rPr>
              <a:t>Nemesis</a:t>
            </a:r>
            <a:r>
              <a:rPr lang="en-GB" sz="1200" dirty="0"/>
              <a:t> – Goddess of revenge.  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868877" y="3959602"/>
            <a:ext cx="838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>
                <a:solidFill>
                  <a:schemeClr val="accent2">
                    <a:lumMod val="75000"/>
                  </a:schemeClr>
                </a:solidFill>
              </a:rPr>
              <a:t>People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868877" y="4270850"/>
            <a:ext cx="360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accent2">
                    <a:lumMod val="75000"/>
                  </a:schemeClr>
                </a:solidFill>
              </a:rPr>
              <a:t>Achilles </a:t>
            </a:r>
            <a:r>
              <a:rPr lang="en-GB" sz="1200" dirty="0"/>
              <a:t>– Hero of the Trojan war. </a:t>
            </a:r>
            <a:endParaRPr lang="en-GB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GB" sz="1200" b="1" dirty="0">
                <a:solidFill>
                  <a:schemeClr val="accent2">
                    <a:lumMod val="75000"/>
                  </a:schemeClr>
                </a:solidFill>
              </a:rPr>
              <a:t>Heracles</a:t>
            </a:r>
            <a:r>
              <a:rPr lang="en-GB" sz="1200" b="1" dirty="0">
                <a:solidFill>
                  <a:srgbClr val="00B050"/>
                </a:solidFill>
              </a:rPr>
              <a:t> </a:t>
            </a:r>
            <a:r>
              <a:rPr lang="en-GB" sz="1200" dirty="0"/>
              <a:t>– The mortal son of Zeus and Greek hero.</a:t>
            </a:r>
          </a:p>
          <a:p>
            <a:r>
              <a:rPr lang="en-GB" sz="1200" b="1" dirty="0">
                <a:solidFill>
                  <a:schemeClr val="accent2">
                    <a:lumMod val="75000"/>
                  </a:schemeClr>
                </a:solidFill>
              </a:rPr>
              <a:t>Midas</a:t>
            </a:r>
            <a:r>
              <a:rPr lang="en-GB" sz="1200" dirty="0"/>
              <a:t> – A king who turned things he touched to gold. 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1010835" y="1107291"/>
            <a:ext cx="1192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first Olympic games take place. 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0390900" y="1785723"/>
            <a:ext cx="1826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Greek poet Homer begins to write the Odyssey and the Iliad.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0134555" y="2499624"/>
            <a:ext cx="2057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Cleisthenes, introduces </a:t>
            </a:r>
            <a:r>
              <a:rPr lang="en-GB" sz="1200" b="1" dirty="0"/>
              <a:t>democracy</a:t>
            </a:r>
            <a:r>
              <a:rPr lang="en-GB" sz="1200" dirty="0"/>
              <a:t> to Greek laws. 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0125891" y="3104665"/>
            <a:ext cx="2040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battle of Marathon, where the Greeks defeated the Persians.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0303305" y="3795858"/>
            <a:ext cx="1879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most famous building in Athens, the Parthenon, is completed. 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9984767" y="4481386"/>
            <a:ext cx="2207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Pluto, the Greek philosopher and student of Socrates, creates the first institution of learning, called The Academy. 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9984767" y="5352422"/>
            <a:ext cx="2196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Alexander the Great becomes king and expands the Greek empire. 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0529986" y="6035989"/>
            <a:ext cx="1673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Romans defeat the Greeks at Corinth, making Greece part of the Roman Empire. </a:t>
            </a:r>
          </a:p>
        </p:txBody>
      </p:sp>
      <p:pic>
        <p:nvPicPr>
          <p:cNvPr id="142" name="Picture 141"/>
          <p:cNvPicPr>
            <a:picLocks noChangeAspect="1"/>
          </p:cNvPicPr>
          <p:nvPr/>
        </p:nvPicPr>
        <p:blipFill>
          <a:blip r:embed="rId14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73" y="1230389"/>
            <a:ext cx="493767" cy="511402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15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39391" y="786143"/>
            <a:ext cx="615037" cy="623311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16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03483" y="205314"/>
            <a:ext cx="805325" cy="77639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17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104592" y="1719982"/>
            <a:ext cx="470720" cy="502525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18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939" y="2151148"/>
            <a:ext cx="515345" cy="561241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19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8637" y="2616225"/>
            <a:ext cx="472860" cy="490260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20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344" y="2964201"/>
            <a:ext cx="646977" cy="629130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21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408792"/>
            <a:ext cx="652632" cy="680582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2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62179" y="3945144"/>
            <a:ext cx="774761" cy="738245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2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29213" y="4430528"/>
            <a:ext cx="777910" cy="749285"/>
          </a:xfrm>
          <a:prstGeom prst="rect">
            <a:avLst/>
          </a:prstGeom>
        </p:spPr>
      </p:pic>
      <p:cxnSp>
        <p:nvCxnSpPr>
          <p:cNvPr id="154" name="Straight Connector 153"/>
          <p:cNvCxnSpPr/>
          <p:nvPr/>
        </p:nvCxnSpPr>
        <p:spPr>
          <a:xfrm flipH="1">
            <a:off x="3934577" y="385040"/>
            <a:ext cx="14656" cy="483387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235333" y="5501112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Ancient Egypt 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1858377" y="5507813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Ancient Rome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2675214" y="5481645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Saxons and Vikings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3521737" y="5583525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Normans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311712" y="5577258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Tudors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5199921" y="5583524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Victorians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6079177" y="5577258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World War I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6924475" y="5583808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World War II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833217" y="5565197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Present Day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899214" y="5497370"/>
            <a:ext cx="1008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Ancient Greece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48915" y="6451487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3100 BC – </a:t>
            </a:r>
          </a:p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310 AD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852814" y="6451487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800 BC – </a:t>
            </a:r>
          </a:p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500 AD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677519" y="6451487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450 AD – </a:t>
            </a:r>
          </a:p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1066 AD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411499" y="6452142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1066 AD – 1154 AD 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4297497" y="6476054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1485 AD – 1603 AD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5182260" y="6448715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1837 AD – 1901 AD 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6095428" y="6448714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1914 AD – 1918 AD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6962348" y="6451733"/>
            <a:ext cx="67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1939 AD – 1945 AD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7840734" y="6444749"/>
            <a:ext cx="6786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chemeClr val="bg1">
                    <a:lumMod val="50000"/>
                  </a:schemeClr>
                </a:solidFill>
              </a:rPr>
              <a:t>2020 AD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1059755" y="6454506"/>
            <a:ext cx="678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accent2">
                    <a:lumMod val="75000"/>
                  </a:schemeClr>
                </a:solidFill>
              </a:rPr>
              <a:t>1200 BC – </a:t>
            </a:r>
          </a:p>
          <a:p>
            <a:pPr algn="ctr"/>
            <a:r>
              <a:rPr lang="en-GB" sz="900" b="1" dirty="0">
                <a:solidFill>
                  <a:schemeClr val="accent2">
                    <a:lumMod val="75000"/>
                  </a:schemeClr>
                </a:solidFill>
              </a:rPr>
              <a:t>146 AD</a:t>
            </a:r>
          </a:p>
        </p:txBody>
      </p:sp>
    </p:spTree>
    <p:extLst>
      <p:ext uri="{BB962C8B-B14F-4D97-AF65-F5344CB8AC3E}">
        <p14:creationId xmlns:p14="http://schemas.microsoft.com/office/powerpoint/2010/main" val="42351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593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Ancient Greece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Greece</dc:title>
  <dc:creator>Jack Horton</dc:creator>
  <cp:lastModifiedBy>Naomi Knight</cp:lastModifiedBy>
  <cp:revision>27</cp:revision>
  <dcterms:created xsi:type="dcterms:W3CDTF">2020-04-17T10:53:16Z</dcterms:created>
  <dcterms:modified xsi:type="dcterms:W3CDTF">2022-09-05T12:20:28Z</dcterms:modified>
</cp:coreProperties>
</file>