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Lst>
  <p:sldIdLst>
    <p:sldId id="398" r:id="rId6"/>
    <p:sldId id="256" r:id="rId7"/>
    <p:sldId id="381" r:id="rId8"/>
    <p:sldId id="365" r:id="rId9"/>
    <p:sldId id="408" r:id="rId10"/>
    <p:sldId id="409" r:id="rId11"/>
    <p:sldId id="369" r:id="rId12"/>
    <p:sldId id="402" r:id="rId13"/>
    <p:sldId id="401" r:id="rId14"/>
    <p:sldId id="400" r:id="rId15"/>
    <p:sldId id="360" r:id="rId16"/>
    <p:sldId id="399" r:id="rId17"/>
    <p:sldId id="371" r:id="rId18"/>
    <p:sldId id="385" r:id="rId19"/>
    <p:sldId id="410" r:id="rId20"/>
    <p:sldId id="411" r:id="rId21"/>
    <p:sldId id="412" r:id="rId22"/>
    <p:sldId id="377" r:id="rId23"/>
    <p:sldId id="406" r:id="rId24"/>
    <p:sldId id="407" r:id="rId25"/>
    <p:sldId id="390" r:id="rId26"/>
    <p:sldId id="391"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33CC33"/>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3A5B89-F3B9-48E8-A475-975BE4662CFA}" v="10" dt="2020-02-12T17:17:56.4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17" autoAdjust="0"/>
    <p:restoredTop sz="94660"/>
  </p:normalViewPr>
  <p:slideViewPr>
    <p:cSldViewPr snapToGrid="0">
      <p:cViewPr varScale="1">
        <p:scale>
          <a:sx n="86" d="100"/>
          <a:sy n="86" d="100"/>
        </p:scale>
        <p:origin x="1358"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05/03/2020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05/03/2020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05/03/2020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05/03/2020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05/03/2020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05/03/2020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43C518-2E58-4E98-8F61-29A47E1D445A}" type="datetimeFigureOut">
              <a:rPr lang="en-GB" smtClean="0"/>
              <a:t>05/03/2020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43C518-2E58-4E98-8F61-29A47E1D445A}" type="datetimeFigureOut">
              <a:rPr lang="en-GB" smtClean="0"/>
              <a:t>05/03/2020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43C518-2E58-4E98-8F61-29A47E1D445A}" type="datetimeFigureOut">
              <a:rPr lang="en-GB" smtClean="0"/>
              <a:t>05/03/2020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05/03/2020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05/03/2020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05/03/2020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05/03/2020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05/03/2020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urvey.zohopublic.eu/zs/V2BBWx" TargetMode="External"/><Relationship Id="rId2" Type="http://schemas.openxmlformats.org/officeDocument/2006/relationships/image" Target="../media/image1.jpg"/><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s://classroomsecrets.co.uk/find-pairs-of-values-2-year-6-algebra-resource-pack" TargetMode="External"/><Relationship Id="rId5" Type="http://schemas.openxmlformats.org/officeDocument/2006/relationships/hyperlink" Target="https://classroomsecrets.co.uk/category/maths/year-6/spring-block-3-algebra/" TargetMode="External"/><Relationship Id="rId4" Type="http://schemas.openxmlformats.org/officeDocument/2006/relationships/hyperlink" Target="https://classroomsecrets.co.uk/content-domain-filter/?fwp_contentdomain=6a5"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F2A4945-91D1-4042-8AF4-8673B866D3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Rectangle 5">
            <a:extLst>
              <a:ext uri="{FF2B5EF4-FFF2-40B4-BE49-F238E27FC236}">
                <a16:creationId xmlns:a16="http://schemas.microsoft.com/office/drawing/2014/main" id="{CCE92187-091F-45D1-9A15-1C51230FB9F3}"/>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LIFE/work balance</a:t>
            </a:r>
            <a:endParaRPr lang="en-GB" sz="1600" b="1" dirty="0">
              <a:solidFill>
                <a:srgbClr val="E7E6E6">
                  <a:lumMod val="25000"/>
                </a:srgbClr>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We have started a #</a:t>
            </a:r>
            <a:r>
              <a:rPr lang="en-GB" sz="1600" b="1" dirty="0" err="1">
                <a:solidFill>
                  <a:prstClr val="black"/>
                </a:solidFill>
                <a:latin typeface="Century Gothic" panose="020B0502020202020204" pitchFamily="34" charset="0"/>
              </a:rPr>
              <a:t>LIFEworkbalance</a:t>
            </a:r>
            <a:r>
              <a:rPr lang="en-GB" sz="1600" b="1" dirty="0">
                <a:solidFill>
                  <a:prstClr val="black"/>
                </a:solidFill>
                <a:latin typeface="Century Gothic" panose="020B0502020202020204" pitchFamily="34" charset="0"/>
              </a:rPr>
              <a:t> campaign and we need your help to complete our LIFE/work balance survey.</a:t>
            </a:r>
          </a:p>
          <a:p>
            <a:pPr lvl="0">
              <a:defRPr/>
            </a:pPr>
            <a:endParaRPr lang="en-GB" sz="1600" b="1" dirty="0">
              <a:solidFill>
                <a:prstClr val="black"/>
              </a:solidFill>
              <a:latin typeface="Century Gothic" panose="020B0502020202020204" pitchFamily="34" charset="0"/>
            </a:endParaRPr>
          </a:p>
          <a:p>
            <a:pPr lvl="0">
              <a:defRPr/>
            </a:pPr>
            <a:br>
              <a:rPr lang="en-GB" sz="1600" b="1" dirty="0">
                <a:solidFill>
                  <a:prstClr val="black"/>
                </a:solidFill>
                <a:latin typeface="Century Gothic" panose="020B0502020202020204" pitchFamily="34" charset="0"/>
              </a:rPr>
            </a:br>
            <a:r>
              <a:rPr lang="en-GB" sz="1600" b="1" dirty="0">
                <a:solidFill>
                  <a:prstClr val="black"/>
                </a:solidFill>
                <a:latin typeface="Century Gothic" panose="020B0502020202020204" pitchFamily="34" charset="0"/>
              </a:rPr>
              <a:t>We hope to publish the results soon, so please give 15 minutes of your time to help us get a true picture of school life.</a:t>
            </a: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Want to be a part of this campaign? Take the </a:t>
            </a:r>
            <a:r>
              <a:rPr lang="en-GB" sz="1600" b="1" dirty="0">
                <a:solidFill>
                  <a:prstClr val="black"/>
                </a:solidFill>
                <a:latin typeface="Century Gothic" panose="020B0502020202020204" pitchFamily="34" charset="0"/>
                <a:hlinkClick r:id="rId3"/>
              </a:rPr>
              <a:t>survey</a:t>
            </a:r>
            <a:r>
              <a:rPr lang="en-GB" sz="1600" b="1" dirty="0">
                <a:solidFill>
                  <a:prstClr val="black"/>
                </a:solidFill>
                <a:latin typeface="Century Gothic" panose="020B0502020202020204" pitchFamily="34" charset="0"/>
              </a:rPr>
              <a:t> on our website and share it with your colleagues!</a:t>
            </a:r>
            <a:endParaRPr lang="en-GB" sz="1600" b="1" dirty="0">
              <a:solidFill>
                <a:schemeClr val="tx1"/>
              </a:solidFill>
              <a:latin typeface="Century Gothic" panose="020B0502020202020204" pitchFamily="34" charset="0"/>
            </a:endParaRPr>
          </a:p>
          <a:p>
            <a:pPr lvl="0" algn="ctr"/>
            <a:endParaRPr lang="en-GB" sz="1600" b="1" dirty="0">
              <a:solidFill>
                <a:schemeClr val="tx1"/>
              </a:solidFill>
              <a:latin typeface="Century Gothic" panose="020B0502020202020204" pitchFamily="34" charset="0"/>
            </a:endParaRPr>
          </a:p>
        </p:txBody>
      </p:sp>
      <p:pic>
        <p:nvPicPr>
          <p:cNvPr id="24" name="Picture 23">
            <a:extLst>
              <a:ext uri="{FF2B5EF4-FFF2-40B4-BE49-F238E27FC236}">
                <a16:creationId xmlns:a16="http://schemas.microsoft.com/office/drawing/2014/main" id="{A8C5A431-127B-432D-86F6-B3D393621EE4}"/>
              </a:ext>
            </a:extLst>
          </p:cNvPr>
          <p:cNvPicPr>
            <a:picLocks noChangeAspect="1"/>
          </p:cNvPicPr>
          <p:nvPr/>
        </p:nvPicPr>
        <p:blipFill rotWithShape="1">
          <a:blip r:embed="rId4">
            <a:extLst>
              <a:ext uri="{28A0092B-C50C-407E-A947-70E740481C1C}">
                <a14:useLocalDpi xmlns:a14="http://schemas.microsoft.com/office/drawing/2010/main" val="0"/>
              </a:ext>
            </a:extLst>
          </a:blip>
          <a:srcRect l="13876" t="23884" r="13174" b="33576"/>
          <a:stretch/>
        </p:blipFill>
        <p:spPr>
          <a:xfrm>
            <a:off x="1842052" y="763479"/>
            <a:ext cx="5512905" cy="2272683"/>
          </a:xfrm>
          <a:prstGeom prst="rect">
            <a:avLst/>
          </a:prstGeom>
        </p:spPr>
      </p:pic>
      <p:grpSp>
        <p:nvGrpSpPr>
          <p:cNvPr id="9" name="Group 8">
            <a:extLst>
              <a:ext uri="{FF2B5EF4-FFF2-40B4-BE49-F238E27FC236}">
                <a16:creationId xmlns:a16="http://schemas.microsoft.com/office/drawing/2014/main" id="{914D122C-B038-471B-9AE2-D456EF5563C9}"/>
              </a:ext>
            </a:extLst>
          </p:cNvPr>
          <p:cNvGrpSpPr/>
          <p:nvPr/>
        </p:nvGrpSpPr>
        <p:grpSpPr>
          <a:xfrm>
            <a:off x="27814" y="6454317"/>
            <a:ext cx="1231337" cy="403587"/>
            <a:chOff x="27814" y="6454317"/>
            <a:chExt cx="1231337" cy="403587"/>
          </a:xfrm>
        </p:grpSpPr>
        <p:pic>
          <p:nvPicPr>
            <p:cNvPr id="10" name="Picture 9" descr="A close up of a sign&#10;&#10;Description generated with high confidence">
              <a:extLst>
                <a:ext uri="{FF2B5EF4-FFF2-40B4-BE49-F238E27FC236}">
                  <a16:creationId xmlns:a16="http://schemas.microsoft.com/office/drawing/2014/main" id="{09713A41-0CCF-452E-A439-FAD0A791799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1" name="TextBox 8">
              <a:extLst>
                <a:ext uri="{FF2B5EF4-FFF2-40B4-BE49-F238E27FC236}">
                  <a16:creationId xmlns:a16="http://schemas.microsoft.com/office/drawing/2014/main" id="{B99A4992-BB48-42CA-8898-97F5AF84D150}"/>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a:t>
              </a:r>
              <a:r>
                <a:rPr lang="en-GB" altLang="en-US" sz="500" b="1">
                  <a:latin typeface="Century Gothic" panose="020B0502020202020204" pitchFamily="34" charset="0"/>
                </a:rPr>
                <a:t>Limited 2020</a:t>
              </a:r>
              <a:endParaRPr lang="en-GB" altLang="en-US" sz="500" b="1" dirty="0">
                <a:latin typeface="Century Gothic" panose="020B0502020202020204" pitchFamily="34" charset="0"/>
              </a:endParaRPr>
            </a:p>
          </p:txBody>
        </p:sp>
      </p:grpSp>
    </p:spTree>
    <p:extLst>
      <p:ext uri="{BB962C8B-B14F-4D97-AF65-F5344CB8AC3E}">
        <p14:creationId xmlns:p14="http://schemas.microsoft.com/office/powerpoint/2010/main" val="3844832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lvl="0" algn="ctr"/>
            <a:endParaRPr lang="en-GB" sz="2000" b="1" dirty="0">
              <a:solidFill>
                <a:schemeClr val="tx1"/>
              </a:solidFill>
              <a:latin typeface="Century Gothic" panose="020B0502020202020204" pitchFamily="34" charset="0"/>
            </a:endParaRPr>
          </a:p>
          <a:p>
            <a:pPr lvl="0" algn="ctr" defTabSz="685800">
              <a:defRPr/>
            </a:pPr>
            <a:r>
              <a:rPr lang="en-GB" sz="2000" b="1" dirty="0">
                <a:solidFill>
                  <a:schemeClr val="tx1"/>
                </a:solidFill>
                <a:latin typeface="Century Gothic" panose="020B0502020202020204" pitchFamily="34" charset="0"/>
              </a:rPr>
              <a:t>Use the numbers in the table to find all the possible </a:t>
            </a:r>
          </a:p>
          <a:p>
            <a:pPr lvl="0" algn="ctr" defTabSz="685800">
              <a:defRPr/>
            </a:pPr>
            <a:r>
              <a:rPr lang="en-GB" sz="2000" b="1" dirty="0">
                <a:solidFill>
                  <a:schemeClr val="tx1"/>
                </a:solidFill>
                <a:latin typeface="Century Gothic" panose="020B0502020202020204" pitchFamily="34" charset="0"/>
              </a:rPr>
              <a:t>combinations for the two variables below.</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r>
              <a:rPr lang="en-GB" sz="2000" b="1" dirty="0">
                <a:solidFill>
                  <a:srgbClr val="FF0000"/>
                </a:solidFill>
                <a:latin typeface="Century Gothic" panose="020B0502020202020204" pitchFamily="34" charset="0"/>
              </a:rPr>
              <a:t>59 and 14; 61 and 16; 64 and 19; 60 and 15</a:t>
            </a: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24" name="Table 23">
            <a:extLst>
              <a:ext uri="{FF2B5EF4-FFF2-40B4-BE49-F238E27FC236}">
                <a16:creationId xmlns:a16="http://schemas.microsoft.com/office/drawing/2014/main" id="{A0DE61F6-B481-4C67-BA8D-20F4567F79BF}"/>
              </a:ext>
            </a:extLst>
          </p:cNvPr>
          <p:cNvGraphicFramePr>
            <a:graphicFrameLocks noGrp="1"/>
          </p:cNvGraphicFramePr>
          <p:nvPr/>
        </p:nvGraphicFramePr>
        <p:xfrm>
          <a:off x="1529332" y="3382326"/>
          <a:ext cx="6085336" cy="1389048"/>
        </p:xfrm>
        <a:graphic>
          <a:graphicData uri="http://schemas.openxmlformats.org/drawingml/2006/table">
            <a:tbl>
              <a:tblPr firstRow="1" bandRow="1">
                <a:tableStyleId>{5940675A-B579-460E-94D1-54222C63F5DA}</a:tableStyleId>
              </a:tblPr>
              <a:tblGrid>
                <a:gridCol w="1521334">
                  <a:extLst>
                    <a:ext uri="{9D8B030D-6E8A-4147-A177-3AD203B41FA5}">
                      <a16:colId xmlns:a16="http://schemas.microsoft.com/office/drawing/2014/main" val="613516886"/>
                    </a:ext>
                  </a:extLst>
                </a:gridCol>
                <a:gridCol w="1521334">
                  <a:extLst>
                    <a:ext uri="{9D8B030D-6E8A-4147-A177-3AD203B41FA5}">
                      <a16:colId xmlns:a16="http://schemas.microsoft.com/office/drawing/2014/main" val="1298061734"/>
                    </a:ext>
                  </a:extLst>
                </a:gridCol>
                <a:gridCol w="1521334">
                  <a:extLst>
                    <a:ext uri="{9D8B030D-6E8A-4147-A177-3AD203B41FA5}">
                      <a16:colId xmlns:a16="http://schemas.microsoft.com/office/drawing/2014/main" val="938825875"/>
                    </a:ext>
                  </a:extLst>
                </a:gridCol>
                <a:gridCol w="1521334">
                  <a:extLst>
                    <a:ext uri="{9D8B030D-6E8A-4147-A177-3AD203B41FA5}">
                      <a16:colId xmlns:a16="http://schemas.microsoft.com/office/drawing/2014/main" val="3213386236"/>
                    </a:ext>
                  </a:extLst>
                </a:gridCol>
              </a:tblGrid>
              <a:tr h="694524">
                <a:tc>
                  <a:txBody>
                    <a:bodyPr/>
                    <a:lstStyle/>
                    <a:p>
                      <a:pPr algn="ctr"/>
                      <a:r>
                        <a:rPr lang="en-GB" sz="2500" b="1" dirty="0">
                          <a:latin typeface="Century Gothic" panose="020B0502020202020204" pitchFamily="34" charset="0"/>
                        </a:rPr>
                        <a:t>61</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500" b="1" dirty="0">
                          <a:latin typeface="Century Gothic" panose="020B0502020202020204" pitchFamily="34" charset="0"/>
                        </a:rPr>
                        <a:t>14</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500" b="1" dirty="0">
                          <a:latin typeface="Century Gothic" panose="020B0502020202020204" pitchFamily="34" charset="0"/>
                        </a:rPr>
                        <a:t>59</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500" b="1" dirty="0">
                          <a:latin typeface="Century Gothic" panose="020B0502020202020204" pitchFamily="34" charset="0"/>
                        </a:rPr>
                        <a:t>19</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2547538"/>
                  </a:ext>
                </a:extLst>
              </a:tr>
              <a:tr h="694524">
                <a:tc>
                  <a:txBody>
                    <a:bodyPr/>
                    <a:lstStyle/>
                    <a:p>
                      <a:pPr algn="ctr"/>
                      <a:r>
                        <a:rPr lang="en-GB" sz="2500" b="1" dirty="0">
                          <a:latin typeface="Century Gothic" panose="020B0502020202020204" pitchFamily="34" charset="0"/>
                        </a:rPr>
                        <a:t>15</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500" b="1" dirty="0">
                          <a:latin typeface="Century Gothic" panose="020B0502020202020204" pitchFamily="34" charset="0"/>
                        </a:rPr>
                        <a:t>64</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500" b="1" dirty="0">
                          <a:latin typeface="Century Gothic" panose="020B0502020202020204" pitchFamily="34" charset="0"/>
                        </a:rPr>
                        <a:t>16</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500" b="1" dirty="0">
                          <a:latin typeface="Century Gothic" panose="020B0502020202020204" pitchFamily="34" charset="0"/>
                        </a:rPr>
                        <a:t>60</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08220501"/>
                  </a:ext>
                </a:extLst>
              </a:tr>
            </a:tbl>
          </a:graphicData>
        </a:graphic>
      </p:graphicFrame>
      <p:sp>
        <p:nvSpPr>
          <p:cNvPr id="10" name="Rectangle: Rounded Corners 9">
            <a:extLst>
              <a:ext uri="{FF2B5EF4-FFF2-40B4-BE49-F238E27FC236}">
                <a16:creationId xmlns:a16="http://schemas.microsoft.com/office/drawing/2014/main" id="{17541BDE-3B22-4D7C-8ED1-1C041CFB9BCF}"/>
              </a:ext>
            </a:extLst>
          </p:cNvPr>
          <p:cNvSpPr/>
          <p:nvPr/>
        </p:nvSpPr>
        <p:spPr>
          <a:xfrm>
            <a:off x="2709863" y="1828800"/>
            <a:ext cx="3724275" cy="109537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b="1" i="1" dirty="0">
                <a:solidFill>
                  <a:schemeClr val="tx1"/>
                </a:solidFill>
                <a:latin typeface="Times New Roman" panose="02020603050405020304" pitchFamily="18" charset="0"/>
                <a:cs typeface="Times New Roman" panose="02020603050405020304" pitchFamily="18" charset="0"/>
              </a:rPr>
              <a:t>x</a:t>
            </a:r>
            <a:r>
              <a:rPr lang="en-GB" sz="4400" b="1" dirty="0">
                <a:solidFill>
                  <a:schemeClr val="tx1"/>
                </a:solidFill>
                <a:latin typeface="Century Gothic" panose="020B0502020202020204" pitchFamily="34" charset="0"/>
              </a:rPr>
              <a:t> – </a:t>
            </a:r>
            <a:r>
              <a:rPr lang="en-GB" sz="4800" b="1" i="1" dirty="0">
                <a:solidFill>
                  <a:schemeClr val="tx1"/>
                </a:solidFill>
                <a:latin typeface="Times New Roman" panose="02020603050405020304" pitchFamily="18" charset="0"/>
                <a:cs typeface="Times New Roman" panose="02020603050405020304" pitchFamily="18" charset="0"/>
              </a:rPr>
              <a:t>y</a:t>
            </a:r>
            <a:r>
              <a:rPr lang="en-GB" sz="4400" b="1" dirty="0">
                <a:solidFill>
                  <a:schemeClr val="tx1"/>
                </a:solidFill>
                <a:latin typeface="Century Gothic" panose="020B0502020202020204" pitchFamily="34" charset="0"/>
              </a:rPr>
              <a:t> = 45</a:t>
            </a:r>
          </a:p>
        </p:txBody>
      </p:sp>
    </p:spTree>
    <p:extLst>
      <p:ext uri="{BB962C8B-B14F-4D97-AF65-F5344CB8AC3E}">
        <p14:creationId xmlns:p14="http://schemas.microsoft.com/office/powerpoint/2010/main" val="3552822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Work out the values of </a:t>
            </a:r>
            <a:r>
              <a:rPr lang="en-GB" sz="2400" b="1" i="1" dirty="0">
                <a:solidFill>
                  <a:schemeClr val="tx1"/>
                </a:solidFill>
                <a:latin typeface="Times New Roman" panose="02020603050405020304" pitchFamily="18" charset="0"/>
                <a:cs typeface="Times New Roman" panose="02020603050405020304" pitchFamily="18" charset="0"/>
              </a:rPr>
              <a:t>b</a:t>
            </a:r>
            <a:r>
              <a:rPr lang="en-GB" sz="2000" b="1" dirty="0">
                <a:solidFill>
                  <a:schemeClr val="tx1"/>
                </a:solidFill>
                <a:latin typeface="Century Gothic" panose="020B0502020202020204" pitchFamily="34" charset="0"/>
              </a:rPr>
              <a:t> and </a:t>
            </a:r>
            <a:r>
              <a:rPr lang="en-GB" sz="2400" b="1" i="1" dirty="0">
                <a:solidFill>
                  <a:schemeClr val="tx1"/>
                </a:solidFill>
                <a:latin typeface="Times New Roman" panose="02020603050405020304" pitchFamily="18" charset="0"/>
                <a:cs typeface="Times New Roman" panose="02020603050405020304" pitchFamily="18" charset="0"/>
              </a:rPr>
              <a:t>c</a:t>
            </a:r>
            <a:r>
              <a:rPr lang="en-GB" sz="2000" b="1" dirty="0">
                <a:solidFill>
                  <a:schemeClr val="tx1"/>
                </a:solidFill>
                <a:latin typeface="Century Gothic" panose="020B0502020202020204" pitchFamily="34" charset="0"/>
              </a:rPr>
              <a:t>.</a:t>
            </a: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6" name="Table 5">
            <a:extLst>
              <a:ext uri="{FF2B5EF4-FFF2-40B4-BE49-F238E27FC236}">
                <a16:creationId xmlns:a16="http://schemas.microsoft.com/office/drawing/2014/main" id="{D6B3B1A0-4B5A-46C1-84F3-C7DC19483649}"/>
              </a:ext>
            </a:extLst>
          </p:cNvPr>
          <p:cNvGraphicFramePr>
            <a:graphicFrameLocks noGrp="1"/>
          </p:cNvGraphicFramePr>
          <p:nvPr>
            <p:extLst>
              <p:ext uri="{D42A27DB-BD31-4B8C-83A1-F6EECF244321}">
                <p14:modId xmlns:p14="http://schemas.microsoft.com/office/powerpoint/2010/main" val="1483799522"/>
              </p:ext>
            </p:extLst>
          </p:nvPr>
        </p:nvGraphicFramePr>
        <p:xfrm>
          <a:off x="2826000" y="1622401"/>
          <a:ext cx="3492000" cy="3179716"/>
        </p:xfrm>
        <a:graphic>
          <a:graphicData uri="http://schemas.openxmlformats.org/drawingml/2006/table">
            <a:tbl>
              <a:tblPr firstRow="1" bandRow="1">
                <a:tableStyleId>{2D5ABB26-0587-4C30-8999-92F81FD0307C}</a:tableStyleId>
              </a:tblPr>
              <a:tblGrid>
                <a:gridCol w="3492000">
                  <a:extLst>
                    <a:ext uri="{9D8B030D-6E8A-4147-A177-3AD203B41FA5}">
                      <a16:colId xmlns:a16="http://schemas.microsoft.com/office/drawing/2014/main" val="1012316326"/>
                    </a:ext>
                  </a:extLst>
                </a:gridCol>
              </a:tblGrid>
              <a:tr h="794929">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2800" b="1" i="1" dirty="0">
                          <a:latin typeface="Times New Roman" panose="02020603050405020304" pitchFamily="18" charset="0"/>
                          <a:cs typeface="Times New Roman" panose="02020603050405020304" pitchFamily="18" charset="0"/>
                        </a:rPr>
                        <a:t>a</a:t>
                      </a:r>
                      <a:r>
                        <a:rPr lang="en-GB" sz="2500" b="1" dirty="0">
                          <a:latin typeface="Century Gothic" panose="020B0502020202020204" pitchFamily="34" charset="0"/>
                        </a:rPr>
                        <a:t> = 15</a:t>
                      </a:r>
                    </a:p>
                  </a:txBody>
                  <a:tcPr marL="0" marR="0" marT="0" marB="0"/>
                </a:tc>
                <a:extLst>
                  <a:ext uri="{0D108BD9-81ED-4DB2-BD59-A6C34878D82A}">
                    <a16:rowId xmlns:a16="http://schemas.microsoft.com/office/drawing/2014/main" val="687681481"/>
                  </a:ext>
                </a:extLst>
              </a:tr>
              <a:tr h="794929">
                <a:tc>
                  <a:txBody>
                    <a:bodyPr/>
                    <a:lstStyle/>
                    <a:p>
                      <a:pPr algn="ctr"/>
                      <a:r>
                        <a:rPr lang="en-GB" sz="2800" b="1" i="1" dirty="0">
                          <a:latin typeface="Times New Roman" panose="02020603050405020304" pitchFamily="18" charset="0"/>
                          <a:cs typeface="Times New Roman" panose="02020603050405020304" pitchFamily="18" charset="0"/>
                        </a:rPr>
                        <a:t>a</a:t>
                      </a:r>
                      <a:r>
                        <a:rPr lang="en-GB" sz="2500" b="1" dirty="0">
                          <a:latin typeface="Century Gothic" panose="020B0502020202020204" pitchFamily="34" charset="0"/>
                        </a:rPr>
                        <a:t> + </a:t>
                      </a:r>
                      <a:r>
                        <a:rPr lang="en-GB" sz="2800" b="1" i="1" dirty="0">
                          <a:latin typeface="Times New Roman" panose="02020603050405020304" pitchFamily="18" charset="0"/>
                          <a:cs typeface="Times New Roman" panose="02020603050405020304" pitchFamily="18" charset="0"/>
                        </a:rPr>
                        <a:t>b</a:t>
                      </a:r>
                      <a:r>
                        <a:rPr lang="en-GB" sz="2500" b="1" dirty="0">
                          <a:latin typeface="Century Gothic" panose="020B0502020202020204" pitchFamily="34" charset="0"/>
                        </a:rPr>
                        <a:t> = 25</a:t>
                      </a:r>
                    </a:p>
                  </a:txBody>
                  <a:tcPr marL="0" marR="0" marT="0" marB="0"/>
                </a:tc>
                <a:extLst>
                  <a:ext uri="{0D108BD9-81ED-4DB2-BD59-A6C34878D82A}">
                    <a16:rowId xmlns:a16="http://schemas.microsoft.com/office/drawing/2014/main" val="1625374318"/>
                  </a:ext>
                </a:extLst>
              </a:tr>
              <a:tr h="794929">
                <a:tc>
                  <a:txBody>
                    <a:bodyPr/>
                    <a:lstStyle/>
                    <a:p>
                      <a:pPr algn="ctr"/>
                      <a:r>
                        <a:rPr lang="en-GB" sz="2800" b="1" i="1" dirty="0">
                          <a:latin typeface="Times New Roman" panose="02020603050405020304" pitchFamily="18" charset="0"/>
                          <a:cs typeface="Times New Roman" panose="02020603050405020304" pitchFamily="18" charset="0"/>
                        </a:rPr>
                        <a:t>c</a:t>
                      </a:r>
                      <a:r>
                        <a:rPr lang="en-GB" sz="2500" b="1" dirty="0">
                          <a:latin typeface="Century Gothic" panose="020B0502020202020204" pitchFamily="34" charset="0"/>
                        </a:rPr>
                        <a:t> + </a:t>
                      </a:r>
                      <a:r>
                        <a:rPr lang="en-GB" sz="2800" b="1" i="1" dirty="0">
                          <a:latin typeface="Times New Roman" panose="02020603050405020304" pitchFamily="18" charset="0"/>
                          <a:cs typeface="Times New Roman" panose="02020603050405020304" pitchFamily="18" charset="0"/>
                        </a:rPr>
                        <a:t>b</a:t>
                      </a:r>
                      <a:r>
                        <a:rPr lang="en-GB" sz="2500" b="1" dirty="0">
                          <a:latin typeface="Century Gothic" panose="020B0502020202020204" pitchFamily="34" charset="0"/>
                        </a:rPr>
                        <a:t> = 35</a:t>
                      </a:r>
                    </a:p>
                  </a:txBody>
                  <a:tcPr marL="0" marR="0" marT="0" marB="0"/>
                </a:tc>
                <a:extLst>
                  <a:ext uri="{0D108BD9-81ED-4DB2-BD59-A6C34878D82A}">
                    <a16:rowId xmlns:a16="http://schemas.microsoft.com/office/drawing/2014/main" val="2879846343"/>
                  </a:ext>
                </a:extLst>
              </a:tr>
              <a:tr h="794929">
                <a:tc>
                  <a:txBody>
                    <a:bodyPr/>
                    <a:lstStyle/>
                    <a:p>
                      <a:pPr algn="l"/>
                      <a:r>
                        <a:rPr lang="en-GB" sz="2800" b="1" i="1" dirty="0">
                          <a:latin typeface="Times New Roman" panose="02020603050405020304" pitchFamily="18" charset="0"/>
                          <a:cs typeface="Times New Roman" panose="02020603050405020304" pitchFamily="18" charset="0"/>
                        </a:rPr>
                        <a:t>  b</a:t>
                      </a:r>
                      <a:r>
                        <a:rPr lang="en-GB" sz="2500" b="1" dirty="0">
                          <a:latin typeface="Century Gothic" panose="020B0502020202020204" pitchFamily="34" charset="0"/>
                        </a:rPr>
                        <a:t> =                 </a:t>
                      </a:r>
                      <a:r>
                        <a:rPr lang="en-GB" sz="2800" b="1" i="1" dirty="0">
                          <a:latin typeface="Times New Roman" panose="02020603050405020304" pitchFamily="18" charset="0"/>
                          <a:cs typeface="Times New Roman" panose="02020603050405020304" pitchFamily="18" charset="0"/>
                        </a:rPr>
                        <a:t>c</a:t>
                      </a:r>
                      <a:r>
                        <a:rPr lang="en-GB" sz="2500" b="1" dirty="0">
                          <a:latin typeface="Century Gothic" panose="020B0502020202020204" pitchFamily="34" charset="0"/>
                        </a:rPr>
                        <a:t> =</a:t>
                      </a:r>
                    </a:p>
                  </a:txBody>
                  <a:tcPr marL="0" marR="0" marT="0" marB="0"/>
                </a:tc>
                <a:extLst>
                  <a:ext uri="{0D108BD9-81ED-4DB2-BD59-A6C34878D82A}">
                    <a16:rowId xmlns:a16="http://schemas.microsoft.com/office/drawing/2014/main" val="2128152477"/>
                  </a:ext>
                </a:extLst>
              </a:tr>
            </a:tbl>
          </a:graphicData>
        </a:graphic>
      </p:graphicFrame>
      <p:sp>
        <p:nvSpPr>
          <p:cNvPr id="3" name="Rectangle 2">
            <a:extLst>
              <a:ext uri="{FF2B5EF4-FFF2-40B4-BE49-F238E27FC236}">
                <a16:creationId xmlns:a16="http://schemas.microsoft.com/office/drawing/2014/main" id="{ED106454-449E-41E0-8FDC-8FE9394780F0}"/>
              </a:ext>
            </a:extLst>
          </p:cNvPr>
          <p:cNvSpPr>
            <a:spLocks noChangeAspect="1"/>
          </p:cNvSpPr>
          <p:nvPr/>
        </p:nvSpPr>
        <p:spPr>
          <a:xfrm>
            <a:off x="3518454" y="3964265"/>
            <a:ext cx="567771" cy="56777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solidFill>
                <a:srgbClr val="FF0000"/>
              </a:solidFill>
              <a:latin typeface="Century Gothic" panose="020B0502020202020204" pitchFamily="34" charset="0"/>
            </a:endParaRPr>
          </a:p>
        </p:txBody>
      </p:sp>
      <p:sp>
        <p:nvSpPr>
          <p:cNvPr id="9" name="Rectangle 8">
            <a:extLst>
              <a:ext uri="{FF2B5EF4-FFF2-40B4-BE49-F238E27FC236}">
                <a16:creationId xmlns:a16="http://schemas.microsoft.com/office/drawing/2014/main" id="{84C483C3-75C8-4674-829E-937B33E3CCA3}"/>
              </a:ext>
            </a:extLst>
          </p:cNvPr>
          <p:cNvSpPr>
            <a:spLocks noChangeAspect="1"/>
          </p:cNvSpPr>
          <p:nvPr/>
        </p:nvSpPr>
        <p:spPr>
          <a:xfrm>
            <a:off x="5541483" y="3964265"/>
            <a:ext cx="567771" cy="56777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solidFill>
                <a:srgbClr val="FF0000"/>
              </a:solidFill>
              <a:latin typeface="Century Gothic" panose="020B0502020202020204" pitchFamily="34" charset="0"/>
            </a:endParaRPr>
          </a:p>
        </p:txBody>
      </p:sp>
    </p:spTree>
    <p:extLst>
      <p:ext uri="{BB962C8B-B14F-4D97-AF65-F5344CB8AC3E}">
        <p14:creationId xmlns:p14="http://schemas.microsoft.com/office/powerpoint/2010/main" val="36917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Work out the values of </a:t>
            </a:r>
            <a:r>
              <a:rPr lang="en-GB" sz="2400" b="1" i="1" dirty="0">
                <a:solidFill>
                  <a:schemeClr val="tx1"/>
                </a:solidFill>
                <a:latin typeface="Times New Roman" panose="02020603050405020304" pitchFamily="18" charset="0"/>
                <a:cs typeface="Times New Roman" panose="02020603050405020304" pitchFamily="18" charset="0"/>
              </a:rPr>
              <a:t>b</a:t>
            </a:r>
            <a:r>
              <a:rPr lang="en-GB" sz="2000" b="1" dirty="0">
                <a:solidFill>
                  <a:schemeClr val="tx1"/>
                </a:solidFill>
                <a:latin typeface="Century Gothic" panose="020B0502020202020204" pitchFamily="34" charset="0"/>
              </a:rPr>
              <a:t> and </a:t>
            </a:r>
            <a:r>
              <a:rPr lang="en-GB" sz="2400" b="1" i="1" dirty="0">
                <a:solidFill>
                  <a:schemeClr val="tx1"/>
                </a:solidFill>
                <a:latin typeface="Times New Roman" panose="02020603050405020304" pitchFamily="18" charset="0"/>
                <a:cs typeface="Times New Roman" panose="02020603050405020304" pitchFamily="18" charset="0"/>
              </a:rPr>
              <a:t>c</a:t>
            </a:r>
            <a:r>
              <a:rPr lang="en-GB" sz="2000" b="1" dirty="0">
                <a:solidFill>
                  <a:schemeClr val="tx1"/>
                </a:solidFill>
                <a:latin typeface="Century Gothic" panose="020B0502020202020204" pitchFamily="34" charset="0"/>
              </a:rPr>
              <a:t>.</a:t>
            </a: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6" name="Table 5">
            <a:extLst>
              <a:ext uri="{FF2B5EF4-FFF2-40B4-BE49-F238E27FC236}">
                <a16:creationId xmlns:a16="http://schemas.microsoft.com/office/drawing/2014/main" id="{D6B3B1A0-4B5A-46C1-84F3-C7DC19483649}"/>
              </a:ext>
            </a:extLst>
          </p:cNvPr>
          <p:cNvGraphicFramePr>
            <a:graphicFrameLocks noGrp="1"/>
          </p:cNvGraphicFramePr>
          <p:nvPr/>
        </p:nvGraphicFramePr>
        <p:xfrm>
          <a:off x="2826000" y="1622401"/>
          <a:ext cx="3492000" cy="3179716"/>
        </p:xfrm>
        <a:graphic>
          <a:graphicData uri="http://schemas.openxmlformats.org/drawingml/2006/table">
            <a:tbl>
              <a:tblPr firstRow="1" bandRow="1">
                <a:tableStyleId>{2D5ABB26-0587-4C30-8999-92F81FD0307C}</a:tableStyleId>
              </a:tblPr>
              <a:tblGrid>
                <a:gridCol w="3492000">
                  <a:extLst>
                    <a:ext uri="{9D8B030D-6E8A-4147-A177-3AD203B41FA5}">
                      <a16:colId xmlns:a16="http://schemas.microsoft.com/office/drawing/2014/main" val="1012316326"/>
                    </a:ext>
                  </a:extLst>
                </a:gridCol>
              </a:tblGrid>
              <a:tr h="794929">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2800" b="1" i="1" dirty="0">
                          <a:latin typeface="Times New Roman" panose="02020603050405020304" pitchFamily="18" charset="0"/>
                          <a:cs typeface="Times New Roman" panose="02020603050405020304" pitchFamily="18" charset="0"/>
                        </a:rPr>
                        <a:t>a</a:t>
                      </a:r>
                      <a:r>
                        <a:rPr lang="en-GB" sz="2500" b="1" dirty="0">
                          <a:latin typeface="Century Gothic" panose="020B0502020202020204" pitchFamily="34" charset="0"/>
                        </a:rPr>
                        <a:t> = 15</a:t>
                      </a:r>
                    </a:p>
                  </a:txBody>
                  <a:tcPr marL="0" marR="0" marT="0" marB="0"/>
                </a:tc>
                <a:extLst>
                  <a:ext uri="{0D108BD9-81ED-4DB2-BD59-A6C34878D82A}">
                    <a16:rowId xmlns:a16="http://schemas.microsoft.com/office/drawing/2014/main" val="687681481"/>
                  </a:ext>
                </a:extLst>
              </a:tr>
              <a:tr h="794929">
                <a:tc>
                  <a:txBody>
                    <a:bodyPr/>
                    <a:lstStyle/>
                    <a:p>
                      <a:pPr algn="ctr"/>
                      <a:r>
                        <a:rPr lang="en-GB" sz="2800" b="1" i="1" dirty="0">
                          <a:latin typeface="Times New Roman" panose="02020603050405020304" pitchFamily="18" charset="0"/>
                          <a:cs typeface="Times New Roman" panose="02020603050405020304" pitchFamily="18" charset="0"/>
                        </a:rPr>
                        <a:t>a</a:t>
                      </a:r>
                      <a:r>
                        <a:rPr lang="en-GB" sz="2500" b="1" dirty="0">
                          <a:latin typeface="Century Gothic" panose="020B0502020202020204" pitchFamily="34" charset="0"/>
                        </a:rPr>
                        <a:t> + </a:t>
                      </a:r>
                      <a:r>
                        <a:rPr lang="en-GB" sz="2800" b="1" i="1" dirty="0">
                          <a:latin typeface="Times New Roman" panose="02020603050405020304" pitchFamily="18" charset="0"/>
                          <a:cs typeface="Times New Roman" panose="02020603050405020304" pitchFamily="18" charset="0"/>
                        </a:rPr>
                        <a:t>b</a:t>
                      </a:r>
                      <a:r>
                        <a:rPr lang="en-GB" sz="2500" b="1" dirty="0">
                          <a:latin typeface="Century Gothic" panose="020B0502020202020204" pitchFamily="34" charset="0"/>
                        </a:rPr>
                        <a:t> = 25</a:t>
                      </a:r>
                    </a:p>
                  </a:txBody>
                  <a:tcPr marL="0" marR="0" marT="0" marB="0"/>
                </a:tc>
                <a:extLst>
                  <a:ext uri="{0D108BD9-81ED-4DB2-BD59-A6C34878D82A}">
                    <a16:rowId xmlns:a16="http://schemas.microsoft.com/office/drawing/2014/main" val="1625374318"/>
                  </a:ext>
                </a:extLst>
              </a:tr>
              <a:tr h="794929">
                <a:tc>
                  <a:txBody>
                    <a:bodyPr/>
                    <a:lstStyle/>
                    <a:p>
                      <a:pPr algn="ctr"/>
                      <a:r>
                        <a:rPr lang="en-GB" sz="2800" b="1" i="1" dirty="0">
                          <a:latin typeface="Times New Roman" panose="02020603050405020304" pitchFamily="18" charset="0"/>
                          <a:cs typeface="Times New Roman" panose="02020603050405020304" pitchFamily="18" charset="0"/>
                        </a:rPr>
                        <a:t>c</a:t>
                      </a:r>
                      <a:r>
                        <a:rPr lang="en-GB" sz="2500" b="1" dirty="0">
                          <a:latin typeface="Century Gothic" panose="020B0502020202020204" pitchFamily="34" charset="0"/>
                        </a:rPr>
                        <a:t> + </a:t>
                      </a:r>
                      <a:r>
                        <a:rPr lang="en-GB" sz="2800" b="1" i="1" dirty="0">
                          <a:latin typeface="Times New Roman" panose="02020603050405020304" pitchFamily="18" charset="0"/>
                          <a:cs typeface="Times New Roman" panose="02020603050405020304" pitchFamily="18" charset="0"/>
                        </a:rPr>
                        <a:t>b</a:t>
                      </a:r>
                      <a:r>
                        <a:rPr lang="en-GB" sz="2500" b="1" dirty="0">
                          <a:latin typeface="Century Gothic" panose="020B0502020202020204" pitchFamily="34" charset="0"/>
                        </a:rPr>
                        <a:t> = 35</a:t>
                      </a:r>
                    </a:p>
                  </a:txBody>
                  <a:tcPr marL="0" marR="0" marT="0" marB="0"/>
                </a:tc>
                <a:extLst>
                  <a:ext uri="{0D108BD9-81ED-4DB2-BD59-A6C34878D82A}">
                    <a16:rowId xmlns:a16="http://schemas.microsoft.com/office/drawing/2014/main" val="2879846343"/>
                  </a:ext>
                </a:extLst>
              </a:tr>
              <a:tr h="794929">
                <a:tc>
                  <a:txBody>
                    <a:bodyPr/>
                    <a:lstStyle/>
                    <a:p>
                      <a:pPr algn="l"/>
                      <a:r>
                        <a:rPr lang="en-GB" sz="2800" b="1" i="1" dirty="0">
                          <a:latin typeface="Times New Roman" panose="02020603050405020304" pitchFamily="18" charset="0"/>
                          <a:cs typeface="Times New Roman" panose="02020603050405020304" pitchFamily="18" charset="0"/>
                        </a:rPr>
                        <a:t>  b</a:t>
                      </a:r>
                      <a:r>
                        <a:rPr lang="en-GB" sz="2500" b="1" dirty="0">
                          <a:latin typeface="Century Gothic" panose="020B0502020202020204" pitchFamily="34" charset="0"/>
                        </a:rPr>
                        <a:t> =                 </a:t>
                      </a:r>
                      <a:r>
                        <a:rPr lang="en-GB" sz="2800" b="1" i="1" dirty="0">
                          <a:latin typeface="Times New Roman" panose="02020603050405020304" pitchFamily="18" charset="0"/>
                          <a:cs typeface="Times New Roman" panose="02020603050405020304" pitchFamily="18" charset="0"/>
                        </a:rPr>
                        <a:t>c</a:t>
                      </a:r>
                      <a:r>
                        <a:rPr lang="en-GB" sz="2500" b="1" dirty="0">
                          <a:latin typeface="Century Gothic" panose="020B0502020202020204" pitchFamily="34" charset="0"/>
                        </a:rPr>
                        <a:t> =</a:t>
                      </a:r>
                    </a:p>
                  </a:txBody>
                  <a:tcPr marL="0" marR="0" marT="0" marB="0"/>
                </a:tc>
                <a:extLst>
                  <a:ext uri="{0D108BD9-81ED-4DB2-BD59-A6C34878D82A}">
                    <a16:rowId xmlns:a16="http://schemas.microsoft.com/office/drawing/2014/main" val="2128152477"/>
                  </a:ext>
                </a:extLst>
              </a:tr>
            </a:tbl>
          </a:graphicData>
        </a:graphic>
      </p:graphicFrame>
      <p:sp>
        <p:nvSpPr>
          <p:cNvPr id="3" name="Rectangle 2">
            <a:extLst>
              <a:ext uri="{FF2B5EF4-FFF2-40B4-BE49-F238E27FC236}">
                <a16:creationId xmlns:a16="http://schemas.microsoft.com/office/drawing/2014/main" id="{ED106454-449E-41E0-8FDC-8FE9394780F0}"/>
              </a:ext>
            </a:extLst>
          </p:cNvPr>
          <p:cNvSpPr>
            <a:spLocks noChangeAspect="1"/>
          </p:cNvSpPr>
          <p:nvPr/>
        </p:nvSpPr>
        <p:spPr>
          <a:xfrm>
            <a:off x="3518454" y="3964265"/>
            <a:ext cx="567771" cy="56777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rgbClr val="FF0000"/>
                </a:solidFill>
                <a:latin typeface="Century Gothic" panose="020B0502020202020204" pitchFamily="34" charset="0"/>
              </a:rPr>
              <a:t>10</a:t>
            </a:r>
          </a:p>
        </p:txBody>
      </p:sp>
      <p:sp>
        <p:nvSpPr>
          <p:cNvPr id="9" name="Rectangle 8">
            <a:extLst>
              <a:ext uri="{FF2B5EF4-FFF2-40B4-BE49-F238E27FC236}">
                <a16:creationId xmlns:a16="http://schemas.microsoft.com/office/drawing/2014/main" id="{84C483C3-75C8-4674-829E-937B33E3CCA3}"/>
              </a:ext>
            </a:extLst>
          </p:cNvPr>
          <p:cNvSpPr>
            <a:spLocks noChangeAspect="1"/>
          </p:cNvSpPr>
          <p:nvPr/>
        </p:nvSpPr>
        <p:spPr>
          <a:xfrm>
            <a:off x="5541483" y="3964265"/>
            <a:ext cx="567771" cy="56777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rgbClr val="FF0000"/>
                </a:solidFill>
                <a:latin typeface="Century Gothic" panose="020B0502020202020204" pitchFamily="34" charset="0"/>
              </a:rPr>
              <a:t>25</a:t>
            </a:r>
          </a:p>
        </p:txBody>
      </p:sp>
    </p:spTree>
    <p:extLst>
      <p:ext uri="{BB962C8B-B14F-4D97-AF65-F5344CB8AC3E}">
        <p14:creationId xmlns:p14="http://schemas.microsoft.com/office/powerpoint/2010/main" val="312271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lvl="0"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List three possible values for </a:t>
            </a:r>
            <a:r>
              <a:rPr lang="en-GB" sz="2400" b="1" i="1" dirty="0">
                <a:solidFill>
                  <a:schemeClr val="tx1"/>
                </a:solidFill>
                <a:latin typeface="Times New Roman" panose="02020603050405020304" pitchFamily="18" charset="0"/>
                <a:cs typeface="Times New Roman" panose="02020603050405020304" pitchFamily="18" charset="0"/>
              </a:rPr>
              <a:t>a</a:t>
            </a:r>
            <a:r>
              <a:rPr lang="en-GB" sz="2000" b="1" i="1" dirty="0">
                <a:solidFill>
                  <a:schemeClr val="tx1"/>
                </a:solidFill>
                <a:latin typeface="Century Gothic" panose="020B0502020202020204" pitchFamily="34" charset="0"/>
              </a:rPr>
              <a:t> </a:t>
            </a:r>
            <a:r>
              <a:rPr lang="en-GB" sz="2000" b="1" dirty="0">
                <a:solidFill>
                  <a:schemeClr val="tx1"/>
                </a:solidFill>
                <a:latin typeface="Century Gothic" panose="020B0502020202020204" pitchFamily="34" charset="0"/>
              </a:rPr>
              <a:t>and</a:t>
            </a:r>
            <a:r>
              <a:rPr lang="en-GB" sz="2000" b="1" i="1" dirty="0">
                <a:solidFill>
                  <a:schemeClr val="tx1"/>
                </a:solidFill>
                <a:latin typeface="Century Gothic" panose="020B0502020202020204" pitchFamily="34" charset="0"/>
              </a:rPr>
              <a:t> </a:t>
            </a:r>
            <a:r>
              <a:rPr lang="en-GB" sz="2400" b="1" i="1" dirty="0">
                <a:solidFill>
                  <a:schemeClr val="tx1"/>
                </a:solidFill>
                <a:latin typeface="Times New Roman" panose="02020603050405020304" pitchFamily="18" charset="0"/>
                <a:cs typeface="Times New Roman" panose="02020603050405020304" pitchFamily="18" charset="0"/>
              </a:rPr>
              <a:t>b</a:t>
            </a:r>
            <a:r>
              <a:rPr lang="en-GB" sz="2000" b="1" dirty="0">
                <a:solidFill>
                  <a:schemeClr val="tx1"/>
                </a:solidFill>
                <a:latin typeface="Century Gothic" panose="020B0502020202020204" pitchFamily="34" charset="0"/>
              </a:rPr>
              <a:t>, where </a:t>
            </a:r>
            <a:r>
              <a:rPr lang="en-GB" sz="2400" b="1" i="1" dirty="0">
                <a:solidFill>
                  <a:schemeClr val="tx1"/>
                </a:solidFill>
                <a:latin typeface="Times New Roman" panose="02020603050405020304" pitchFamily="18" charset="0"/>
                <a:cs typeface="Times New Roman" panose="02020603050405020304" pitchFamily="18" charset="0"/>
              </a:rPr>
              <a:t>c</a:t>
            </a:r>
            <a:r>
              <a:rPr lang="en-GB" sz="2000" b="1" dirty="0">
                <a:solidFill>
                  <a:schemeClr val="tx1"/>
                </a:solidFill>
                <a:latin typeface="Century Gothic" panose="020B0502020202020204" pitchFamily="34" charset="0"/>
              </a:rPr>
              <a:t> = 25.</a:t>
            </a:r>
          </a:p>
          <a:p>
            <a:endParaRPr lang="en-GB" sz="2000" b="1" dirty="0">
              <a:solidFill>
                <a:schemeClr val="tx1"/>
              </a:solidFill>
              <a:latin typeface="Century Gothic" panose="020B0502020202020204" pitchFamily="34" charset="0"/>
            </a:endParaRPr>
          </a:p>
          <a:p>
            <a:pPr algn="ctr"/>
            <a:endParaRPr lang="en-GB" sz="2800" b="1" dirty="0">
              <a:solidFill>
                <a:schemeClr val="tx1"/>
              </a:solidFill>
              <a:latin typeface="Century Gothic" panose="020B0502020202020204" pitchFamily="34" charset="0"/>
            </a:endParaRPr>
          </a:p>
          <a:p>
            <a:pPr algn="ctr"/>
            <a:endParaRPr lang="en-GB" sz="28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
        <p:nvSpPr>
          <p:cNvPr id="2" name="Rectangle: Rounded Corners 1">
            <a:extLst>
              <a:ext uri="{FF2B5EF4-FFF2-40B4-BE49-F238E27FC236}">
                <a16:creationId xmlns:a16="http://schemas.microsoft.com/office/drawing/2014/main" id="{6D6B0559-A446-47BD-AF02-50BE51E1E087}"/>
              </a:ext>
            </a:extLst>
          </p:cNvPr>
          <p:cNvSpPr/>
          <p:nvPr/>
        </p:nvSpPr>
        <p:spPr>
          <a:xfrm>
            <a:off x="2709863" y="2076450"/>
            <a:ext cx="3724275" cy="109537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solidFill>
                  <a:schemeClr val="tx1"/>
                </a:solidFill>
                <a:latin typeface="Century Gothic" panose="020B0502020202020204" pitchFamily="34" charset="0"/>
              </a:rPr>
              <a:t>5</a:t>
            </a:r>
            <a:r>
              <a:rPr lang="en-GB" sz="4800" b="1" i="1" dirty="0">
                <a:solidFill>
                  <a:schemeClr val="tx1"/>
                </a:solidFill>
                <a:latin typeface="Times New Roman" panose="02020603050405020304" pitchFamily="18" charset="0"/>
                <a:cs typeface="Times New Roman" panose="02020603050405020304" pitchFamily="18" charset="0"/>
              </a:rPr>
              <a:t>a</a:t>
            </a:r>
            <a:r>
              <a:rPr lang="en-GB" sz="4400" b="1" dirty="0">
                <a:solidFill>
                  <a:schemeClr val="tx1"/>
                </a:solidFill>
                <a:latin typeface="Century Gothic" panose="020B0502020202020204" pitchFamily="34" charset="0"/>
              </a:rPr>
              <a:t> + </a:t>
            </a:r>
            <a:r>
              <a:rPr lang="en-GB" sz="4800" b="1" i="1" dirty="0">
                <a:solidFill>
                  <a:schemeClr val="tx1"/>
                </a:solidFill>
                <a:latin typeface="Times New Roman" panose="02020603050405020304" pitchFamily="18" charset="0"/>
                <a:cs typeface="Times New Roman" panose="02020603050405020304" pitchFamily="18" charset="0"/>
              </a:rPr>
              <a:t>b</a:t>
            </a:r>
            <a:r>
              <a:rPr lang="en-GB" sz="4400" b="1" dirty="0">
                <a:solidFill>
                  <a:schemeClr val="tx1"/>
                </a:solidFill>
                <a:latin typeface="Century Gothic" panose="020B0502020202020204" pitchFamily="34" charset="0"/>
              </a:rPr>
              <a:t> = </a:t>
            </a:r>
            <a:r>
              <a:rPr lang="en-GB" sz="4800" b="1" i="1" dirty="0">
                <a:solidFill>
                  <a:schemeClr val="tx1"/>
                </a:solidFill>
                <a:latin typeface="Times New Roman" panose="02020603050405020304" pitchFamily="18" charset="0"/>
                <a:cs typeface="Times New Roman" panose="02020603050405020304" pitchFamily="18" charset="0"/>
              </a:rPr>
              <a:t>c</a:t>
            </a:r>
            <a:endParaRPr lang="en-GB" b="1" i="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01564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lvl="0"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List three possible values for </a:t>
            </a:r>
            <a:r>
              <a:rPr lang="en-GB" sz="2400" b="1" i="1" dirty="0">
                <a:solidFill>
                  <a:schemeClr val="tx1"/>
                </a:solidFill>
                <a:latin typeface="Times New Roman" panose="02020603050405020304" pitchFamily="18" charset="0"/>
                <a:cs typeface="Times New Roman" panose="02020603050405020304" pitchFamily="18" charset="0"/>
              </a:rPr>
              <a:t>a</a:t>
            </a:r>
            <a:r>
              <a:rPr lang="en-GB" sz="2000" b="1" i="1" dirty="0">
                <a:solidFill>
                  <a:schemeClr val="tx1"/>
                </a:solidFill>
                <a:latin typeface="Century Gothic" panose="020B0502020202020204" pitchFamily="34" charset="0"/>
              </a:rPr>
              <a:t> </a:t>
            </a:r>
            <a:r>
              <a:rPr lang="en-GB" sz="2000" b="1" dirty="0">
                <a:solidFill>
                  <a:schemeClr val="tx1"/>
                </a:solidFill>
                <a:latin typeface="Century Gothic" panose="020B0502020202020204" pitchFamily="34" charset="0"/>
              </a:rPr>
              <a:t>and</a:t>
            </a:r>
            <a:r>
              <a:rPr lang="en-GB" sz="2000" b="1" i="1" dirty="0">
                <a:solidFill>
                  <a:schemeClr val="tx1"/>
                </a:solidFill>
                <a:latin typeface="Century Gothic" panose="020B0502020202020204" pitchFamily="34" charset="0"/>
              </a:rPr>
              <a:t> </a:t>
            </a:r>
            <a:r>
              <a:rPr lang="en-GB" sz="2400" b="1" i="1" dirty="0">
                <a:solidFill>
                  <a:schemeClr val="tx1"/>
                </a:solidFill>
                <a:latin typeface="Times New Roman" panose="02020603050405020304" pitchFamily="18" charset="0"/>
                <a:cs typeface="Times New Roman" panose="02020603050405020304" pitchFamily="18" charset="0"/>
              </a:rPr>
              <a:t>b</a:t>
            </a:r>
            <a:r>
              <a:rPr lang="en-GB" sz="2000" b="1" dirty="0">
                <a:solidFill>
                  <a:schemeClr val="tx1"/>
                </a:solidFill>
                <a:latin typeface="Century Gothic" panose="020B0502020202020204" pitchFamily="34" charset="0"/>
              </a:rPr>
              <a:t>, where </a:t>
            </a:r>
            <a:r>
              <a:rPr lang="en-GB" sz="2400" b="1" i="1" dirty="0">
                <a:solidFill>
                  <a:schemeClr val="tx1"/>
                </a:solidFill>
                <a:latin typeface="Times New Roman" panose="02020603050405020304" pitchFamily="18" charset="0"/>
                <a:cs typeface="Times New Roman" panose="02020603050405020304" pitchFamily="18" charset="0"/>
              </a:rPr>
              <a:t>c</a:t>
            </a:r>
            <a:r>
              <a:rPr lang="en-GB" sz="2000" b="1" dirty="0">
                <a:solidFill>
                  <a:schemeClr val="tx1"/>
                </a:solidFill>
                <a:latin typeface="Century Gothic" panose="020B0502020202020204" pitchFamily="34" charset="0"/>
              </a:rPr>
              <a:t> = 25.</a:t>
            </a:r>
          </a:p>
          <a:p>
            <a:endParaRPr lang="en-GB" sz="2000" b="1" dirty="0">
              <a:solidFill>
                <a:schemeClr val="tx1"/>
              </a:solidFill>
              <a:latin typeface="Century Gothic" panose="020B0502020202020204" pitchFamily="34" charset="0"/>
            </a:endParaRPr>
          </a:p>
          <a:p>
            <a:pPr algn="ctr"/>
            <a:endParaRPr lang="en-GB" sz="2800" b="1" dirty="0">
              <a:solidFill>
                <a:schemeClr val="tx1"/>
              </a:solidFill>
              <a:latin typeface="Century Gothic" panose="020B0502020202020204" pitchFamily="34" charset="0"/>
            </a:endParaRPr>
          </a:p>
          <a:p>
            <a:pPr algn="ctr"/>
            <a:endParaRPr lang="en-GB" sz="2800" b="1" dirty="0">
              <a:solidFill>
                <a:schemeClr val="tx1"/>
              </a:solidFill>
              <a:latin typeface="Century Gothic" panose="020B0502020202020204" pitchFamily="34" charset="0"/>
            </a:endParaRPr>
          </a:p>
          <a:p>
            <a:pPr algn="ctr"/>
            <a:endParaRPr lang="en-GB" sz="3600" b="1" i="1" dirty="0">
              <a:solidFill>
                <a:schemeClr val="tx1"/>
              </a:solidFill>
              <a:latin typeface="Century Gothic" panose="020B0502020202020204" pitchFamily="34" charset="0"/>
            </a:endParaRPr>
          </a:p>
          <a:p>
            <a:pPr algn="ctr"/>
            <a:endParaRPr lang="en-GB" sz="3600" b="1" i="1" dirty="0">
              <a:solidFill>
                <a:schemeClr val="tx1"/>
              </a:solidFill>
              <a:latin typeface="Century Gothic" panose="020B0502020202020204" pitchFamily="34" charset="0"/>
            </a:endParaRPr>
          </a:p>
          <a:p>
            <a:pPr algn="ctr"/>
            <a:endParaRPr lang="en-GB" sz="3600" b="1" i="1" dirty="0">
              <a:solidFill>
                <a:schemeClr val="tx1"/>
              </a:solidFill>
              <a:latin typeface="Century Gothic" panose="020B0502020202020204" pitchFamily="34" charset="0"/>
            </a:endParaRPr>
          </a:p>
          <a:p>
            <a:pPr algn="ctr"/>
            <a:r>
              <a:rPr lang="en-GB" sz="2000" b="1" dirty="0">
                <a:solidFill>
                  <a:srgbClr val="FF0000"/>
                </a:solidFill>
                <a:latin typeface="Century Gothic" panose="020B0502020202020204" pitchFamily="34" charset="0"/>
              </a:rPr>
              <a:t>Various answers, for example: </a:t>
            </a:r>
            <a:r>
              <a:rPr lang="en-GB" sz="2400" b="1" i="1" dirty="0">
                <a:solidFill>
                  <a:srgbClr val="FF0000"/>
                </a:solidFill>
                <a:latin typeface="Times New Roman" panose="02020603050405020304" pitchFamily="18" charset="0"/>
                <a:cs typeface="Times New Roman" panose="02020603050405020304" pitchFamily="18" charset="0"/>
              </a:rPr>
              <a:t>a</a:t>
            </a:r>
            <a:r>
              <a:rPr lang="en-GB" sz="2000" b="1" i="1" dirty="0">
                <a:solidFill>
                  <a:srgbClr val="FF0000"/>
                </a:solidFill>
                <a:latin typeface="Century Gothic" panose="020B0502020202020204" pitchFamily="34" charset="0"/>
              </a:rPr>
              <a:t> </a:t>
            </a:r>
            <a:r>
              <a:rPr lang="en-GB" sz="2000" b="1" dirty="0">
                <a:solidFill>
                  <a:srgbClr val="FF0000"/>
                </a:solidFill>
                <a:latin typeface="Century Gothic" panose="020B0502020202020204" pitchFamily="34" charset="0"/>
              </a:rPr>
              <a:t>= 3,</a:t>
            </a:r>
            <a:r>
              <a:rPr lang="en-GB" sz="2000" b="1" i="1" dirty="0">
                <a:solidFill>
                  <a:srgbClr val="FF0000"/>
                </a:solidFill>
                <a:latin typeface="Century Gothic" panose="020B0502020202020204" pitchFamily="34" charset="0"/>
              </a:rPr>
              <a:t> </a:t>
            </a:r>
            <a:r>
              <a:rPr lang="en-GB" sz="2400" b="1" i="1" dirty="0">
                <a:solidFill>
                  <a:srgbClr val="FF0000"/>
                </a:solidFill>
                <a:latin typeface="Times New Roman" panose="02020603050405020304" pitchFamily="18" charset="0"/>
                <a:cs typeface="Times New Roman" panose="02020603050405020304" pitchFamily="18" charset="0"/>
              </a:rPr>
              <a:t>b</a:t>
            </a:r>
            <a:r>
              <a:rPr lang="en-GB" sz="2000" b="1" i="1" dirty="0">
                <a:solidFill>
                  <a:srgbClr val="FF0000"/>
                </a:solidFill>
                <a:latin typeface="Century Gothic" panose="020B0502020202020204" pitchFamily="34" charset="0"/>
              </a:rPr>
              <a:t> </a:t>
            </a:r>
            <a:r>
              <a:rPr lang="en-GB" sz="2000" b="1" dirty="0">
                <a:solidFill>
                  <a:srgbClr val="FF0000"/>
                </a:solidFill>
                <a:latin typeface="Century Gothic" panose="020B0502020202020204" pitchFamily="34" charset="0"/>
              </a:rPr>
              <a:t>= 10;</a:t>
            </a:r>
            <a:r>
              <a:rPr lang="en-GB" sz="2000" b="1" i="1" dirty="0">
                <a:solidFill>
                  <a:srgbClr val="FF0000"/>
                </a:solidFill>
                <a:latin typeface="Century Gothic" panose="020B0502020202020204" pitchFamily="34" charset="0"/>
              </a:rPr>
              <a:t> </a:t>
            </a:r>
            <a:r>
              <a:rPr lang="en-GB" sz="2400" b="1" i="1" dirty="0">
                <a:solidFill>
                  <a:srgbClr val="FF0000"/>
                </a:solidFill>
                <a:latin typeface="Times New Roman" panose="02020603050405020304" pitchFamily="18" charset="0"/>
                <a:cs typeface="Times New Roman" panose="02020603050405020304" pitchFamily="18" charset="0"/>
              </a:rPr>
              <a:t>a</a:t>
            </a:r>
            <a:r>
              <a:rPr lang="en-GB" sz="2000" b="1" i="1" dirty="0">
                <a:solidFill>
                  <a:srgbClr val="FF0000"/>
                </a:solidFill>
                <a:latin typeface="Century Gothic" panose="020B0502020202020204" pitchFamily="34" charset="0"/>
              </a:rPr>
              <a:t> </a:t>
            </a:r>
            <a:r>
              <a:rPr lang="en-GB" sz="2000" b="1" dirty="0">
                <a:solidFill>
                  <a:srgbClr val="FF0000"/>
                </a:solidFill>
                <a:latin typeface="Century Gothic" panose="020B0502020202020204" pitchFamily="34" charset="0"/>
              </a:rPr>
              <a:t>= 2,</a:t>
            </a:r>
            <a:r>
              <a:rPr lang="en-GB" sz="2000" b="1" i="1" dirty="0">
                <a:solidFill>
                  <a:srgbClr val="FF0000"/>
                </a:solidFill>
                <a:latin typeface="Century Gothic" panose="020B0502020202020204" pitchFamily="34" charset="0"/>
              </a:rPr>
              <a:t> </a:t>
            </a:r>
            <a:r>
              <a:rPr lang="en-GB" sz="2400" b="1" i="1" dirty="0">
                <a:solidFill>
                  <a:srgbClr val="FF0000"/>
                </a:solidFill>
                <a:latin typeface="Times New Roman" panose="02020603050405020304" pitchFamily="18" charset="0"/>
                <a:cs typeface="Times New Roman" panose="02020603050405020304" pitchFamily="18" charset="0"/>
              </a:rPr>
              <a:t>b</a:t>
            </a:r>
            <a:r>
              <a:rPr lang="en-GB" sz="2000" b="1" i="1" dirty="0">
                <a:solidFill>
                  <a:srgbClr val="FF0000"/>
                </a:solidFill>
                <a:latin typeface="Century Gothic" panose="020B0502020202020204" pitchFamily="34" charset="0"/>
              </a:rPr>
              <a:t> </a:t>
            </a:r>
            <a:r>
              <a:rPr lang="en-GB" sz="2000" b="1" dirty="0">
                <a:solidFill>
                  <a:srgbClr val="FF0000"/>
                </a:solidFill>
                <a:latin typeface="Century Gothic" panose="020B0502020202020204" pitchFamily="34" charset="0"/>
              </a:rPr>
              <a:t>= 15; </a:t>
            </a:r>
          </a:p>
          <a:p>
            <a:pPr algn="ctr"/>
            <a:r>
              <a:rPr lang="en-GB" sz="2400" b="1" i="1" dirty="0">
                <a:solidFill>
                  <a:srgbClr val="FF0000"/>
                </a:solidFill>
                <a:latin typeface="Times New Roman" panose="02020603050405020304" pitchFamily="18" charset="0"/>
                <a:cs typeface="Times New Roman" panose="02020603050405020304" pitchFamily="18" charset="0"/>
              </a:rPr>
              <a:t>a</a:t>
            </a:r>
            <a:r>
              <a:rPr lang="en-GB" sz="2000" b="1" i="1" dirty="0">
                <a:solidFill>
                  <a:srgbClr val="FF0000"/>
                </a:solidFill>
                <a:latin typeface="Century Gothic" panose="020B0502020202020204" pitchFamily="34" charset="0"/>
              </a:rPr>
              <a:t> </a:t>
            </a:r>
            <a:r>
              <a:rPr lang="en-GB" sz="2000" b="1" dirty="0">
                <a:solidFill>
                  <a:srgbClr val="FF0000"/>
                </a:solidFill>
                <a:latin typeface="Century Gothic" panose="020B0502020202020204" pitchFamily="34" charset="0"/>
              </a:rPr>
              <a:t>= 1,</a:t>
            </a:r>
            <a:r>
              <a:rPr lang="en-GB" sz="2000" b="1" i="1" dirty="0">
                <a:solidFill>
                  <a:srgbClr val="FF0000"/>
                </a:solidFill>
                <a:latin typeface="Century Gothic" panose="020B0502020202020204" pitchFamily="34" charset="0"/>
              </a:rPr>
              <a:t> </a:t>
            </a:r>
            <a:r>
              <a:rPr lang="en-GB" sz="2400" b="1" i="1" dirty="0">
                <a:solidFill>
                  <a:srgbClr val="FF0000"/>
                </a:solidFill>
                <a:latin typeface="Times New Roman" panose="02020603050405020304" pitchFamily="18" charset="0"/>
                <a:cs typeface="Times New Roman" panose="02020603050405020304" pitchFamily="18" charset="0"/>
              </a:rPr>
              <a:t>b</a:t>
            </a:r>
            <a:r>
              <a:rPr lang="en-GB" sz="2000" b="1" i="1" dirty="0">
                <a:solidFill>
                  <a:srgbClr val="FF0000"/>
                </a:solidFill>
                <a:latin typeface="Century Gothic" panose="020B0502020202020204" pitchFamily="34" charset="0"/>
              </a:rPr>
              <a:t> </a:t>
            </a:r>
            <a:r>
              <a:rPr lang="en-GB" sz="2000" b="1" dirty="0">
                <a:solidFill>
                  <a:srgbClr val="FF0000"/>
                </a:solidFill>
                <a:latin typeface="Century Gothic" panose="020B0502020202020204" pitchFamily="34" charset="0"/>
              </a:rPr>
              <a:t>= 20</a:t>
            </a:r>
          </a:p>
          <a:p>
            <a:pPr algn="ctr"/>
            <a:endParaRPr lang="en-GB" sz="3600" b="1" i="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
        <p:nvSpPr>
          <p:cNvPr id="6" name="Rectangle: Rounded Corners 5">
            <a:extLst>
              <a:ext uri="{FF2B5EF4-FFF2-40B4-BE49-F238E27FC236}">
                <a16:creationId xmlns:a16="http://schemas.microsoft.com/office/drawing/2014/main" id="{6B263DAE-FD61-4DC9-A3EF-286A5AD702D7}"/>
              </a:ext>
            </a:extLst>
          </p:cNvPr>
          <p:cNvSpPr/>
          <p:nvPr/>
        </p:nvSpPr>
        <p:spPr>
          <a:xfrm>
            <a:off x="2709863" y="2076450"/>
            <a:ext cx="3724275" cy="109537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solidFill>
                  <a:schemeClr val="tx1"/>
                </a:solidFill>
                <a:latin typeface="Century Gothic" panose="020B0502020202020204" pitchFamily="34" charset="0"/>
              </a:rPr>
              <a:t>5</a:t>
            </a:r>
            <a:r>
              <a:rPr lang="en-GB" sz="4800" b="1" i="1" dirty="0">
                <a:solidFill>
                  <a:schemeClr val="tx1"/>
                </a:solidFill>
                <a:latin typeface="Times New Roman" panose="02020603050405020304" pitchFamily="18" charset="0"/>
                <a:cs typeface="Times New Roman" panose="02020603050405020304" pitchFamily="18" charset="0"/>
              </a:rPr>
              <a:t>a</a:t>
            </a:r>
            <a:r>
              <a:rPr lang="en-GB" sz="4400" b="1" dirty="0">
                <a:solidFill>
                  <a:schemeClr val="tx1"/>
                </a:solidFill>
                <a:latin typeface="Century Gothic" panose="020B0502020202020204" pitchFamily="34" charset="0"/>
              </a:rPr>
              <a:t> + </a:t>
            </a:r>
            <a:r>
              <a:rPr lang="en-GB" sz="4800" b="1" i="1" dirty="0">
                <a:solidFill>
                  <a:schemeClr val="tx1"/>
                </a:solidFill>
                <a:latin typeface="Times New Roman" panose="02020603050405020304" pitchFamily="18" charset="0"/>
                <a:cs typeface="Times New Roman" panose="02020603050405020304" pitchFamily="18" charset="0"/>
              </a:rPr>
              <a:t>b</a:t>
            </a:r>
            <a:r>
              <a:rPr lang="en-GB" sz="4400" b="1" dirty="0">
                <a:solidFill>
                  <a:schemeClr val="tx1"/>
                </a:solidFill>
                <a:latin typeface="Century Gothic" panose="020B0502020202020204" pitchFamily="34" charset="0"/>
              </a:rPr>
              <a:t> = </a:t>
            </a:r>
            <a:r>
              <a:rPr lang="en-GB" sz="4800" b="1" i="1" dirty="0">
                <a:solidFill>
                  <a:schemeClr val="tx1"/>
                </a:solidFill>
                <a:latin typeface="Times New Roman" panose="02020603050405020304" pitchFamily="18" charset="0"/>
                <a:cs typeface="Times New Roman" panose="02020603050405020304" pitchFamily="18" charset="0"/>
              </a:rPr>
              <a:t>c</a:t>
            </a:r>
            <a:endParaRPr lang="en-GB" b="1" i="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067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pic>
        <p:nvPicPr>
          <p:cNvPr id="12" name="Picture 11">
            <a:extLst>
              <a:ext uri="{FF2B5EF4-FFF2-40B4-BE49-F238E27FC236}">
                <a16:creationId xmlns:a16="http://schemas.microsoft.com/office/drawing/2014/main" id="{14BA76E4-E786-4748-BB4D-AC930D9E22E2}"/>
              </a:ext>
            </a:extLst>
          </p:cNvPr>
          <p:cNvPicPr>
            <a:picLocks noChangeAspect="1"/>
          </p:cNvPicPr>
          <p:nvPr/>
        </p:nvPicPr>
        <p:blipFill>
          <a:blip r:embed="rId4"/>
          <a:stretch>
            <a:fillRect/>
          </a:stretch>
        </p:blipFill>
        <p:spPr>
          <a:xfrm>
            <a:off x="115438" y="143658"/>
            <a:ext cx="8913124" cy="6322100"/>
          </a:xfrm>
          <a:prstGeom prst="rect">
            <a:avLst/>
          </a:prstGeom>
        </p:spPr>
      </p:pic>
      <p:sp>
        <p:nvSpPr>
          <p:cNvPr id="13" name="Rectangle 12">
            <a:extLst>
              <a:ext uri="{FF2B5EF4-FFF2-40B4-BE49-F238E27FC236}">
                <a16:creationId xmlns:a16="http://schemas.microsoft.com/office/drawing/2014/main" id="{456F1B16-77CF-4DD6-AE7C-A9ED621B981F}"/>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lvl="0" algn="ctr"/>
            <a:endParaRPr lang="en-GB" sz="2000" b="1" dirty="0">
              <a:solidFill>
                <a:schemeClr val="tx1"/>
              </a:solidFill>
              <a:latin typeface="Century Gothic" panose="020B0502020202020204" pitchFamily="34" charset="0"/>
            </a:endParaRPr>
          </a:p>
          <a:p>
            <a:pPr lvl="0" algn="ctr" defTabSz="514350">
              <a:defRPr/>
            </a:pPr>
            <a:r>
              <a:rPr lang="en-GB" sz="2000" b="1" dirty="0">
                <a:solidFill>
                  <a:schemeClr val="tx1"/>
                </a:solidFill>
                <a:latin typeface="Century Gothic" panose="020B0502020202020204" pitchFamily="34" charset="0"/>
              </a:rPr>
              <a:t>Razia is finding possible values for </a:t>
            </a:r>
            <a:r>
              <a:rPr lang="en-GB" sz="2400" b="1" i="1" dirty="0">
                <a:solidFill>
                  <a:schemeClr val="tx1"/>
                </a:solidFill>
                <a:latin typeface="Times New Roman" panose="02020603050405020304" pitchFamily="18" charset="0"/>
                <a:cs typeface="Times New Roman" panose="02020603050405020304" pitchFamily="18" charset="0"/>
              </a:rPr>
              <a:t>h</a:t>
            </a:r>
            <a:r>
              <a:rPr lang="en-GB" sz="2000" b="1" dirty="0">
                <a:solidFill>
                  <a:schemeClr val="tx1"/>
                </a:solidFill>
                <a:latin typeface="Century Gothic" panose="020B0502020202020204" pitchFamily="34" charset="0"/>
              </a:rPr>
              <a:t> and </a:t>
            </a:r>
            <a:r>
              <a:rPr lang="en-GB" sz="2400" b="1" i="1" dirty="0" err="1">
                <a:solidFill>
                  <a:schemeClr val="tx1"/>
                </a:solidFill>
                <a:latin typeface="Times New Roman" panose="02020603050405020304" pitchFamily="18" charset="0"/>
                <a:cs typeface="Times New Roman" panose="02020603050405020304" pitchFamily="18" charset="0"/>
              </a:rPr>
              <a:t>i</a:t>
            </a:r>
            <a:r>
              <a:rPr lang="en-GB" sz="2000" b="1" dirty="0">
                <a:solidFill>
                  <a:schemeClr val="tx1"/>
                </a:solidFill>
                <a:latin typeface="Century Gothic" panose="020B0502020202020204" pitchFamily="34" charset="0"/>
              </a:rPr>
              <a:t>.</a:t>
            </a:r>
          </a:p>
          <a:p>
            <a:pPr algn="ctr"/>
            <a:endParaRPr lang="en-GB" sz="2000" b="1" i="1" dirty="0">
              <a:solidFill>
                <a:schemeClr val="tx1"/>
              </a:solidFill>
              <a:latin typeface="Century Gothic" panose="020B0502020202020204" pitchFamily="34" charset="0"/>
            </a:endParaRPr>
          </a:p>
          <a:p>
            <a:pPr algn="ctr"/>
            <a:endParaRPr lang="en-GB" sz="2000" b="1" i="1" dirty="0">
              <a:solidFill>
                <a:schemeClr val="tx1"/>
              </a:solidFill>
              <a:latin typeface="Century Gothic" panose="020B0502020202020204" pitchFamily="34" charset="0"/>
            </a:endParaRPr>
          </a:p>
          <a:p>
            <a:pPr algn="ctr"/>
            <a:endParaRPr lang="en-GB" sz="2000" b="1" i="1" dirty="0">
              <a:solidFill>
                <a:schemeClr val="tx1"/>
              </a:solidFill>
              <a:latin typeface="Century Gothic" panose="020B0502020202020204" pitchFamily="34" charset="0"/>
            </a:endParaRPr>
          </a:p>
          <a:p>
            <a:pPr algn="ctr"/>
            <a:endParaRPr lang="en-GB" sz="2000" b="1" i="1" dirty="0">
              <a:solidFill>
                <a:schemeClr val="tx1"/>
              </a:solidFill>
              <a:latin typeface="Century Gothic" panose="020B0502020202020204" pitchFamily="34" charset="0"/>
            </a:endParaRPr>
          </a:p>
          <a:p>
            <a:pPr algn="ctr"/>
            <a:endParaRPr lang="en-GB" sz="2000" b="1" i="1" dirty="0">
              <a:solidFill>
                <a:schemeClr val="tx1"/>
              </a:solidFill>
              <a:latin typeface="Century Gothic" panose="020B0502020202020204" pitchFamily="34" charset="0"/>
            </a:endParaRPr>
          </a:p>
          <a:p>
            <a:pPr algn="ctr"/>
            <a:endParaRPr lang="en-GB" sz="2000" b="1" i="1" dirty="0">
              <a:solidFill>
                <a:schemeClr val="tx1"/>
              </a:solidFill>
              <a:latin typeface="Century Gothic" panose="020B0502020202020204" pitchFamily="34" charset="0"/>
            </a:endParaRPr>
          </a:p>
          <a:p>
            <a:pPr algn="ctr"/>
            <a:endParaRPr lang="en-GB" sz="2000" b="1" i="1" dirty="0">
              <a:solidFill>
                <a:schemeClr val="tx1"/>
              </a:solidFill>
              <a:latin typeface="Century Gothic" panose="020B0502020202020204" pitchFamily="34" charset="0"/>
            </a:endParaRPr>
          </a:p>
          <a:p>
            <a:pPr algn="ctr"/>
            <a:endParaRPr lang="en-GB" sz="2000" b="1" i="1" dirty="0">
              <a:solidFill>
                <a:schemeClr val="tx1"/>
              </a:solidFill>
              <a:latin typeface="Century Gothic" panose="020B0502020202020204" pitchFamily="34" charset="0"/>
            </a:endParaRPr>
          </a:p>
          <a:p>
            <a:pPr algn="ctr"/>
            <a:endParaRPr lang="en-GB" sz="2000" b="1" i="1" dirty="0">
              <a:solidFill>
                <a:schemeClr val="tx1"/>
              </a:solidFill>
              <a:latin typeface="Century Gothic" panose="020B0502020202020204" pitchFamily="34" charset="0"/>
            </a:endParaRPr>
          </a:p>
          <a:p>
            <a:pPr algn="ctr"/>
            <a:endParaRPr lang="en-GB" sz="2000" b="1" i="1" dirty="0">
              <a:solidFill>
                <a:schemeClr val="tx1"/>
              </a:solidFill>
              <a:latin typeface="Century Gothic" panose="020B0502020202020204" pitchFamily="34" charset="0"/>
            </a:endParaRPr>
          </a:p>
          <a:p>
            <a:pPr algn="ctr"/>
            <a:endParaRPr lang="en-GB" sz="2000" b="1" i="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Is Razia correct? Explain your answer. </a:t>
            </a:r>
          </a:p>
          <a:p>
            <a:pPr algn="ctr"/>
            <a:endParaRPr lang="en-GB" sz="2800" b="1" dirty="0">
              <a:solidFill>
                <a:schemeClr val="tx1"/>
              </a:solidFill>
              <a:latin typeface="Century Gothic" panose="020B0502020202020204" pitchFamily="34" charset="0"/>
            </a:endParaRPr>
          </a:p>
          <a:p>
            <a:pPr algn="ctr"/>
            <a:endParaRPr lang="en-GB" sz="2800" b="1" dirty="0">
              <a:solidFill>
                <a:schemeClr val="tx1"/>
              </a:solidFill>
              <a:latin typeface="Century Gothic" panose="020B0502020202020204" pitchFamily="34" charset="0"/>
            </a:endParaRPr>
          </a:p>
          <a:p>
            <a:pPr algn="ctr"/>
            <a:endParaRPr lang="en-GB" sz="3600" b="1" i="1" dirty="0">
              <a:solidFill>
                <a:schemeClr val="tx1"/>
              </a:solidFill>
              <a:latin typeface="Century Gothic" panose="020B0502020202020204" pitchFamily="34" charset="0"/>
            </a:endParaRPr>
          </a:p>
          <a:p>
            <a:pPr algn="ctr"/>
            <a:endParaRPr lang="en-GB" sz="3600" b="1" i="1" dirty="0">
              <a:solidFill>
                <a:schemeClr val="tx1"/>
              </a:solidFill>
              <a:latin typeface="Century Gothic" panose="020B0502020202020204" pitchFamily="34" charset="0"/>
            </a:endParaRPr>
          </a:p>
          <a:p>
            <a:pPr algn="ctr"/>
            <a:endParaRPr lang="en-GB" sz="3600" b="1" i="1" dirty="0">
              <a:solidFill>
                <a:schemeClr val="tx1"/>
              </a:solidFill>
              <a:latin typeface="Century Gothic" panose="020B0502020202020204" pitchFamily="34" charset="0"/>
            </a:endParaRPr>
          </a:p>
          <a:p>
            <a:pPr algn="ctr"/>
            <a:endParaRPr lang="en-GB" sz="3600" b="1" i="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14" name="Rectangle: Rounded Corners 13">
            <a:extLst>
              <a:ext uri="{FF2B5EF4-FFF2-40B4-BE49-F238E27FC236}">
                <a16:creationId xmlns:a16="http://schemas.microsoft.com/office/drawing/2014/main" id="{7D6A9FDA-C7C5-4A6D-8811-6C897742E87E}"/>
              </a:ext>
            </a:extLst>
          </p:cNvPr>
          <p:cNvSpPr/>
          <p:nvPr/>
        </p:nvSpPr>
        <p:spPr>
          <a:xfrm>
            <a:off x="2709862" y="1507802"/>
            <a:ext cx="3724276" cy="82297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solidFill>
                  <a:schemeClr val="tx1"/>
                </a:solidFill>
                <a:latin typeface="Century Gothic" panose="020B0502020202020204" pitchFamily="34" charset="0"/>
              </a:rPr>
              <a:t>3</a:t>
            </a:r>
            <a:r>
              <a:rPr lang="en-GB" sz="4800" b="1" i="1" dirty="0">
                <a:solidFill>
                  <a:schemeClr val="tx1"/>
                </a:solidFill>
                <a:latin typeface="Times New Roman" panose="02020603050405020304" pitchFamily="18" charset="0"/>
                <a:cs typeface="Times New Roman" panose="02020603050405020304" pitchFamily="18" charset="0"/>
              </a:rPr>
              <a:t>h</a:t>
            </a:r>
            <a:r>
              <a:rPr lang="en-GB" sz="4400" b="1" dirty="0">
                <a:solidFill>
                  <a:schemeClr val="tx1"/>
                </a:solidFill>
                <a:latin typeface="Century Gothic" panose="020B0502020202020204" pitchFamily="34" charset="0"/>
              </a:rPr>
              <a:t> + 11</a:t>
            </a:r>
            <a:r>
              <a:rPr lang="en-GB" sz="4800" b="1" i="1" dirty="0">
                <a:solidFill>
                  <a:schemeClr val="tx1"/>
                </a:solidFill>
                <a:latin typeface="Times New Roman" panose="02020603050405020304" pitchFamily="18" charset="0"/>
                <a:cs typeface="Times New Roman" panose="02020603050405020304" pitchFamily="18" charset="0"/>
              </a:rPr>
              <a:t>i</a:t>
            </a:r>
            <a:r>
              <a:rPr lang="en-GB" sz="4400" b="1" dirty="0">
                <a:solidFill>
                  <a:schemeClr val="tx1"/>
                </a:solidFill>
                <a:latin typeface="Century Gothic" panose="020B0502020202020204" pitchFamily="34" charset="0"/>
              </a:rPr>
              <a:t> = 60</a:t>
            </a:r>
            <a:endParaRPr lang="en-GB" b="1" i="1" dirty="0">
              <a:solidFill>
                <a:schemeClr val="tx1"/>
              </a:solidFill>
              <a:latin typeface="Times New Roman" panose="02020603050405020304" pitchFamily="18" charset="0"/>
              <a:cs typeface="Times New Roman" panose="02020603050405020304" pitchFamily="18" charset="0"/>
            </a:endParaRPr>
          </a:p>
        </p:txBody>
      </p:sp>
      <p:sp>
        <p:nvSpPr>
          <p:cNvPr id="17" name="Speech Bubble: Rectangle with Corners Rounded 16">
            <a:extLst>
              <a:ext uri="{FF2B5EF4-FFF2-40B4-BE49-F238E27FC236}">
                <a16:creationId xmlns:a16="http://schemas.microsoft.com/office/drawing/2014/main" id="{D2246CEA-6554-44CB-A0B8-CB9736DB7AFD}"/>
              </a:ext>
            </a:extLst>
          </p:cNvPr>
          <p:cNvSpPr/>
          <p:nvPr/>
        </p:nvSpPr>
        <p:spPr>
          <a:xfrm>
            <a:off x="4063823" y="3187262"/>
            <a:ext cx="3230634" cy="820827"/>
          </a:xfrm>
          <a:prstGeom prst="wedgeRoundRectCallout">
            <a:avLst>
              <a:gd name="adj1" fmla="val -63423"/>
              <a:gd name="adj2" fmla="val 34885"/>
              <a:gd name="adj3" fmla="val 16667"/>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1"/>
                </a:solidFill>
                <a:latin typeface="Century Gothic" panose="020B0502020202020204" pitchFamily="34" charset="0"/>
              </a:rPr>
              <a:t>If </a:t>
            </a:r>
            <a:r>
              <a:rPr lang="en-GB" sz="2800" b="1" i="1" dirty="0">
                <a:solidFill>
                  <a:schemeClr val="tx1"/>
                </a:solidFill>
                <a:latin typeface="Times New Roman" panose="02020603050405020304" pitchFamily="18" charset="0"/>
                <a:cs typeface="Times New Roman" panose="02020603050405020304" pitchFamily="18" charset="0"/>
              </a:rPr>
              <a:t>h</a:t>
            </a:r>
            <a:r>
              <a:rPr lang="en-GB" sz="2400" b="1" dirty="0">
                <a:solidFill>
                  <a:schemeClr val="tx1"/>
                </a:solidFill>
                <a:latin typeface="Century Gothic" panose="020B0502020202020204" pitchFamily="34" charset="0"/>
              </a:rPr>
              <a:t> equals 9, </a:t>
            </a:r>
            <a:r>
              <a:rPr lang="en-GB" sz="2800" b="1" i="1" dirty="0" err="1">
                <a:solidFill>
                  <a:schemeClr val="tx1"/>
                </a:solidFill>
                <a:latin typeface="Times New Roman" panose="02020603050405020304" pitchFamily="18" charset="0"/>
                <a:cs typeface="Times New Roman" panose="02020603050405020304" pitchFamily="18" charset="0"/>
              </a:rPr>
              <a:t>i</a:t>
            </a:r>
            <a:r>
              <a:rPr lang="en-GB" sz="2400" b="1" dirty="0">
                <a:solidFill>
                  <a:schemeClr val="tx1"/>
                </a:solidFill>
                <a:latin typeface="Century Gothic" panose="020B0502020202020204" pitchFamily="34" charset="0"/>
              </a:rPr>
              <a:t> must equal 33.</a:t>
            </a:r>
          </a:p>
        </p:txBody>
      </p:sp>
    </p:spTree>
    <p:extLst>
      <p:ext uri="{BB962C8B-B14F-4D97-AF65-F5344CB8AC3E}">
        <p14:creationId xmlns:p14="http://schemas.microsoft.com/office/powerpoint/2010/main" val="37890735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pic>
        <p:nvPicPr>
          <p:cNvPr id="12" name="Picture 11">
            <a:extLst>
              <a:ext uri="{FF2B5EF4-FFF2-40B4-BE49-F238E27FC236}">
                <a16:creationId xmlns:a16="http://schemas.microsoft.com/office/drawing/2014/main" id="{14BA76E4-E786-4748-BB4D-AC930D9E22E2}"/>
              </a:ext>
            </a:extLst>
          </p:cNvPr>
          <p:cNvPicPr>
            <a:picLocks noChangeAspect="1"/>
          </p:cNvPicPr>
          <p:nvPr/>
        </p:nvPicPr>
        <p:blipFill>
          <a:blip r:embed="rId4"/>
          <a:stretch>
            <a:fillRect/>
          </a:stretch>
        </p:blipFill>
        <p:spPr>
          <a:xfrm>
            <a:off x="115438" y="143658"/>
            <a:ext cx="8913124" cy="6322100"/>
          </a:xfrm>
          <a:prstGeom prst="rect">
            <a:avLst/>
          </a:prstGeom>
        </p:spPr>
      </p:pic>
      <p:sp>
        <p:nvSpPr>
          <p:cNvPr id="13" name="Rectangle 12">
            <a:extLst>
              <a:ext uri="{FF2B5EF4-FFF2-40B4-BE49-F238E27FC236}">
                <a16:creationId xmlns:a16="http://schemas.microsoft.com/office/drawing/2014/main" id="{456F1B16-77CF-4DD6-AE7C-A9ED621B981F}"/>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lvl="0" algn="ctr"/>
            <a:endParaRPr lang="en-GB" sz="2000" b="1" dirty="0">
              <a:solidFill>
                <a:schemeClr val="tx1"/>
              </a:solidFill>
              <a:latin typeface="Century Gothic" panose="020B0502020202020204" pitchFamily="34" charset="0"/>
            </a:endParaRPr>
          </a:p>
          <a:p>
            <a:pPr lvl="0" algn="ctr" defTabSz="514350">
              <a:defRPr/>
            </a:pPr>
            <a:r>
              <a:rPr lang="en-GB" sz="2000" b="1" dirty="0">
                <a:solidFill>
                  <a:schemeClr val="tx1"/>
                </a:solidFill>
                <a:latin typeface="Century Gothic" panose="020B0502020202020204" pitchFamily="34" charset="0"/>
              </a:rPr>
              <a:t>Razia is finding possible values for </a:t>
            </a:r>
            <a:r>
              <a:rPr lang="en-GB" sz="2400" b="1" i="1" dirty="0">
                <a:solidFill>
                  <a:schemeClr val="tx1"/>
                </a:solidFill>
                <a:latin typeface="Times New Roman" panose="02020603050405020304" pitchFamily="18" charset="0"/>
                <a:cs typeface="Times New Roman" panose="02020603050405020304" pitchFamily="18" charset="0"/>
              </a:rPr>
              <a:t>h</a:t>
            </a:r>
            <a:r>
              <a:rPr lang="en-GB" sz="2000" b="1" dirty="0">
                <a:solidFill>
                  <a:schemeClr val="tx1"/>
                </a:solidFill>
                <a:latin typeface="Century Gothic" panose="020B0502020202020204" pitchFamily="34" charset="0"/>
              </a:rPr>
              <a:t> and </a:t>
            </a:r>
            <a:r>
              <a:rPr lang="en-GB" sz="2400" b="1" i="1" dirty="0" err="1">
                <a:solidFill>
                  <a:schemeClr val="tx1"/>
                </a:solidFill>
                <a:latin typeface="Times New Roman" panose="02020603050405020304" pitchFamily="18" charset="0"/>
                <a:cs typeface="Times New Roman" panose="02020603050405020304" pitchFamily="18" charset="0"/>
              </a:rPr>
              <a:t>i</a:t>
            </a:r>
            <a:r>
              <a:rPr lang="en-GB" sz="2000" b="1" dirty="0">
                <a:solidFill>
                  <a:schemeClr val="tx1"/>
                </a:solidFill>
                <a:latin typeface="Century Gothic" panose="020B0502020202020204" pitchFamily="34" charset="0"/>
              </a:rPr>
              <a:t>.</a:t>
            </a:r>
          </a:p>
          <a:p>
            <a:pPr algn="ctr"/>
            <a:endParaRPr lang="en-GB" sz="2000" b="1" i="1" dirty="0">
              <a:solidFill>
                <a:schemeClr val="tx1"/>
              </a:solidFill>
              <a:latin typeface="Century Gothic" panose="020B0502020202020204" pitchFamily="34" charset="0"/>
            </a:endParaRPr>
          </a:p>
          <a:p>
            <a:pPr algn="ctr"/>
            <a:endParaRPr lang="en-GB" sz="2000" b="1" i="1" dirty="0">
              <a:solidFill>
                <a:schemeClr val="tx1"/>
              </a:solidFill>
              <a:latin typeface="Century Gothic" panose="020B0502020202020204" pitchFamily="34" charset="0"/>
            </a:endParaRPr>
          </a:p>
          <a:p>
            <a:pPr algn="ctr"/>
            <a:endParaRPr lang="en-GB" sz="2000" b="1" i="1" dirty="0">
              <a:solidFill>
                <a:schemeClr val="tx1"/>
              </a:solidFill>
              <a:latin typeface="Century Gothic" panose="020B0502020202020204" pitchFamily="34" charset="0"/>
            </a:endParaRPr>
          </a:p>
          <a:p>
            <a:pPr algn="ctr"/>
            <a:endParaRPr lang="en-GB" sz="2000" b="1" i="1" dirty="0">
              <a:solidFill>
                <a:schemeClr val="tx1"/>
              </a:solidFill>
              <a:latin typeface="Century Gothic" panose="020B0502020202020204" pitchFamily="34" charset="0"/>
            </a:endParaRPr>
          </a:p>
          <a:p>
            <a:pPr algn="ctr"/>
            <a:endParaRPr lang="en-GB" sz="2000" b="1" i="1" dirty="0">
              <a:solidFill>
                <a:schemeClr val="tx1"/>
              </a:solidFill>
              <a:latin typeface="Century Gothic" panose="020B0502020202020204" pitchFamily="34" charset="0"/>
            </a:endParaRPr>
          </a:p>
          <a:p>
            <a:pPr algn="ctr"/>
            <a:endParaRPr lang="en-GB" sz="2000" b="1" i="1" dirty="0">
              <a:solidFill>
                <a:schemeClr val="tx1"/>
              </a:solidFill>
              <a:latin typeface="Century Gothic" panose="020B0502020202020204" pitchFamily="34" charset="0"/>
            </a:endParaRPr>
          </a:p>
          <a:p>
            <a:pPr algn="ctr"/>
            <a:endParaRPr lang="en-GB" sz="2000" b="1" i="1" dirty="0">
              <a:solidFill>
                <a:schemeClr val="tx1"/>
              </a:solidFill>
              <a:latin typeface="Century Gothic" panose="020B0502020202020204" pitchFamily="34" charset="0"/>
            </a:endParaRPr>
          </a:p>
          <a:p>
            <a:pPr algn="ctr"/>
            <a:endParaRPr lang="en-GB" sz="2000" b="1" i="1" dirty="0">
              <a:solidFill>
                <a:schemeClr val="tx1"/>
              </a:solidFill>
              <a:latin typeface="Century Gothic" panose="020B0502020202020204" pitchFamily="34" charset="0"/>
            </a:endParaRPr>
          </a:p>
          <a:p>
            <a:pPr algn="ctr"/>
            <a:endParaRPr lang="en-GB" sz="2000" b="1" i="1" dirty="0">
              <a:solidFill>
                <a:schemeClr val="tx1"/>
              </a:solidFill>
              <a:latin typeface="Century Gothic" panose="020B0502020202020204" pitchFamily="34" charset="0"/>
            </a:endParaRPr>
          </a:p>
          <a:p>
            <a:pPr algn="ctr"/>
            <a:endParaRPr lang="en-GB" sz="2000" b="1" i="1" dirty="0">
              <a:solidFill>
                <a:schemeClr val="tx1"/>
              </a:solidFill>
              <a:latin typeface="Century Gothic" panose="020B0502020202020204" pitchFamily="34" charset="0"/>
            </a:endParaRPr>
          </a:p>
          <a:p>
            <a:pPr algn="ctr"/>
            <a:endParaRPr lang="en-GB" sz="2000" b="1" i="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Is Razia correct? Explain your answer. </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Razia is incorrect because…</a:t>
            </a:r>
          </a:p>
          <a:p>
            <a:pPr algn="ctr"/>
            <a:endParaRPr lang="en-GB" sz="2800" b="1" dirty="0">
              <a:solidFill>
                <a:schemeClr val="tx1"/>
              </a:solidFill>
              <a:latin typeface="Century Gothic" panose="020B0502020202020204" pitchFamily="34" charset="0"/>
            </a:endParaRPr>
          </a:p>
          <a:p>
            <a:pPr algn="ctr"/>
            <a:endParaRPr lang="en-GB" sz="2800" b="1" dirty="0">
              <a:solidFill>
                <a:schemeClr val="tx1"/>
              </a:solidFill>
              <a:latin typeface="Century Gothic" panose="020B0502020202020204" pitchFamily="34" charset="0"/>
            </a:endParaRPr>
          </a:p>
          <a:p>
            <a:pPr algn="ctr"/>
            <a:endParaRPr lang="en-GB" sz="3600" b="1" i="1" dirty="0">
              <a:solidFill>
                <a:schemeClr val="tx1"/>
              </a:solidFill>
              <a:latin typeface="Century Gothic" panose="020B0502020202020204" pitchFamily="34" charset="0"/>
            </a:endParaRPr>
          </a:p>
          <a:p>
            <a:pPr algn="ctr"/>
            <a:endParaRPr lang="en-GB" sz="3600" b="1" i="1" dirty="0">
              <a:solidFill>
                <a:schemeClr val="tx1"/>
              </a:solidFill>
              <a:latin typeface="Century Gothic" panose="020B0502020202020204" pitchFamily="34" charset="0"/>
            </a:endParaRPr>
          </a:p>
          <a:p>
            <a:pPr algn="ctr"/>
            <a:endParaRPr lang="en-GB" sz="3600" b="1" i="1" dirty="0">
              <a:solidFill>
                <a:schemeClr val="tx1"/>
              </a:solidFill>
              <a:latin typeface="Century Gothic" panose="020B0502020202020204" pitchFamily="34" charset="0"/>
            </a:endParaRPr>
          </a:p>
          <a:p>
            <a:pPr algn="ctr"/>
            <a:endParaRPr lang="en-GB" sz="3600" b="1" i="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14" name="Rectangle: Rounded Corners 13">
            <a:extLst>
              <a:ext uri="{FF2B5EF4-FFF2-40B4-BE49-F238E27FC236}">
                <a16:creationId xmlns:a16="http://schemas.microsoft.com/office/drawing/2014/main" id="{7D6A9FDA-C7C5-4A6D-8811-6C897742E87E}"/>
              </a:ext>
            </a:extLst>
          </p:cNvPr>
          <p:cNvSpPr/>
          <p:nvPr/>
        </p:nvSpPr>
        <p:spPr>
          <a:xfrm>
            <a:off x="2709862" y="1507802"/>
            <a:ext cx="3724276" cy="82297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solidFill>
                  <a:schemeClr val="tx1"/>
                </a:solidFill>
                <a:latin typeface="Century Gothic" panose="020B0502020202020204" pitchFamily="34" charset="0"/>
              </a:rPr>
              <a:t>3</a:t>
            </a:r>
            <a:r>
              <a:rPr lang="en-GB" sz="4800" b="1" i="1" dirty="0">
                <a:solidFill>
                  <a:schemeClr val="tx1"/>
                </a:solidFill>
                <a:latin typeface="Times New Roman" panose="02020603050405020304" pitchFamily="18" charset="0"/>
                <a:cs typeface="Times New Roman" panose="02020603050405020304" pitchFamily="18" charset="0"/>
              </a:rPr>
              <a:t>h</a:t>
            </a:r>
            <a:r>
              <a:rPr lang="en-GB" sz="4400" b="1" dirty="0">
                <a:solidFill>
                  <a:schemeClr val="tx1"/>
                </a:solidFill>
                <a:latin typeface="Century Gothic" panose="020B0502020202020204" pitchFamily="34" charset="0"/>
              </a:rPr>
              <a:t> + 11</a:t>
            </a:r>
            <a:r>
              <a:rPr lang="en-GB" sz="4800" b="1" i="1" dirty="0">
                <a:solidFill>
                  <a:schemeClr val="tx1"/>
                </a:solidFill>
                <a:latin typeface="Times New Roman" panose="02020603050405020304" pitchFamily="18" charset="0"/>
                <a:cs typeface="Times New Roman" panose="02020603050405020304" pitchFamily="18" charset="0"/>
              </a:rPr>
              <a:t>i</a:t>
            </a:r>
            <a:r>
              <a:rPr lang="en-GB" sz="4400" b="1" dirty="0">
                <a:solidFill>
                  <a:schemeClr val="tx1"/>
                </a:solidFill>
                <a:latin typeface="Century Gothic" panose="020B0502020202020204" pitchFamily="34" charset="0"/>
              </a:rPr>
              <a:t> = 60</a:t>
            </a:r>
            <a:endParaRPr lang="en-GB" b="1" i="1" dirty="0">
              <a:solidFill>
                <a:schemeClr val="tx1"/>
              </a:solidFill>
              <a:latin typeface="Times New Roman" panose="02020603050405020304" pitchFamily="18" charset="0"/>
              <a:cs typeface="Times New Roman" panose="02020603050405020304" pitchFamily="18" charset="0"/>
            </a:endParaRPr>
          </a:p>
        </p:txBody>
      </p:sp>
      <p:sp>
        <p:nvSpPr>
          <p:cNvPr id="17" name="Speech Bubble: Rectangle with Corners Rounded 16">
            <a:extLst>
              <a:ext uri="{FF2B5EF4-FFF2-40B4-BE49-F238E27FC236}">
                <a16:creationId xmlns:a16="http://schemas.microsoft.com/office/drawing/2014/main" id="{D2246CEA-6554-44CB-A0B8-CB9736DB7AFD}"/>
              </a:ext>
            </a:extLst>
          </p:cNvPr>
          <p:cNvSpPr/>
          <p:nvPr/>
        </p:nvSpPr>
        <p:spPr>
          <a:xfrm>
            <a:off x="4063823" y="3187262"/>
            <a:ext cx="3230634" cy="820827"/>
          </a:xfrm>
          <a:prstGeom prst="wedgeRoundRectCallout">
            <a:avLst>
              <a:gd name="adj1" fmla="val -63423"/>
              <a:gd name="adj2" fmla="val 34885"/>
              <a:gd name="adj3" fmla="val 16667"/>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1"/>
                </a:solidFill>
                <a:latin typeface="Century Gothic" panose="020B0502020202020204" pitchFamily="34" charset="0"/>
              </a:rPr>
              <a:t>If </a:t>
            </a:r>
            <a:r>
              <a:rPr lang="en-GB" sz="2800" b="1" i="1" dirty="0">
                <a:solidFill>
                  <a:schemeClr val="tx1"/>
                </a:solidFill>
                <a:latin typeface="Times New Roman" panose="02020603050405020304" pitchFamily="18" charset="0"/>
                <a:cs typeface="Times New Roman" panose="02020603050405020304" pitchFamily="18" charset="0"/>
              </a:rPr>
              <a:t>h</a:t>
            </a:r>
            <a:r>
              <a:rPr lang="en-GB" sz="2400" b="1" dirty="0">
                <a:solidFill>
                  <a:schemeClr val="tx1"/>
                </a:solidFill>
                <a:latin typeface="Century Gothic" panose="020B0502020202020204" pitchFamily="34" charset="0"/>
              </a:rPr>
              <a:t> equals 9, </a:t>
            </a:r>
            <a:r>
              <a:rPr lang="en-GB" sz="2800" b="1" i="1" dirty="0" err="1">
                <a:solidFill>
                  <a:schemeClr val="tx1"/>
                </a:solidFill>
                <a:latin typeface="Times New Roman" panose="02020603050405020304" pitchFamily="18" charset="0"/>
                <a:cs typeface="Times New Roman" panose="02020603050405020304" pitchFamily="18" charset="0"/>
              </a:rPr>
              <a:t>i</a:t>
            </a:r>
            <a:r>
              <a:rPr lang="en-GB" sz="2400" b="1" dirty="0">
                <a:solidFill>
                  <a:schemeClr val="tx1"/>
                </a:solidFill>
                <a:latin typeface="Century Gothic" panose="020B0502020202020204" pitchFamily="34" charset="0"/>
              </a:rPr>
              <a:t> must equal 33.</a:t>
            </a:r>
          </a:p>
        </p:txBody>
      </p:sp>
    </p:spTree>
    <p:extLst>
      <p:ext uri="{BB962C8B-B14F-4D97-AF65-F5344CB8AC3E}">
        <p14:creationId xmlns:p14="http://schemas.microsoft.com/office/powerpoint/2010/main" val="19364834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pic>
        <p:nvPicPr>
          <p:cNvPr id="12" name="Picture 11">
            <a:extLst>
              <a:ext uri="{FF2B5EF4-FFF2-40B4-BE49-F238E27FC236}">
                <a16:creationId xmlns:a16="http://schemas.microsoft.com/office/drawing/2014/main" id="{14BA76E4-E786-4748-BB4D-AC930D9E22E2}"/>
              </a:ext>
            </a:extLst>
          </p:cNvPr>
          <p:cNvPicPr>
            <a:picLocks noChangeAspect="1"/>
          </p:cNvPicPr>
          <p:nvPr/>
        </p:nvPicPr>
        <p:blipFill>
          <a:blip r:embed="rId4"/>
          <a:stretch>
            <a:fillRect/>
          </a:stretch>
        </p:blipFill>
        <p:spPr>
          <a:xfrm>
            <a:off x="115438" y="143658"/>
            <a:ext cx="8913124" cy="6322100"/>
          </a:xfrm>
          <a:prstGeom prst="rect">
            <a:avLst/>
          </a:prstGeom>
        </p:spPr>
      </p:pic>
      <p:sp>
        <p:nvSpPr>
          <p:cNvPr id="13" name="Rectangle 12">
            <a:extLst>
              <a:ext uri="{FF2B5EF4-FFF2-40B4-BE49-F238E27FC236}">
                <a16:creationId xmlns:a16="http://schemas.microsoft.com/office/drawing/2014/main" id="{456F1B16-77CF-4DD6-AE7C-A9ED621B981F}"/>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lvl="0" algn="ctr"/>
            <a:endParaRPr lang="en-GB" sz="2000" b="1" dirty="0">
              <a:solidFill>
                <a:schemeClr val="tx1"/>
              </a:solidFill>
              <a:latin typeface="Century Gothic" panose="020B0502020202020204" pitchFamily="34" charset="0"/>
            </a:endParaRPr>
          </a:p>
          <a:p>
            <a:pPr lvl="0" algn="ctr" defTabSz="514350">
              <a:defRPr/>
            </a:pPr>
            <a:r>
              <a:rPr lang="en-GB" sz="2000" b="1" dirty="0">
                <a:solidFill>
                  <a:schemeClr val="tx1"/>
                </a:solidFill>
                <a:latin typeface="Century Gothic" panose="020B0502020202020204" pitchFamily="34" charset="0"/>
              </a:rPr>
              <a:t>Razia is finding possible values for </a:t>
            </a:r>
            <a:r>
              <a:rPr lang="en-GB" sz="2400" b="1" i="1" dirty="0">
                <a:solidFill>
                  <a:schemeClr val="tx1"/>
                </a:solidFill>
                <a:latin typeface="Times New Roman" panose="02020603050405020304" pitchFamily="18" charset="0"/>
                <a:cs typeface="Times New Roman" panose="02020603050405020304" pitchFamily="18" charset="0"/>
              </a:rPr>
              <a:t>h</a:t>
            </a:r>
            <a:r>
              <a:rPr lang="en-GB" sz="2000" b="1" dirty="0">
                <a:solidFill>
                  <a:schemeClr val="tx1"/>
                </a:solidFill>
                <a:latin typeface="Century Gothic" panose="020B0502020202020204" pitchFamily="34" charset="0"/>
              </a:rPr>
              <a:t> and </a:t>
            </a:r>
            <a:r>
              <a:rPr lang="en-GB" sz="2400" b="1" i="1" dirty="0" err="1">
                <a:solidFill>
                  <a:schemeClr val="tx1"/>
                </a:solidFill>
                <a:latin typeface="Times New Roman" panose="02020603050405020304" pitchFamily="18" charset="0"/>
                <a:cs typeface="Times New Roman" panose="02020603050405020304" pitchFamily="18" charset="0"/>
              </a:rPr>
              <a:t>i</a:t>
            </a:r>
            <a:r>
              <a:rPr lang="en-GB" sz="2000" b="1" dirty="0">
                <a:solidFill>
                  <a:schemeClr val="tx1"/>
                </a:solidFill>
                <a:latin typeface="Century Gothic" panose="020B0502020202020204" pitchFamily="34" charset="0"/>
              </a:rPr>
              <a:t>.</a:t>
            </a:r>
          </a:p>
          <a:p>
            <a:pPr algn="ctr"/>
            <a:endParaRPr lang="en-GB" sz="2000" b="1" i="1" dirty="0">
              <a:solidFill>
                <a:schemeClr val="tx1"/>
              </a:solidFill>
              <a:latin typeface="Century Gothic" panose="020B0502020202020204" pitchFamily="34" charset="0"/>
            </a:endParaRPr>
          </a:p>
          <a:p>
            <a:pPr algn="ctr"/>
            <a:endParaRPr lang="en-GB" sz="2000" b="1" i="1" dirty="0">
              <a:solidFill>
                <a:schemeClr val="tx1"/>
              </a:solidFill>
              <a:latin typeface="Century Gothic" panose="020B0502020202020204" pitchFamily="34" charset="0"/>
            </a:endParaRPr>
          </a:p>
          <a:p>
            <a:pPr algn="ctr"/>
            <a:endParaRPr lang="en-GB" sz="2000" b="1" i="1" dirty="0">
              <a:solidFill>
                <a:schemeClr val="tx1"/>
              </a:solidFill>
              <a:latin typeface="Century Gothic" panose="020B0502020202020204" pitchFamily="34" charset="0"/>
            </a:endParaRPr>
          </a:p>
          <a:p>
            <a:pPr algn="ctr"/>
            <a:endParaRPr lang="en-GB" sz="2000" b="1" i="1" dirty="0">
              <a:solidFill>
                <a:schemeClr val="tx1"/>
              </a:solidFill>
              <a:latin typeface="Century Gothic" panose="020B0502020202020204" pitchFamily="34" charset="0"/>
            </a:endParaRPr>
          </a:p>
          <a:p>
            <a:pPr algn="ctr"/>
            <a:endParaRPr lang="en-GB" sz="2000" b="1" i="1" dirty="0">
              <a:solidFill>
                <a:schemeClr val="tx1"/>
              </a:solidFill>
              <a:latin typeface="Century Gothic" panose="020B0502020202020204" pitchFamily="34" charset="0"/>
            </a:endParaRPr>
          </a:p>
          <a:p>
            <a:pPr algn="ctr"/>
            <a:endParaRPr lang="en-GB" sz="2000" b="1" i="1" dirty="0">
              <a:solidFill>
                <a:schemeClr val="tx1"/>
              </a:solidFill>
              <a:latin typeface="Century Gothic" panose="020B0502020202020204" pitchFamily="34" charset="0"/>
            </a:endParaRPr>
          </a:p>
          <a:p>
            <a:pPr algn="ctr"/>
            <a:endParaRPr lang="en-GB" sz="2000" b="1" i="1" dirty="0">
              <a:solidFill>
                <a:schemeClr val="tx1"/>
              </a:solidFill>
              <a:latin typeface="Century Gothic" panose="020B0502020202020204" pitchFamily="34" charset="0"/>
            </a:endParaRPr>
          </a:p>
          <a:p>
            <a:pPr algn="ctr"/>
            <a:endParaRPr lang="en-GB" sz="2000" b="1" i="1" dirty="0">
              <a:solidFill>
                <a:schemeClr val="tx1"/>
              </a:solidFill>
              <a:latin typeface="Century Gothic" panose="020B0502020202020204" pitchFamily="34" charset="0"/>
            </a:endParaRPr>
          </a:p>
          <a:p>
            <a:pPr algn="ctr"/>
            <a:endParaRPr lang="en-GB" sz="2000" b="1" i="1" dirty="0">
              <a:solidFill>
                <a:schemeClr val="tx1"/>
              </a:solidFill>
              <a:latin typeface="Century Gothic" panose="020B0502020202020204" pitchFamily="34" charset="0"/>
            </a:endParaRPr>
          </a:p>
          <a:p>
            <a:pPr algn="ctr"/>
            <a:endParaRPr lang="en-GB" sz="2000" b="1" i="1" dirty="0">
              <a:solidFill>
                <a:schemeClr val="tx1"/>
              </a:solidFill>
              <a:latin typeface="Century Gothic" panose="020B0502020202020204" pitchFamily="34" charset="0"/>
            </a:endParaRPr>
          </a:p>
          <a:p>
            <a:pPr algn="ctr"/>
            <a:endParaRPr lang="en-GB" sz="2000" b="1" i="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Is Razia correct? Explain your answer. </a:t>
            </a: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Razia is incorrect because 3 x 9 = 27 and 60 – 27 = 33. 33 ÷ 11 = 3 so </a:t>
            </a:r>
            <a:r>
              <a:rPr lang="en-GB" sz="2400" b="1" i="1" dirty="0" err="1">
                <a:solidFill>
                  <a:srgbClr val="FF0000"/>
                </a:solidFill>
                <a:latin typeface="Times New Roman" panose="02020603050405020304" pitchFamily="18" charset="0"/>
                <a:cs typeface="Times New Roman" panose="02020603050405020304" pitchFamily="18" charset="0"/>
              </a:rPr>
              <a:t>i</a:t>
            </a:r>
            <a:r>
              <a:rPr lang="en-GB" sz="2000" b="1" dirty="0">
                <a:solidFill>
                  <a:srgbClr val="FF0000"/>
                </a:solidFill>
                <a:latin typeface="Century Gothic" panose="020B0502020202020204" pitchFamily="34" charset="0"/>
              </a:rPr>
              <a:t> = 3.</a:t>
            </a:r>
            <a:endParaRPr lang="en-GB" sz="2800" b="1" dirty="0">
              <a:solidFill>
                <a:srgbClr val="FF0000"/>
              </a:solidFill>
              <a:latin typeface="Century Gothic" panose="020B0502020202020204" pitchFamily="34" charset="0"/>
            </a:endParaRPr>
          </a:p>
          <a:p>
            <a:pPr algn="ctr"/>
            <a:endParaRPr lang="en-GB" sz="2800" b="1" dirty="0">
              <a:solidFill>
                <a:schemeClr val="tx1"/>
              </a:solidFill>
              <a:latin typeface="Century Gothic" panose="020B0502020202020204" pitchFamily="34" charset="0"/>
            </a:endParaRPr>
          </a:p>
          <a:p>
            <a:pPr algn="ctr"/>
            <a:endParaRPr lang="en-GB" sz="2800" b="1" dirty="0">
              <a:solidFill>
                <a:schemeClr val="tx1"/>
              </a:solidFill>
              <a:latin typeface="Century Gothic" panose="020B0502020202020204" pitchFamily="34" charset="0"/>
            </a:endParaRPr>
          </a:p>
          <a:p>
            <a:pPr algn="ctr"/>
            <a:endParaRPr lang="en-GB" sz="3600" b="1" i="1" dirty="0">
              <a:solidFill>
                <a:schemeClr val="tx1"/>
              </a:solidFill>
              <a:latin typeface="Century Gothic" panose="020B0502020202020204" pitchFamily="34" charset="0"/>
            </a:endParaRPr>
          </a:p>
          <a:p>
            <a:pPr algn="ctr"/>
            <a:endParaRPr lang="en-GB" sz="3600" b="1" i="1" dirty="0">
              <a:solidFill>
                <a:schemeClr val="tx1"/>
              </a:solidFill>
              <a:latin typeface="Century Gothic" panose="020B0502020202020204" pitchFamily="34" charset="0"/>
            </a:endParaRPr>
          </a:p>
          <a:p>
            <a:pPr algn="ctr"/>
            <a:endParaRPr lang="en-GB" sz="3600" b="1" i="1" dirty="0">
              <a:solidFill>
                <a:schemeClr val="tx1"/>
              </a:solidFill>
              <a:latin typeface="Century Gothic" panose="020B0502020202020204" pitchFamily="34" charset="0"/>
            </a:endParaRPr>
          </a:p>
          <a:p>
            <a:pPr algn="ctr"/>
            <a:endParaRPr lang="en-GB" sz="3600" b="1" i="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14" name="Rectangle: Rounded Corners 13">
            <a:extLst>
              <a:ext uri="{FF2B5EF4-FFF2-40B4-BE49-F238E27FC236}">
                <a16:creationId xmlns:a16="http://schemas.microsoft.com/office/drawing/2014/main" id="{7D6A9FDA-C7C5-4A6D-8811-6C897742E87E}"/>
              </a:ext>
            </a:extLst>
          </p:cNvPr>
          <p:cNvSpPr/>
          <p:nvPr/>
        </p:nvSpPr>
        <p:spPr>
          <a:xfrm>
            <a:off x="2709862" y="1507802"/>
            <a:ext cx="3724276" cy="82297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a:solidFill>
                  <a:schemeClr val="tx1"/>
                </a:solidFill>
                <a:latin typeface="Century Gothic" panose="020B0502020202020204" pitchFamily="34" charset="0"/>
              </a:rPr>
              <a:t>3</a:t>
            </a:r>
            <a:r>
              <a:rPr lang="en-GB" sz="4800" b="1" i="1" dirty="0">
                <a:solidFill>
                  <a:schemeClr val="tx1"/>
                </a:solidFill>
                <a:latin typeface="Times New Roman" panose="02020603050405020304" pitchFamily="18" charset="0"/>
                <a:cs typeface="Times New Roman" panose="02020603050405020304" pitchFamily="18" charset="0"/>
              </a:rPr>
              <a:t>h</a:t>
            </a:r>
            <a:r>
              <a:rPr lang="en-GB" sz="4400" b="1" dirty="0">
                <a:solidFill>
                  <a:schemeClr val="tx1"/>
                </a:solidFill>
                <a:latin typeface="Century Gothic" panose="020B0502020202020204" pitchFamily="34" charset="0"/>
              </a:rPr>
              <a:t> + 11</a:t>
            </a:r>
            <a:r>
              <a:rPr lang="en-GB" sz="4800" b="1" i="1" dirty="0">
                <a:solidFill>
                  <a:schemeClr val="tx1"/>
                </a:solidFill>
                <a:latin typeface="Times New Roman" panose="02020603050405020304" pitchFamily="18" charset="0"/>
                <a:cs typeface="Times New Roman" panose="02020603050405020304" pitchFamily="18" charset="0"/>
              </a:rPr>
              <a:t>i</a:t>
            </a:r>
            <a:r>
              <a:rPr lang="en-GB" sz="4400" b="1" dirty="0">
                <a:solidFill>
                  <a:schemeClr val="tx1"/>
                </a:solidFill>
                <a:latin typeface="Century Gothic" panose="020B0502020202020204" pitchFamily="34" charset="0"/>
              </a:rPr>
              <a:t> = 60</a:t>
            </a:r>
            <a:endParaRPr lang="en-GB" b="1" i="1" dirty="0">
              <a:solidFill>
                <a:schemeClr val="tx1"/>
              </a:solidFill>
              <a:latin typeface="Times New Roman" panose="02020603050405020304" pitchFamily="18" charset="0"/>
              <a:cs typeface="Times New Roman" panose="02020603050405020304" pitchFamily="18" charset="0"/>
            </a:endParaRPr>
          </a:p>
        </p:txBody>
      </p:sp>
      <p:sp>
        <p:nvSpPr>
          <p:cNvPr id="17" name="Speech Bubble: Rectangle with Corners Rounded 16">
            <a:extLst>
              <a:ext uri="{FF2B5EF4-FFF2-40B4-BE49-F238E27FC236}">
                <a16:creationId xmlns:a16="http://schemas.microsoft.com/office/drawing/2014/main" id="{D2246CEA-6554-44CB-A0B8-CB9736DB7AFD}"/>
              </a:ext>
            </a:extLst>
          </p:cNvPr>
          <p:cNvSpPr/>
          <p:nvPr/>
        </p:nvSpPr>
        <p:spPr>
          <a:xfrm>
            <a:off x="4063823" y="3187262"/>
            <a:ext cx="3230634" cy="820827"/>
          </a:xfrm>
          <a:prstGeom prst="wedgeRoundRectCallout">
            <a:avLst>
              <a:gd name="adj1" fmla="val -63423"/>
              <a:gd name="adj2" fmla="val 34885"/>
              <a:gd name="adj3" fmla="val 16667"/>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1"/>
                </a:solidFill>
                <a:latin typeface="Century Gothic" panose="020B0502020202020204" pitchFamily="34" charset="0"/>
              </a:rPr>
              <a:t>If </a:t>
            </a:r>
            <a:r>
              <a:rPr lang="en-GB" sz="2800" b="1" i="1" dirty="0">
                <a:solidFill>
                  <a:schemeClr val="tx1"/>
                </a:solidFill>
                <a:latin typeface="Times New Roman" panose="02020603050405020304" pitchFamily="18" charset="0"/>
                <a:cs typeface="Times New Roman" panose="02020603050405020304" pitchFamily="18" charset="0"/>
              </a:rPr>
              <a:t>h</a:t>
            </a:r>
            <a:r>
              <a:rPr lang="en-GB" sz="2400" b="1" dirty="0">
                <a:solidFill>
                  <a:schemeClr val="tx1"/>
                </a:solidFill>
                <a:latin typeface="Century Gothic" panose="020B0502020202020204" pitchFamily="34" charset="0"/>
              </a:rPr>
              <a:t> equals 9, </a:t>
            </a:r>
            <a:r>
              <a:rPr lang="en-GB" sz="2800" b="1" i="1" dirty="0" err="1">
                <a:solidFill>
                  <a:schemeClr val="tx1"/>
                </a:solidFill>
                <a:latin typeface="Times New Roman" panose="02020603050405020304" pitchFamily="18" charset="0"/>
                <a:cs typeface="Times New Roman" panose="02020603050405020304" pitchFamily="18" charset="0"/>
              </a:rPr>
              <a:t>i</a:t>
            </a:r>
            <a:r>
              <a:rPr lang="en-GB" sz="2400" b="1" dirty="0">
                <a:solidFill>
                  <a:schemeClr val="tx1"/>
                </a:solidFill>
                <a:latin typeface="Century Gothic" panose="020B0502020202020204" pitchFamily="34" charset="0"/>
              </a:rPr>
              <a:t> must equal 33.</a:t>
            </a:r>
          </a:p>
        </p:txBody>
      </p:sp>
    </p:spTree>
    <p:extLst>
      <p:ext uri="{BB962C8B-B14F-4D97-AF65-F5344CB8AC3E}">
        <p14:creationId xmlns:p14="http://schemas.microsoft.com/office/powerpoint/2010/main" val="1620050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lvl="0" algn="ctr"/>
            <a:endParaRPr lang="en-GB" sz="2000" b="1" u="sng"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If </a:t>
            </a:r>
            <a:r>
              <a:rPr lang="en-GB" sz="2400" b="1" i="1" dirty="0">
                <a:solidFill>
                  <a:schemeClr val="tx1"/>
                </a:solidFill>
                <a:latin typeface="Times New Roman" panose="02020603050405020304" pitchFamily="18" charset="0"/>
                <a:cs typeface="Times New Roman" panose="02020603050405020304" pitchFamily="18" charset="0"/>
              </a:rPr>
              <a:t>a</a:t>
            </a:r>
            <a:r>
              <a:rPr lang="en-GB" sz="2000" b="1" dirty="0">
                <a:solidFill>
                  <a:schemeClr val="tx1"/>
                </a:solidFill>
                <a:latin typeface="Century Gothic" panose="020B0502020202020204" pitchFamily="34" charset="0"/>
              </a:rPr>
              <a:t> is an odd number and </a:t>
            </a:r>
            <a:r>
              <a:rPr lang="en-GB" sz="2400" b="1" i="1" dirty="0">
                <a:solidFill>
                  <a:schemeClr val="tx1"/>
                </a:solidFill>
                <a:latin typeface="Times New Roman" panose="02020603050405020304" pitchFamily="18" charset="0"/>
                <a:cs typeface="Times New Roman" panose="02020603050405020304" pitchFamily="18" charset="0"/>
              </a:rPr>
              <a:t>b</a:t>
            </a:r>
            <a:r>
              <a:rPr lang="en-GB" sz="2000" b="1" dirty="0">
                <a:solidFill>
                  <a:schemeClr val="tx1"/>
                </a:solidFill>
                <a:latin typeface="Century Gothic" panose="020B0502020202020204" pitchFamily="34" charset="0"/>
              </a:rPr>
              <a:t> is 50, which of these could be true?</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Convince me.</a:t>
            </a:r>
            <a:endParaRPr lang="en-GB" sz="3200" b="1" dirty="0">
              <a:solidFill>
                <a:schemeClr val="tx1"/>
              </a:solidFill>
              <a:latin typeface="Century Gothic" panose="020B0502020202020204" pitchFamily="34" charset="0"/>
              <a:sym typeface="Wingdings" panose="05000000000000000000" pitchFamily="2" charset="2"/>
            </a:endParaRP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28" name="Table 27">
            <a:extLst>
              <a:ext uri="{FF2B5EF4-FFF2-40B4-BE49-F238E27FC236}">
                <a16:creationId xmlns:a16="http://schemas.microsoft.com/office/drawing/2014/main" id="{C17822FC-F11B-48C8-B889-7D9D2A3B7306}"/>
              </a:ext>
            </a:extLst>
          </p:cNvPr>
          <p:cNvGraphicFramePr>
            <a:graphicFrameLocks noGrp="1"/>
          </p:cNvGraphicFramePr>
          <p:nvPr>
            <p:extLst>
              <p:ext uri="{D42A27DB-BD31-4B8C-83A1-F6EECF244321}">
                <p14:modId xmlns:p14="http://schemas.microsoft.com/office/powerpoint/2010/main" val="1657123095"/>
              </p:ext>
            </p:extLst>
          </p:nvPr>
        </p:nvGraphicFramePr>
        <p:xfrm>
          <a:off x="2816000" y="1459751"/>
          <a:ext cx="3512000" cy="3682516"/>
        </p:xfrm>
        <a:graphic>
          <a:graphicData uri="http://schemas.openxmlformats.org/drawingml/2006/table">
            <a:tbl>
              <a:tblPr firstRow="1" bandRow="1">
                <a:tableStyleId>{5940675A-B579-460E-94D1-54222C63F5DA}</a:tableStyleId>
              </a:tblPr>
              <a:tblGrid>
                <a:gridCol w="3512000">
                  <a:extLst>
                    <a:ext uri="{9D8B030D-6E8A-4147-A177-3AD203B41FA5}">
                      <a16:colId xmlns:a16="http://schemas.microsoft.com/office/drawing/2014/main" val="902772443"/>
                    </a:ext>
                  </a:extLst>
                </a:gridCol>
              </a:tblGrid>
              <a:tr h="920629">
                <a:tc>
                  <a:txBody>
                    <a:bodyPr/>
                    <a:lstStyle/>
                    <a:p>
                      <a:pPr algn="l"/>
                      <a:r>
                        <a:rPr lang="en-GB" sz="2500" b="1" dirty="0">
                          <a:latin typeface="Century Gothic" panose="020B0502020202020204" pitchFamily="34" charset="0"/>
                        </a:rPr>
                        <a:t>A. 2</a:t>
                      </a:r>
                      <a:r>
                        <a:rPr lang="en-GB" sz="2800" b="1" i="1" dirty="0">
                          <a:latin typeface="Times New Roman" panose="02020603050405020304" pitchFamily="18" charset="0"/>
                          <a:cs typeface="Times New Roman" panose="02020603050405020304" pitchFamily="18" charset="0"/>
                        </a:rPr>
                        <a:t>a</a:t>
                      </a:r>
                      <a:r>
                        <a:rPr lang="en-GB" sz="2500" b="1" dirty="0">
                          <a:latin typeface="Century Gothic" panose="020B0502020202020204" pitchFamily="34" charset="0"/>
                        </a:rPr>
                        <a:t> + </a:t>
                      </a:r>
                      <a:r>
                        <a:rPr lang="en-GB" sz="2800" b="1" dirty="0">
                          <a:latin typeface="Times New Roman" panose="02020603050405020304" pitchFamily="18" charset="0"/>
                          <a:cs typeface="Times New Roman" panose="02020603050405020304" pitchFamily="18" charset="0"/>
                        </a:rPr>
                        <a:t>3</a:t>
                      </a:r>
                      <a:r>
                        <a:rPr lang="en-GB" sz="2800" b="1" i="1" dirty="0">
                          <a:latin typeface="Times New Roman" panose="02020603050405020304" pitchFamily="18" charset="0"/>
                          <a:cs typeface="Times New Roman" panose="02020603050405020304" pitchFamily="18" charset="0"/>
                        </a:rPr>
                        <a:t>b</a:t>
                      </a:r>
                      <a:r>
                        <a:rPr lang="en-GB" sz="2500" b="1" dirty="0">
                          <a:latin typeface="Century Gothic" panose="020B0502020202020204" pitchFamily="34" charset="0"/>
                        </a:rPr>
                        <a:t> = 156</a:t>
                      </a:r>
                    </a:p>
                  </a:txBody>
                  <a:tcPr marL="196010" marR="196010" marT="80995" marB="80995">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278019633"/>
                  </a:ext>
                </a:extLst>
              </a:tr>
              <a:tr h="920629">
                <a:tc>
                  <a:txBody>
                    <a:bodyPr/>
                    <a:lstStyle/>
                    <a:p>
                      <a:pPr algn="l"/>
                      <a:r>
                        <a:rPr lang="en-GB" sz="2500" b="1" dirty="0">
                          <a:latin typeface="Century Gothic" panose="020B0502020202020204" pitchFamily="34" charset="0"/>
                        </a:rPr>
                        <a:t>B. </a:t>
                      </a:r>
                      <a:r>
                        <a:rPr lang="en-GB" sz="2800" b="1" i="1" dirty="0">
                          <a:latin typeface="Times New Roman" panose="02020603050405020304" pitchFamily="18" charset="0"/>
                          <a:cs typeface="Times New Roman" panose="02020603050405020304" pitchFamily="18" charset="0"/>
                        </a:rPr>
                        <a:t>a</a:t>
                      </a:r>
                      <a:r>
                        <a:rPr lang="en-GB" sz="2500" b="1" dirty="0">
                          <a:latin typeface="Century Gothic" panose="020B0502020202020204" pitchFamily="34" charset="0"/>
                        </a:rPr>
                        <a:t> + </a:t>
                      </a:r>
                      <a:r>
                        <a:rPr lang="en-GB" sz="2800" b="1" i="1" dirty="0">
                          <a:latin typeface="Times New Roman" panose="02020603050405020304" pitchFamily="18" charset="0"/>
                          <a:cs typeface="Times New Roman" panose="02020603050405020304" pitchFamily="18" charset="0"/>
                        </a:rPr>
                        <a:t>a</a:t>
                      </a:r>
                      <a:r>
                        <a:rPr lang="en-GB" sz="2500" b="1" dirty="0">
                          <a:latin typeface="Century Gothic" panose="020B0502020202020204" pitchFamily="34" charset="0"/>
                        </a:rPr>
                        <a:t> – 3</a:t>
                      </a:r>
                      <a:r>
                        <a:rPr lang="en-GB" sz="2800" b="1" i="1" dirty="0">
                          <a:latin typeface="Times New Roman" panose="02020603050405020304" pitchFamily="18" charset="0"/>
                          <a:cs typeface="Times New Roman" panose="02020603050405020304" pitchFamily="18" charset="0"/>
                        </a:rPr>
                        <a:t>b</a:t>
                      </a:r>
                      <a:r>
                        <a:rPr lang="en-GB" sz="2500" b="1" dirty="0">
                          <a:latin typeface="Century Gothic" panose="020B0502020202020204" pitchFamily="34" charset="0"/>
                        </a:rPr>
                        <a:t> = 4</a:t>
                      </a:r>
                    </a:p>
                  </a:txBody>
                  <a:tcPr marL="196010" marR="196010" marT="80995" marB="80995">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84797257"/>
                  </a:ext>
                </a:extLst>
              </a:tr>
              <a:tr h="920629">
                <a:tc>
                  <a:txBody>
                    <a:bodyPr/>
                    <a:lstStyle/>
                    <a:p>
                      <a:pPr algn="l"/>
                      <a:r>
                        <a:rPr lang="en-GB" sz="2500" b="1" dirty="0">
                          <a:latin typeface="Century Gothic" panose="020B0502020202020204" pitchFamily="34" charset="0"/>
                        </a:rPr>
                        <a:t>C. 4</a:t>
                      </a:r>
                      <a:r>
                        <a:rPr lang="en-GB" sz="2800" b="1" i="1" dirty="0">
                          <a:latin typeface="Times New Roman" panose="02020603050405020304" pitchFamily="18" charset="0"/>
                          <a:cs typeface="Times New Roman" panose="02020603050405020304" pitchFamily="18" charset="0"/>
                        </a:rPr>
                        <a:t>a</a:t>
                      </a:r>
                      <a:r>
                        <a:rPr lang="en-GB" sz="2500" b="1" dirty="0">
                          <a:latin typeface="Century Gothic" panose="020B0502020202020204" pitchFamily="34" charset="0"/>
                        </a:rPr>
                        <a:t> + 5</a:t>
                      </a:r>
                      <a:r>
                        <a:rPr lang="en-GB" sz="2800" b="1" i="1" dirty="0">
                          <a:latin typeface="Times New Roman" panose="02020603050405020304" pitchFamily="18" charset="0"/>
                          <a:cs typeface="Times New Roman" panose="02020603050405020304" pitchFamily="18" charset="0"/>
                        </a:rPr>
                        <a:t>b</a:t>
                      </a:r>
                      <a:r>
                        <a:rPr lang="en-GB" sz="2500" b="1" dirty="0">
                          <a:latin typeface="Century Gothic" panose="020B0502020202020204" pitchFamily="34" charset="0"/>
                        </a:rPr>
                        <a:t> = 258</a:t>
                      </a:r>
                    </a:p>
                  </a:txBody>
                  <a:tcPr marL="196010" marR="196010" marT="80995" marB="80995">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969433848"/>
                  </a:ext>
                </a:extLst>
              </a:tr>
              <a:tr h="920629">
                <a:tc>
                  <a:txBody>
                    <a:bodyPr/>
                    <a:lstStyle/>
                    <a:p>
                      <a:pPr algn="l"/>
                      <a:r>
                        <a:rPr lang="en-GB" sz="2500" b="1" dirty="0">
                          <a:latin typeface="Century Gothic" panose="020B0502020202020204" pitchFamily="34" charset="0"/>
                        </a:rPr>
                        <a:t>D. 2</a:t>
                      </a:r>
                      <a:r>
                        <a:rPr lang="en-GB" sz="2800" b="1" i="1" dirty="0">
                          <a:latin typeface="Times New Roman" panose="02020603050405020304" pitchFamily="18" charset="0"/>
                          <a:cs typeface="Times New Roman" panose="02020603050405020304" pitchFamily="18" charset="0"/>
                        </a:rPr>
                        <a:t>a</a:t>
                      </a:r>
                      <a:r>
                        <a:rPr lang="en-GB" sz="2500" b="1" dirty="0">
                          <a:latin typeface="Century Gothic" panose="020B0502020202020204" pitchFamily="34" charset="0"/>
                        </a:rPr>
                        <a:t> ÷ 3</a:t>
                      </a:r>
                      <a:r>
                        <a:rPr lang="en-GB" sz="2800" b="1" i="1" dirty="0">
                          <a:latin typeface="Times New Roman" panose="02020603050405020304" pitchFamily="18" charset="0"/>
                          <a:cs typeface="Times New Roman" panose="02020603050405020304" pitchFamily="18" charset="0"/>
                        </a:rPr>
                        <a:t>b</a:t>
                      </a:r>
                      <a:r>
                        <a:rPr lang="en-GB" sz="2500" b="1" dirty="0">
                          <a:latin typeface="Century Gothic" panose="020B0502020202020204" pitchFamily="34" charset="0"/>
                        </a:rPr>
                        <a:t> = 2</a:t>
                      </a:r>
                    </a:p>
                  </a:txBody>
                  <a:tcPr marL="196010" marR="196010" marT="80995" marB="80995">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264505939"/>
                  </a:ext>
                </a:extLst>
              </a:tr>
            </a:tbl>
          </a:graphicData>
        </a:graphic>
      </p:graphicFrame>
    </p:spTree>
    <p:extLst>
      <p:ext uri="{BB962C8B-B14F-4D97-AF65-F5344CB8AC3E}">
        <p14:creationId xmlns:p14="http://schemas.microsoft.com/office/powerpoint/2010/main" val="36224474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lvl="0" algn="ctr"/>
            <a:endParaRPr lang="en-GB" sz="2000" b="1" u="sng"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If </a:t>
            </a:r>
            <a:r>
              <a:rPr lang="en-GB" sz="2400" b="1" i="1" dirty="0">
                <a:solidFill>
                  <a:schemeClr val="tx1"/>
                </a:solidFill>
                <a:latin typeface="Times New Roman" panose="02020603050405020304" pitchFamily="18" charset="0"/>
                <a:cs typeface="Times New Roman" panose="02020603050405020304" pitchFamily="18" charset="0"/>
              </a:rPr>
              <a:t>a</a:t>
            </a:r>
            <a:r>
              <a:rPr lang="en-GB" sz="2000" b="1" dirty="0">
                <a:solidFill>
                  <a:schemeClr val="tx1"/>
                </a:solidFill>
                <a:latin typeface="Century Gothic" panose="020B0502020202020204" pitchFamily="34" charset="0"/>
              </a:rPr>
              <a:t> is an odd number and </a:t>
            </a:r>
            <a:r>
              <a:rPr lang="en-GB" sz="2400" b="1" i="1" dirty="0">
                <a:solidFill>
                  <a:schemeClr val="tx1"/>
                </a:solidFill>
                <a:latin typeface="Times New Roman" panose="02020603050405020304" pitchFamily="18" charset="0"/>
                <a:cs typeface="Times New Roman" panose="02020603050405020304" pitchFamily="18" charset="0"/>
              </a:rPr>
              <a:t>b</a:t>
            </a:r>
            <a:r>
              <a:rPr lang="en-GB" sz="2000" b="1" dirty="0">
                <a:solidFill>
                  <a:schemeClr val="tx1"/>
                </a:solidFill>
                <a:latin typeface="Century Gothic" panose="020B0502020202020204" pitchFamily="34" charset="0"/>
              </a:rPr>
              <a:t> is 50, which of these could be true?</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Convince me.</a:t>
            </a:r>
          </a:p>
          <a:p>
            <a:endParaRPr lang="en-GB" sz="2300" b="1" dirty="0">
              <a:solidFill>
                <a:schemeClr val="tx1"/>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A and B could be true because…</a:t>
            </a:r>
            <a:endParaRPr lang="en-GB" sz="3600" b="1" dirty="0">
              <a:solidFill>
                <a:srgbClr val="F8F8F8"/>
              </a:solidFill>
              <a:latin typeface="Times New Roman" panose="02020603050405020304" pitchFamily="18" charset="0"/>
              <a:cs typeface="Times New Roman" panose="02020603050405020304" pitchFamily="18" charset="0"/>
              <a:sym typeface="Wingdings" panose="05000000000000000000" pitchFamily="2" charset="2"/>
            </a:endParaRP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28" name="Table 27">
            <a:extLst>
              <a:ext uri="{FF2B5EF4-FFF2-40B4-BE49-F238E27FC236}">
                <a16:creationId xmlns:a16="http://schemas.microsoft.com/office/drawing/2014/main" id="{C17822FC-F11B-48C8-B889-7D9D2A3B7306}"/>
              </a:ext>
            </a:extLst>
          </p:cNvPr>
          <p:cNvGraphicFramePr>
            <a:graphicFrameLocks noGrp="1"/>
          </p:cNvGraphicFramePr>
          <p:nvPr/>
        </p:nvGraphicFramePr>
        <p:xfrm>
          <a:off x="2816000" y="1459751"/>
          <a:ext cx="3512000" cy="3682516"/>
        </p:xfrm>
        <a:graphic>
          <a:graphicData uri="http://schemas.openxmlformats.org/drawingml/2006/table">
            <a:tbl>
              <a:tblPr firstRow="1" bandRow="1">
                <a:tableStyleId>{5940675A-B579-460E-94D1-54222C63F5DA}</a:tableStyleId>
              </a:tblPr>
              <a:tblGrid>
                <a:gridCol w="3512000">
                  <a:extLst>
                    <a:ext uri="{9D8B030D-6E8A-4147-A177-3AD203B41FA5}">
                      <a16:colId xmlns:a16="http://schemas.microsoft.com/office/drawing/2014/main" val="902772443"/>
                    </a:ext>
                  </a:extLst>
                </a:gridCol>
              </a:tblGrid>
              <a:tr h="920629">
                <a:tc>
                  <a:txBody>
                    <a:bodyPr/>
                    <a:lstStyle/>
                    <a:p>
                      <a:pPr algn="l"/>
                      <a:r>
                        <a:rPr lang="en-GB" sz="2500" b="1" dirty="0">
                          <a:latin typeface="Century Gothic" panose="020B0502020202020204" pitchFamily="34" charset="0"/>
                        </a:rPr>
                        <a:t>A. 2</a:t>
                      </a:r>
                      <a:r>
                        <a:rPr lang="en-GB" sz="2800" b="1" i="1" dirty="0">
                          <a:latin typeface="Times New Roman" panose="02020603050405020304" pitchFamily="18" charset="0"/>
                          <a:cs typeface="Times New Roman" panose="02020603050405020304" pitchFamily="18" charset="0"/>
                        </a:rPr>
                        <a:t>a</a:t>
                      </a:r>
                      <a:r>
                        <a:rPr lang="en-GB" sz="2500" b="1" dirty="0">
                          <a:latin typeface="Century Gothic" panose="020B0502020202020204" pitchFamily="34" charset="0"/>
                        </a:rPr>
                        <a:t> + </a:t>
                      </a:r>
                      <a:r>
                        <a:rPr lang="en-GB" sz="2800" b="1" dirty="0">
                          <a:latin typeface="Times New Roman" panose="02020603050405020304" pitchFamily="18" charset="0"/>
                          <a:cs typeface="Times New Roman" panose="02020603050405020304" pitchFamily="18" charset="0"/>
                        </a:rPr>
                        <a:t>3</a:t>
                      </a:r>
                      <a:r>
                        <a:rPr lang="en-GB" sz="2800" b="1" i="1" dirty="0">
                          <a:latin typeface="Times New Roman" panose="02020603050405020304" pitchFamily="18" charset="0"/>
                          <a:cs typeface="Times New Roman" panose="02020603050405020304" pitchFamily="18" charset="0"/>
                        </a:rPr>
                        <a:t>b</a:t>
                      </a:r>
                      <a:r>
                        <a:rPr lang="en-GB" sz="2500" b="1" dirty="0">
                          <a:latin typeface="Century Gothic" panose="020B0502020202020204" pitchFamily="34" charset="0"/>
                        </a:rPr>
                        <a:t> = 156</a:t>
                      </a:r>
                    </a:p>
                  </a:txBody>
                  <a:tcPr marL="196010" marR="196010" marT="80995" marB="80995">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278019633"/>
                  </a:ext>
                </a:extLst>
              </a:tr>
              <a:tr h="920629">
                <a:tc>
                  <a:txBody>
                    <a:bodyPr/>
                    <a:lstStyle/>
                    <a:p>
                      <a:pPr algn="l"/>
                      <a:r>
                        <a:rPr lang="en-GB" sz="2500" b="1" dirty="0">
                          <a:latin typeface="Century Gothic" panose="020B0502020202020204" pitchFamily="34" charset="0"/>
                        </a:rPr>
                        <a:t>B. </a:t>
                      </a:r>
                      <a:r>
                        <a:rPr lang="en-GB" sz="2800" b="1" i="1" dirty="0">
                          <a:latin typeface="Times New Roman" panose="02020603050405020304" pitchFamily="18" charset="0"/>
                          <a:cs typeface="Times New Roman" panose="02020603050405020304" pitchFamily="18" charset="0"/>
                        </a:rPr>
                        <a:t>a</a:t>
                      </a:r>
                      <a:r>
                        <a:rPr lang="en-GB" sz="2500" b="1" dirty="0">
                          <a:latin typeface="Century Gothic" panose="020B0502020202020204" pitchFamily="34" charset="0"/>
                        </a:rPr>
                        <a:t> + </a:t>
                      </a:r>
                      <a:r>
                        <a:rPr lang="en-GB" sz="2800" b="1" i="1" dirty="0">
                          <a:latin typeface="Times New Roman" panose="02020603050405020304" pitchFamily="18" charset="0"/>
                          <a:cs typeface="Times New Roman" panose="02020603050405020304" pitchFamily="18" charset="0"/>
                        </a:rPr>
                        <a:t>a</a:t>
                      </a:r>
                      <a:r>
                        <a:rPr lang="en-GB" sz="2500" b="1" dirty="0">
                          <a:latin typeface="Century Gothic" panose="020B0502020202020204" pitchFamily="34" charset="0"/>
                        </a:rPr>
                        <a:t> – 3</a:t>
                      </a:r>
                      <a:r>
                        <a:rPr lang="en-GB" sz="2800" b="1" i="1" dirty="0">
                          <a:latin typeface="Times New Roman" panose="02020603050405020304" pitchFamily="18" charset="0"/>
                          <a:cs typeface="Times New Roman" panose="02020603050405020304" pitchFamily="18" charset="0"/>
                        </a:rPr>
                        <a:t>b</a:t>
                      </a:r>
                      <a:r>
                        <a:rPr lang="en-GB" sz="2500" b="1" dirty="0">
                          <a:latin typeface="Century Gothic" panose="020B0502020202020204" pitchFamily="34" charset="0"/>
                        </a:rPr>
                        <a:t> = 4</a:t>
                      </a:r>
                    </a:p>
                  </a:txBody>
                  <a:tcPr marL="196010" marR="196010" marT="80995" marB="80995">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84797257"/>
                  </a:ext>
                </a:extLst>
              </a:tr>
              <a:tr h="920629">
                <a:tc>
                  <a:txBody>
                    <a:bodyPr/>
                    <a:lstStyle/>
                    <a:p>
                      <a:pPr algn="l"/>
                      <a:r>
                        <a:rPr lang="en-GB" sz="2500" b="1" dirty="0">
                          <a:latin typeface="Century Gothic" panose="020B0502020202020204" pitchFamily="34" charset="0"/>
                        </a:rPr>
                        <a:t>C. 4</a:t>
                      </a:r>
                      <a:r>
                        <a:rPr lang="en-GB" sz="2800" b="1" i="1" dirty="0">
                          <a:latin typeface="Times New Roman" panose="02020603050405020304" pitchFamily="18" charset="0"/>
                          <a:cs typeface="Times New Roman" panose="02020603050405020304" pitchFamily="18" charset="0"/>
                        </a:rPr>
                        <a:t>a</a:t>
                      </a:r>
                      <a:r>
                        <a:rPr lang="en-GB" sz="2500" b="1" dirty="0">
                          <a:latin typeface="Century Gothic" panose="020B0502020202020204" pitchFamily="34" charset="0"/>
                        </a:rPr>
                        <a:t> + 5</a:t>
                      </a:r>
                      <a:r>
                        <a:rPr lang="en-GB" sz="2800" b="1" i="1" dirty="0">
                          <a:latin typeface="Times New Roman" panose="02020603050405020304" pitchFamily="18" charset="0"/>
                          <a:cs typeface="Times New Roman" panose="02020603050405020304" pitchFamily="18" charset="0"/>
                        </a:rPr>
                        <a:t>b</a:t>
                      </a:r>
                      <a:r>
                        <a:rPr lang="en-GB" sz="2500" b="1" dirty="0">
                          <a:latin typeface="Century Gothic" panose="020B0502020202020204" pitchFamily="34" charset="0"/>
                        </a:rPr>
                        <a:t> = 258</a:t>
                      </a:r>
                    </a:p>
                  </a:txBody>
                  <a:tcPr marL="196010" marR="196010" marT="80995" marB="80995">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969433848"/>
                  </a:ext>
                </a:extLst>
              </a:tr>
              <a:tr h="920629">
                <a:tc>
                  <a:txBody>
                    <a:bodyPr/>
                    <a:lstStyle/>
                    <a:p>
                      <a:pPr algn="l"/>
                      <a:r>
                        <a:rPr lang="en-GB" sz="2500" b="1" dirty="0">
                          <a:latin typeface="Century Gothic" panose="020B0502020202020204" pitchFamily="34" charset="0"/>
                        </a:rPr>
                        <a:t>D. 2</a:t>
                      </a:r>
                      <a:r>
                        <a:rPr lang="en-GB" sz="2800" b="1" i="1" dirty="0">
                          <a:latin typeface="Times New Roman" panose="02020603050405020304" pitchFamily="18" charset="0"/>
                          <a:cs typeface="Times New Roman" panose="02020603050405020304" pitchFamily="18" charset="0"/>
                        </a:rPr>
                        <a:t>a</a:t>
                      </a:r>
                      <a:r>
                        <a:rPr lang="en-GB" sz="2500" b="1" dirty="0">
                          <a:latin typeface="Century Gothic" panose="020B0502020202020204" pitchFamily="34" charset="0"/>
                        </a:rPr>
                        <a:t> ÷ 3</a:t>
                      </a:r>
                      <a:r>
                        <a:rPr lang="en-GB" sz="2800" b="1" i="1" dirty="0">
                          <a:latin typeface="Times New Roman" panose="02020603050405020304" pitchFamily="18" charset="0"/>
                          <a:cs typeface="Times New Roman" panose="02020603050405020304" pitchFamily="18" charset="0"/>
                        </a:rPr>
                        <a:t>b</a:t>
                      </a:r>
                      <a:r>
                        <a:rPr lang="en-GB" sz="2500" b="1" dirty="0">
                          <a:latin typeface="Century Gothic" panose="020B0502020202020204" pitchFamily="34" charset="0"/>
                        </a:rPr>
                        <a:t> = 2</a:t>
                      </a:r>
                    </a:p>
                  </a:txBody>
                  <a:tcPr marL="196010" marR="196010" marT="80995" marB="80995">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264505939"/>
                  </a:ext>
                </a:extLst>
              </a:tr>
            </a:tbl>
          </a:graphicData>
        </a:graphic>
      </p:graphicFrame>
    </p:spTree>
    <p:extLst>
      <p:ext uri="{BB962C8B-B14F-4D97-AF65-F5344CB8AC3E}">
        <p14:creationId xmlns:p14="http://schemas.microsoft.com/office/powerpoint/2010/main" val="2349901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6 – Spring Block 3 – Algebra – Find Pairs of Values  2</a:t>
            </a:r>
            <a:endParaRPr lang="en-GB" sz="1600" b="1" dirty="0">
              <a:solidFill>
                <a:srgbClr val="E7E6E6">
                  <a:lumMod val="25000"/>
                </a:srgbClr>
              </a:solidFill>
              <a:latin typeface="Century Gothic" panose="020B0502020202020204" pitchFamily="34" charset="0"/>
            </a:endParaRPr>
          </a:p>
          <a:p>
            <a:pPr lvl="0" defTabSz="457200">
              <a:defRPr/>
            </a:pPr>
            <a:endParaRPr lang="en-GB" sz="16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Reasoning and Problem Solving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p>
          <a:p>
            <a:pPr lvl="0" defTabSz="457200">
              <a:defRPr/>
            </a:pPr>
            <a:endParaRPr lang="en-GB" sz="1200" b="1" dirty="0">
              <a:solidFill>
                <a:prstClr val="black"/>
              </a:solidFill>
              <a:latin typeface="Century Gothic" panose="020B0502020202020204" pitchFamily="34" charset="0"/>
            </a:endParaRPr>
          </a:p>
          <a:p>
            <a:pPr fontAlgn="base">
              <a:lnSpc>
                <a:spcPct val="100000"/>
              </a:lnSpc>
              <a:spcAft>
                <a:spcPts val="0"/>
              </a:spcAft>
              <a:buClrTx/>
              <a:buSzTx/>
              <a:tabLst/>
              <a:defRPr/>
            </a:pPr>
            <a:r>
              <a:rPr lang="en-GB" sz="1200" b="1" dirty="0">
                <a:solidFill>
                  <a:prstClr val="black"/>
                </a:solidFill>
                <a:latin typeface="Century Gothic" panose="020B0502020202020204" pitchFamily="34" charset="0"/>
              </a:rPr>
              <a:t>Mathematics </a:t>
            </a:r>
            <a:r>
              <a:rPr lang="en-GB" sz="1200" b="1" dirty="0">
                <a:solidFill>
                  <a:schemeClr val="tx1"/>
                </a:solidFill>
                <a:latin typeface="Century Gothic" panose="020B0502020202020204" pitchFamily="34" charset="0"/>
              </a:rPr>
              <a:t>Year 6: </a:t>
            </a:r>
            <a:r>
              <a:rPr lang="en-US" sz="1200" b="1" dirty="0">
                <a:solidFill>
                  <a:schemeClr val="tx1"/>
                </a:solidFill>
                <a:latin typeface="Century Gothic" panose="020B0502020202020204" pitchFamily="34" charset="0"/>
              </a:rPr>
              <a:t>(6A5) </a:t>
            </a:r>
            <a:r>
              <a:rPr lang="en-US" sz="1200" b="1" dirty="0">
                <a:latin typeface="Century Gothic" panose="020B0502020202020204" pitchFamily="34" charset="0"/>
                <a:hlinkClick r:id="rId4"/>
              </a:rPr>
              <a:t>Enumerate possibilities of combinations of two variables</a:t>
            </a:r>
            <a:endParaRPr lang="en-US" sz="1200" b="1" dirty="0">
              <a:latin typeface="Century Gothic" panose="020B0502020202020204" pitchFamily="34" charset="0"/>
            </a:endParaRPr>
          </a:p>
          <a:p>
            <a:pPr lvl="0" defTabSz="457200">
              <a:defRPr/>
            </a:pPr>
            <a:endParaRPr lang="en-GB" sz="1200" b="1" dirty="0">
              <a:solidFill>
                <a:srgbClr val="FF0000"/>
              </a:solidFill>
              <a:latin typeface="Century Gothic" panose="020B0502020202020204" pitchFamily="34" charset="0"/>
            </a:endParaRPr>
          </a:p>
          <a:p>
            <a:pPr lvl="0">
              <a:defRPr/>
            </a:pPr>
            <a:endParaRPr lang="en-GB" sz="1200" b="1" dirty="0">
              <a:solidFill>
                <a:schemeClr val="tx1"/>
              </a:solidFill>
              <a:latin typeface="Century Gothic" panose="020B0502020202020204" pitchFamily="34" charset="0"/>
            </a:endParaRPr>
          </a:p>
          <a:p>
            <a:pPr>
              <a:spcAft>
                <a:spcPts val="0"/>
              </a:spcAft>
              <a:defRPr/>
            </a:pPr>
            <a:r>
              <a:rPr lang="en-GB" sz="1600" b="1" dirty="0">
                <a:solidFill>
                  <a:prstClr val="black"/>
                </a:solidFill>
                <a:latin typeface="Century Gothic" panose="020B0502020202020204" pitchFamily="34" charset="0"/>
              </a:rPr>
              <a:t>More </a:t>
            </a:r>
            <a:r>
              <a:rPr lang="en-GB" sz="1600" b="1" dirty="0">
                <a:solidFill>
                  <a:prstClr val="black"/>
                </a:solidFill>
                <a:latin typeface="Century Gothic" panose="020B0502020202020204" pitchFamily="34" charset="0"/>
                <a:hlinkClick r:id="rId5"/>
              </a:rPr>
              <a:t>Year 6 Algebra</a:t>
            </a:r>
            <a:r>
              <a:rPr lang="en-GB" sz="1600" b="1" dirty="0">
                <a:solidFill>
                  <a:prstClr val="black"/>
                </a:solidFill>
                <a:latin typeface="Century Gothic" panose="020B0502020202020204" pitchFamily="34" charset="0"/>
              </a:rPr>
              <a:t> resources.</a:t>
            </a:r>
            <a:endParaRPr lang="en-GB" sz="1200" b="1" dirty="0">
              <a:solidFill>
                <a:prstClr val="black"/>
              </a:solidFill>
              <a:latin typeface="Century Gothic" panose="020B0502020202020204" pitchFamily="34" charset="0"/>
            </a:endParaRPr>
          </a:p>
          <a:p>
            <a:pPr lvl="0">
              <a:defRPr/>
            </a:pPr>
            <a:endParaRPr lang="en-GB" sz="1200" b="1" dirty="0">
              <a:solidFill>
                <a:prstClr val="black"/>
              </a:solidFill>
              <a:latin typeface="Century Gothic" panose="020B0502020202020204" pitchFamily="34" charset="0"/>
            </a:endParaRPr>
          </a:p>
          <a:p>
            <a:pPr lvl="0">
              <a:defRPr/>
            </a:pPr>
            <a:endParaRPr lang="en-GB" sz="1200" b="1" dirty="0">
              <a:solidFill>
                <a:prstClr val="black"/>
              </a:solidFill>
              <a:latin typeface="Century Gothic" panose="020B0502020202020204" pitchFamily="34" charset="0"/>
            </a:endParaRPr>
          </a:p>
          <a:p>
            <a:pPr lvl="0">
              <a:lnSpc>
                <a:spcPct val="100000"/>
              </a:lnSpc>
              <a:spcAft>
                <a:spcPts val="0"/>
              </a:spcAft>
              <a:buClrTx/>
              <a:buSzTx/>
              <a:tabLst/>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6"/>
              </a:rPr>
              <a:t>review</a:t>
            </a:r>
            <a:r>
              <a:rPr lang="en-GB" sz="1600" b="1" dirty="0">
                <a:solidFill>
                  <a:prstClr val="black"/>
                </a:solidFill>
                <a:latin typeface="Century Gothic" panose="020B0502020202020204" pitchFamily="34" charset="0"/>
              </a:rPr>
              <a:t> it on our website.</a:t>
            </a:r>
          </a:p>
        </p:txBody>
      </p:sp>
      <p:sp>
        <p:nvSpPr>
          <p:cNvPr id="7" name="TextBox 8">
            <a:extLst>
              <a:ext uri="{FF2B5EF4-FFF2-40B4-BE49-F238E27FC236}">
                <a16:creationId xmlns:a16="http://schemas.microsoft.com/office/drawing/2014/main" id="{277FDC6C-B99A-4ED8-B341-A52126824B67}"/>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26374812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lvl="0" algn="ctr"/>
            <a:endParaRPr lang="en-GB" sz="2000" b="1" u="sng"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If </a:t>
            </a:r>
            <a:r>
              <a:rPr lang="en-GB" sz="2400" b="1" i="1" dirty="0">
                <a:solidFill>
                  <a:schemeClr val="tx1"/>
                </a:solidFill>
                <a:latin typeface="Times New Roman" panose="02020603050405020304" pitchFamily="18" charset="0"/>
                <a:cs typeface="Times New Roman" panose="02020603050405020304" pitchFamily="18" charset="0"/>
              </a:rPr>
              <a:t>a</a:t>
            </a:r>
            <a:r>
              <a:rPr lang="en-GB" sz="2000" b="1" dirty="0">
                <a:solidFill>
                  <a:schemeClr val="tx1"/>
                </a:solidFill>
                <a:latin typeface="Century Gothic" panose="020B0502020202020204" pitchFamily="34" charset="0"/>
              </a:rPr>
              <a:t> is an odd number and </a:t>
            </a:r>
            <a:r>
              <a:rPr lang="en-GB" sz="2400" b="1" i="1" dirty="0">
                <a:solidFill>
                  <a:schemeClr val="tx1"/>
                </a:solidFill>
                <a:latin typeface="Times New Roman" panose="02020603050405020304" pitchFamily="18" charset="0"/>
                <a:cs typeface="Times New Roman" panose="02020603050405020304" pitchFamily="18" charset="0"/>
              </a:rPr>
              <a:t>b</a:t>
            </a:r>
            <a:r>
              <a:rPr lang="en-GB" sz="2000" b="1" dirty="0">
                <a:solidFill>
                  <a:schemeClr val="tx1"/>
                </a:solidFill>
                <a:latin typeface="Century Gothic" panose="020B0502020202020204" pitchFamily="34" charset="0"/>
              </a:rPr>
              <a:t> is 50, which of these could be true?</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Convince me.</a:t>
            </a:r>
          </a:p>
          <a:p>
            <a:endParaRPr lang="en-GB" sz="2000" b="1" dirty="0">
              <a:solidFill>
                <a:srgbClr val="FF0000"/>
              </a:solidFill>
              <a:latin typeface="Century Gothic" panose="020B0502020202020204" pitchFamily="34" charset="0"/>
              <a:sym typeface="Wingdings" panose="05000000000000000000" pitchFamily="2" charset="2"/>
            </a:endParaRPr>
          </a:p>
          <a:p>
            <a:pPr lvl="0"/>
            <a:r>
              <a:rPr lang="en-GB" sz="2000" b="1" dirty="0">
                <a:solidFill>
                  <a:srgbClr val="FF0000"/>
                </a:solidFill>
                <a:latin typeface="Century Gothic" panose="020B0502020202020204" pitchFamily="34" charset="0"/>
                <a:sym typeface="Wingdings" panose="05000000000000000000" pitchFamily="2" charset="2"/>
              </a:rPr>
              <a:t>A and B could be true. For example: A.</a:t>
            </a:r>
            <a:r>
              <a:rPr lang="en-GB" sz="2000" b="1" dirty="0">
                <a:solidFill>
                  <a:srgbClr val="FF0000"/>
                </a:solidFill>
                <a:latin typeface="Century Gothic" panose="020B0502020202020204" pitchFamily="34" charset="0"/>
              </a:rPr>
              <a:t> </a:t>
            </a:r>
            <a:r>
              <a:rPr lang="en-GB" sz="2400" b="1" i="1" dirty="0">
                <a:solidFill>
                  <a:srgbClr val="FF0000"/>
                </a:solidFill>
                <a:latin typeface="Times New Roman" panose="02020603050405020304" pitchFamily="18" charset="0"/>
                <a:cs typeface="Times New Roman" panose="02020603050405020304" pitchFamily="18" charset="0"/>
              </a:rPr>
              <a:t>a</a:t>
            </a:r>
            <a:r>
              <a:rPr lang="en-GB" sz="2000" b="1" dirty="0">
                <a:solidFill>
                  <a:srgbClr val="FF0000"/>
                </a:solidFill>
                <a:latin typeface="Century Gothic" panose="020B0502020202020204" pitchFamily="34" charset="0"/>
              </a:rPr>
              <a:t> = 3; B. </a:t>
            </a:r>
            <a:r>
              <a:rPr lang="en-GB" sz="2400" b="1" i="1" dirty="0">
                <a:solidFill>
                  <a:srgbClr val="FF0000"/>
                </a:solidFill>
                <a:latin typeface="Times New Roman" panose="02020603050405020304" pitchFamily="18" charset="0"/>
                <a:cs typeface="Times New Roman" panose="02020603050405020304" pitchFamily="18" charset="0"/>
              </a:rPr>
              <a:t>a</a:t>
            </a:r>
            <a:r>
              <a:rPr lang="en-GB" sz="2000" b="1" dirty="0">
                <a:solidFill>
                  <a:srgbClr val="FF0000"/>
                </a:solidFill>
                <a:latin typeface="Century Gothic" panose="020B0502020202020204" pitchFamily="34" charset="0"/>
              </a:rPr>
              <a:t> = 77</a:t>
            </a: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28" name="Table 27">
            <a:extLst>
              <a:ext uri="{FF2B5EF4-FFF2-40B4-BE49-F238E27FC236}">
                <a16:creationId xmlns:a16="http://schemas.microsoft.com/office/drawing/2014/main" id="{C17822FC-F11B-48C8-B889-7D9D2A3B7306}"/>
              </a:ext>
            </a:extLst>
          </p:cNvPr>
          <p:cNvGraphicFramePr>
            <a:graphicFrameLocks noGrp="1"/>
          </p:cNvGraphicFramePr>
          <p:nvPr/>
        </p:nvGraphicFramePr>
        <p:xfrm>
          <a:off x="2816000" y="1459751"/>
          <a:ext cx="3512000" cy="3682516"/>
        </p:xfrm>
        <a:graphic>
          <a:graphicData uri="http://schemas.openxmlformats.org/drawingml/2006/table">
            <a:tbl>
              <a:tblPr firstRow="1" bandRow="1">
                <a:tableStyleId>{5940675A-B579-460E-94D1-54222C63F5DA}</a:tableStyleId>
              </a:tblPr>
              <a:tblGrid>
                <a:gridCol w="3512000">
                  <a:extLst>
                    <a:ext uri="{9D8B030D-6E8A-4147-A177-3AD203B41FA5}">
                      <a16:colId xmlns:a16="http://schemas.microsoft.com/office/drawing/2014/main" val="902772443"/>
                    </a:ext>
                  </a:extLst>
                </a:gridCol>
              </a:tblGrid>
              <a:tr h="920629">
                <a:tc>
                  <a:txBody>
                    <a:bodyPr/>
                    <a:lstStyle/>
                    <a:p>
                      <a:pPr algn="l"/>
                      <a:r>
                        <a:rPr lang="en-GB" sz="2500" b="1" dirty="0">
                          <a:latin typeface="Century Gothic" panose="020B0502020202020204" pitchFamily="34" charset="0"/>
                        </a:rPr>
                        <a:t>A. 2</a:t>
                      </a:r>
                      <a:r>
                        <a:rPr lang="en-GB" sz="2800" b="1" i="1" dirty="0">
                          <a:latin typeface="Times New Roman" panose="02020603050405020304" pitchFamily="18" charset="0"/>
                          <a:cs typeface="Times New Roman" panose="02020603050405020304" pitchFamily="18" charset="0"/>
                        </a:rPr>
                        <a:t>a</a:t>
                      </a:r>
                      <a:r>
                        <a:rPr lang="en-GB" sz="2500" b="1" dirty="0">
                          <a:latin typeface="Century Gothic" panose="020B0502020202020204" pitchFamily="34" charset="0"/>
                        </a:rPr>
                        <a:t> + </a:t>
                      </a:r>
                      <a:r>
                        <a:rPr lang="en-GB" sz="2800" b="1" dirty="0">
                          <a:latin typeface="Times New Roman" panose="02020603050405020304" pitchFamily="18" charset="0"/>
                          <a:cs typeface="Times New Roman" panose="02020603050405020304" pitchFamily="18" charset="0"/>
                        </a:rPr>
                        <a:t>3</a:t>
                      </a:r>
                      <a:r>
                        <a:rPr lang="en-GB" sz="2800" b="1" i="1" dirty="0">
                          <a:latin typeface="Times New Roman" panose="02020603050405020304" pitchFamily="18" charset="0"/>
                          <a:cs typeface="Times New Roman" panose="02020603050405020304" pitchFamily="18" charset="0"/>
                        </a:rPr>
                        <a:t>b</a:t>
                      </a:r>
                      <a:r>
                        <a:rPr lang="en-GB" sz="2500" b="1" dirty="0">
                          <a:latin typeface="Century Gothic" panose="020B0502020202020204" pitchFamily="34" charset="0"/>
                        </a:rPr>
                        <a:t> = 156</a:t>
                      </a:r>
                    </a:p>
                  </a:txBody>
                  <a:tcPr marL="196010" marR="196010" marT="80995" marB="80995">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278019633"/>
                  </a:ext>
                </a:extLst>
              </a:tr>
              <a:tr h="920629">
                <a:tc>
                  <a:txBody>
                    <a:bodyPr/>
                    <a:lstStyle/>
                    <a:p>
                      <a:pPr algn="l"/>
                      <a:r>
                        <a:rPr lang="en-GB" sz="2500" b="1" dirty="0">
                          <a:latin typeface="Century Gothic" panose="020B0502020202020204" pitchFamily="34" charset="0"/>
                        </a:rPr>
                        <a:t>B. </a:t>
                      </a:r>
                      <a:r>
                        <a:rPr lang="en-GB" sz="2800" b="1" i="1" dirty="0">
                          <a:latin typeface="Times New Roman" panose="02020603050405020304" pitchFamily="18" charset="0"/>
                          <a:cs typeface="Times New Roman" panose="02020603050405020304" pitchFamily="18" charset="0"/>
                        </a:rPr>
                        <a:t>a</a:t>
                      </a:r>
                      <a:r>
                        <a:rPr lang="en-GB" sz="2500" b="1" dirty="0">
                          <a:latin typeface="Century Gothic" panose="020B0502020202020204" pitchFamily="34" charset="0"/>
                        </a:rPr>
                        <a:t> + </a:t>
                      </a:r>
                      <a:r>
                        <a:rPr lang="en-GB" sz="2800" b="1" i="1" dirty="0">
                          <a:latin typeface="Times New Roman" panose="02020603050405020304" pitchFamily="18" charset="0"/>
                          <a:cs typeface="Times New Roman" panose="02020603050405020304" pitchFamily="18" charset="0"/>
                        </a:rPr>
                        <a:t>a</a:t>
                      </a:r>
                      <a:r>
                        <a:rPr lang="en-GB" sz="2500" b="1" dirty="0">
                          <a:latin typeface="Century Gothic" panose="020B0502020202020204" pitchFamily="34" charset="0"/>
                        </a:rPr>
                        <a:t> – 3</a:t>
                      </a:r>
                      <a:r>
                        <a:rPr lang="en-GB" sz="2800" b="1" i="1" dirty="0">
                          <a:latin typeface="Times New Roman" panose="02020603050405020304" pitchFamily="18" charset="0"/>
                          <a:cs typeface="Times New Roman" panose="02020603050405020304" pitchFamily="18" charset="0"/>
                        </a:rPr>
                        <a:t>b</a:t>
                      </a:r>
                      <a:r>
                        <a:rPr lang="en-GB" sz="2500" b="1" dirty="0">
                          <a:latin typeface="Century Gothic" panose="020B0502020202020204" pitchFamily="34" charset="0"/>
                        </a:rPr>
                        <a:t> = 4</a:t>
                      </a:r>
                    </a:p>
                  </a:txBody>
                  <a:tcPr marL="196010" marR="196010" marT="80995" marB="80995">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84797257"/>
                  </a:ext>
                </a:extLst>
              </a:tr>
              <a:tr h="920629">
                <a:tc>
                  <a:txBody>
                    <a:bodyPr/>
                    <a:lstStyle/>
                    <a:p>
                      <a:pPr algn="l"/>
                      <a:r>
                        <a:rPr lang="en-GB" sz="2500" b="1" dirty="0">
                          <a:latin typeface="Century Gothic" panose="020B0502020202020204" pitchFamily="34" charset="0"/>
                        </a:rPr>
                        <a:t>C. 4</a:t>
                      </a:r>
                      <a:r>
                        <a:rPr lang="en-GB" sz="2800" b="1" i="1" dirty="0">
                          <a:latin typeface="Times New Roman" panose="02020603050405020304" pitchFamily="18" charset="0"/>
                          <a:cs typeface="Times New Roman" panose="02020603050405020304" pitchFamily="18" charset="0"/>
                        </a:rPr>
                        <a:t>a</a:t>
                      </a:r>
                      <a:r>
                        <a:rPr lang="en-GB" sz="2500" b="1" dirty="0">
                          <a:latin typeface="Century Gothic" panose="020B0502020202020204" pitchFamily="34" charset="0"/>
                        </a:rPr>
                        <a:t> + 5</a:t>
                      </a:r>
                      <a:r>
                        <a:rPr lang="en-GB" sz="2800" b="1" i="1" dirty="0">
                          <a:latin typeface="Times New Roman" panose="02020603050405020304" pitchFamily="18" charset="0"/>
                          <a:cs typeface="Times New Roman" panose="02020603050405020304" pitchFamily="18" charset="0"/>
                        </a:rPr>
                        <a:t>b</a:t>
                      </a:r>
                      <a:r>
                        <a:rPr lang="en-GB" sz="2500" b="1" dirty="0">
                          <a:latin typeface="Century Gothic" panose="020B0502020202020204" pitchFamily="34" charset="0"/>
                        </a:rPr>
                        <a:t> = 258</a:t>
                      </a:r>
                    </a:p>
                  </a:txBody>
                  <a:tcPr marL="196010" marR="196010" marT="80995" marB="80995">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969433848"/>
                  </a:ext>
                </a:extLst>
              </a:tr>
              <a:tr h="920629">
                <a:tc>
                  <a:txBody>
                    <a:bodyPr/>
                    <a:lstStyle/>
                    <a:p>
                      <a:pPr algn="l"/>
                      <a:r>
                        <a:rPr lang="en-GB" sz="2500" b="1" dirty="0">
                          <a:latin typeface="Century Gothic" panose="020B0502020202020204" pitchFamily="34" charset="0"/>
                        </a:rPr>
                        <a:t>D. 2</a:t>
                      </a:r>
                      <a:r>
                        <a:rPr lang="en-GB" sz="2800" b="1" i="1" dirty="0">
                          <a:latin typeface="Times New Roman" panose="02020603050405020304" pitchFamily="18" charset="0"/>
                          <a:cs typeface="Times New Roman" panose="02020603050405020304" pitchFamily="18" charset="0"/>
                        </a:rPr>
                        <a:t>a</a:t>
                      </a:r>
                      <a:r>
                        <a:rPr lang="en-GB" sz="2500" b="1" dirty="0">
                          <a:latin typeface="Century Gothic" panose="020B0502020202020204" pitchFamily="34" charset="0"/>
                        </a:rPr>
                        <a:t> ÷ 3</a:t>
                      </a:r>
                      <a:r>
                        <a:rPr lang="en-GB" sz="2800" b="1" i="1" dirty="0">
                          <a:latin typeface="Times New Roman" panose="02020603050405020304" pitchFamily="18" charset="0"/>
                          <a:cs typeface="Times New Roman" panose="02020603050405020304" pitchFamily="18" charset="0"/>
                        </a:rPr>
                        <a:t>b</a:t>
                      </a:r>
                      <a:r>
                        <a:rPr lang="en-GB" sz="2500" b="1" dirty="0">
                          <a:latin typeface="Century Gothic" panose="020B0502020202020204" pitchFamily="34" charset="0"/>
                        </a:rPr>
                        <a:t> = 2</a:t>
                      </a:r>
                    </a:p>
                  </a:txBody>
                  <a:tcPr marL="196010" marR="196010" marT="80995" marB="80995">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264505939"/>
                  </a:ext>
                </a:extLst>
              </a:tr>
            </a:tbl>
          </a:graphicData>
        </a:graphic>
      </p:graphicFrame>
    </p:spTree>
    <p:extLst>
      <p:ext uri="{BB962C8B-B14F-4D97-AF65-F5344CB8AC3E}">
        <p14:creationId xmlns:p14="http://schemas.microsoft.com/office/powerpoint/2010/main" val="34751134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1</a:t>
            </a:r>
          </a:p>
          <a:p>
            <a:pPr lvl="0" algn="ctr"/>
            <a:endParaRPr lang="en-GB" sz="2000" b="1" dirty="0">
              <a:solidFill>
                <a:prstClr val="black"/>
              </a:solidFill>
              <a:latin typeface="Century Gothic" panose="020B0502020202020204" pitchFamily="34" charset="0"/>
            </a:endParaRPr>
          </a:p>
          <a:p>
            <a:pPr algn="ctr"/>
            <a:r>
              <a:rPr lang="en-GB" sz="2000" b="1" dirty="0" err="1">
                <a:solidFill>
                  <a:schemeClr val="tx1"/>
                </a:solidFill>
                <a:latin typeface="Century Gothic" panose="020B0502020202020204" pitchFamily="34" charset="0"/>
              </a:rPr>
              <a:t>Sweety</a:t>
            </a:r>
            <a:r>
              <a:rPr lang="en-GB" sz="2000" b="1" dirty="0">
                <a:solidFill>
                  <a:schemeClr val="tx1"/>
                </a:solidFill>
                <a:latin typeface="Century Gothic" panose="020B0502020202020204" pitchFamily="34" charset="0"/>
              </a:rPr>
              <a:t> Treaty sell 2 medium sweet boxes and 4 small sweet boxes for £36. What possible prices can you find for each sweet box?</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F2267ACB-233E-41BC-B01B-8F3DC45483E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
        <p:nvSpPr>
          <p:cNvPr id="12" name="Rectangle: Rounded Corners 11">
            <a:extLst>
              <a:ext uri="{FF2B5EF4-FFF2-40B4-BE49-F238E27FC236}">
                <a16:creationId xmlns:a16="http://schemas.microsoft.com/office/drawing/2014/main" id="{BC29AACE-18FF-426C-8260-F70EFD77E0D8}"/>
              </a:ext>
            </a:extLst>
          </p:cNvPr>
          <p:cNvSpPr/>
          <p:nvPr/>
        </p:nvSpPr>
        <p:spPr>
          <a:xfrm>
            <a:off x="2632786" y="1852593"/>
            <a:ext cx="4256728" cy="627551"/>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Century Gothic" panose="020B0502020202020204" pitchFamily="34" charset="0"/>
              </a:rPr>
              <a:t>2</a:t>
            </a:r>
            <a:r>
              <a:rPr lang="en-GB" sz="3600" b="1" i="1" dirty="0">
                <a:solidFill>
                  <a:schemeClr val="tx1"/>
                </a:solidFill>
                <a:latin typeface="Times New Roman" panose="02020603050405020304" pitchFamily="18" charset="0"/>
                <a:cs typeface="Times New Roman" panose="02020603050405020304" pitchFamily="18" charset="0"/>
              </a:rPr>
              <a:t>m</a:t>
            </a:r>
            <a:r>
              <a:rPr lang="en-GB" sz="3200" b="1" dirty="0">
                <a:solidFill>
                  <a:schemeClr val="tx1"/>
                </a:solidFill>
                <a:latin typeface="Century Gothic" panose="020B0502020202020204" pitchFamily="34" charset="0"/>
              </a:rPr>
              <a:t> + 4</a:t>
            </a:r>
            <a:r>
              <a:rPr lang="en-GB" sz="3600" b="1" i="1" dirty="0">
                <a:solidFill>
                  <a:schemeClr val="tx1"/>
                </a:solidFill>
                <a:latin typeface="Times New Roman" panose="02020603050405020304" pitchFamily="18" charset="0"/>
                <a:cs typeface="Times New Roman" panose="02020603050405020304" pitchFamily="18" charset="0"/>
              </a:rPr>
              <a:t>s</a:t>
            </a:r>
            <a:r>
              <a:rPr lang="en-GB" sz="3200" b="1" dirty="0">
                <a:solidFill>
                  <a:schemeClr val="tx1"/>
                </a:solidFill>
                <a:latin typeface="Century Gothic" panose="020B0502020202020204" pitchFamily="34" charset="0"/>
              </a:rPr>
              <a:t> = £36</a:t>
            </a:r>
          </a:p>
        </p:txBody>
      </p:sp>
      <p:graphicFrame>
        <p:nvGraphicFramePr>
          <p:cNvPr id="13" name="Table 12">
            <a:extLst>
              <a:ext uri="{FF2B5EF4-FFF2-40B4-BE49-F238E27FC236}">
                <a16:creationId xmlns:a16="http://schemas.microsoft.com/office/drawing/2014/main" id="{19B6A0CE-A141-42D1-B01D-220FFF86B692}"/>
              </a:ext>
            </a:extLst>
          </p:cNvPr>
          <p:cNvGraphicFramePr>
            <a:graphicFrameLocks noGrp="1"/>
          </p:cNvGraphicFramePr>
          <p:nvPr>
            <p:extLst>
              <p:ext uri="{D42A27DB-BD31-4B8C-83A1-F6EECF244321}">
                <p14:modId xmlns:p14="http://schemas.microsoft.com/office/powerpoint/2010/main" val="3793908700"/>
              </p:ext>
            </p:extLst>
          </p:nvPr>
        </p:nvGraphicFramePr>
        <p:xfrm>
          <a:off x="2465207" y="2718910"/>
          <a:ext cx="4591886" cy="2568588"/>
        </p:xfrm>
        <a:graphic>
          <a:graphicData uri="http://schemas.openxmlformats.org/drawingml/2006/table">
            <a:tbl>
              <a:tblPr firstRow="1" bandRow="1">
                <a:tableStyleId>{5940675A-B579-460E-94D1-54222C63F5DA}</a:tableStyleId>
              </a:tblPr>
              <a:tblGrid>
                <a:gridCol w="2295943">
                  <a:extLst>
                    <a:ext uri="{9D8B030D-6E8A-4147-A177-3AD203B41FA5}">
                      <a16:colId xmlns:a16="http://schemas.microsoft.com/office/drawing/2014/main" val="3268024765"/>
                    </a:ext>
                  </a:extLst>
                </a:gridCol>
                <a:gridCol w="2295943">
                  <a:extLst>
                    <a:ext uri="{9D8B030D-6E8A-4147-A177-3AD203B41FA5}">
                      <a16:colId xmlns:a16="http://schemas.microsoft.com/office/drawing/2014/main" val="1303621844"/>
                    </a:ext>
                  </a:extLst>
                </a:gridCol>
              </a:tblGrid>
              <a:tr h="485975">
                <a:tc>
                  <a:txBody>
                    <a:bodyPr/>
                    <a:lstStyle/>
                    <a:p>
                      <a:pPr algn="ctr"/>
                      <a:r>
                        <a:rPr lang="en-GB" sz="2400" b="1" i="1" dirty="0">
                          <a:latin typeface="Times New Roman" panose="02020603050405020304" pitchFamily="18" charset="0"/>
                          <a:cs typeface="Times New Roman" panose="02020603050405020304" pitchFamily="18" charset="0"/>
                        </a:rPr>
                        <a:t>m</a:t>
                      </a:r>
                    </a:p>
                  </a:txBody>
                  <a:tcPr marL="161992" marR="161992" marT="80995" marB="809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400" b="1" i="1" dirty="0">
                          <a:latin typeface="Times New Roman" panose="02020603050405020304" pitchFamily="18" charset="0"/>
                          <a:cs typeface="Times New Roman" panose="02020603050405020304" pitchFamily="18" charset="0"/>
                        </a:rPr>
                        <a:t>s</a:t>
                      </a:r>
                    </a:p>
                  </a:txBody>
                  <a:tcPr marL="161992" marR="161992" marT="80995" marB="809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68531071"/>
                  </a:ext>
                </a:extLst>
              </a:tr>
              <a:tr h="2040838">
                <a:tc>
                  <a:txBody>
                    <a:bodyPr/>
                    <a:lstStyle/>
                    <a:p>
                      <a:endParaRPr lang="en-GB" sz="3200" dirty="0"/>
                    </a:p>
                  </a:txBody>
                  <a:tcPr marL="161992" marR="161992" marT="80995" marB="809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3200" dirty="0"/>
                    </a:p>
                  </a:txBody>
                  <a:tcPr marL="161992" marR="161992" marT="80995" marB="809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6028376"/>
                  </a:ext>
                </a:extLst>
              </a:tr>
            </a:tbl>
          </a:graphicData>
        </a:graphic>
      </p:graphicFrame>
    </p:spTree>
    <p:extLst>
      <p:ext uri="{BB962C8B-B14F-4D97-AF65-F5344CB8AC3E}">
        <p14:creationId xmlns:p14="http://schemas.microsoft.com/office/powerpoint/2010/main" val="18292621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1</a:t>
            </a:r>
          </a:p>
          <a:p>
            <a:pPr lvl="0" algn="ctr"/>
            <a:endParaRPr lang="en-GB" sz="2000" b="1" dirty="0">
              <a:solidFill>
                <a:prstClr val="black"/>
              </a:solidFill>
              <a:latin typeface="Century Gothic" panose="020B0502020202020204" pitchFamily="34" charset="0"/>
            </a:endParaRPr>
          </a:p>
          <a:p>
            <a:pPr algn="ctr"/>
            <a:r>
              <a:rPr lang="en-GB" sz="2000" b="1" dirty="0" err="1">
                <a:solidFill>
                  <a:schemeClr val="tx1"/>
                </a:solidFill>
                <a:latin typeface="Century Gothic" panose="020B0502020202020204" pitchFamily="34" charset="0"/>
              </a:rPr>
              <a:t>Sweety</a:t>
            </a:r>
            <a:r>
              <a:rPr lang="en-GB" sz="2000" b="1" dirty="0">
                <a:solidFill>
                  <a:schemeClr val="tx1"/>
                </a:solidFill>
                <a:latin typeface="Century Gothic" panose="020B0502020202020204" pitchFamily="34" charset="0"/>
              </a:rPr>
              <a:t> Treaty sell 2 medium sweet boxes and 4 small sweet boxes for £36. What possible prices can you find for each sweet box?</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r>
              <a:rPr lang="en-GB" sz="2000" b="1" dirty="0">
                <a:solidFill>
                  <a:srgbClr val="FF0000"/>
                </a:solidFill>
                <a:latin typeface="Century Gothic" panose="020B0502020202020204" pitchFamily="34" charset="0"/>
              </a:rPr>
              <a:t>Various answers, for example: </a:t>
            </a:r>
          </a:p>
          <a:p>
            <a:pPr algn="ctr"/>
            <a:r>
              <a:rPr lang="en-GB" sz="2400" b="1" i="1" dirty="0">
                <a:solidFill>
                  <a:srgbClr val="FF0000"/>
                </a:solidFill>
                <a:latin typeface="Times New Roman" panose="02020603050405020304" pitchFamily="18" charset="0"/>
                <a:cs typeface="Times New Roman" panose="02020603050405020304" pitchFamily="18" charset="0"/>
              </a:rPr>
              <a:t>m</a:t>
            </a:r>
            <a:r>
              <a:rPr lang="en-GB" sz="2000" b="1" dirty="0">
                <a:solidFill>
                  <a:srgbClr val="FF0000"/>
                </a:solidFill>
                <a:latin typeface="Century Gothic" panose="020B0502020202020204" pitchFamily="34" charset="0"/>
              </a:rPr>
              <a:t> = 8, </a:t>
            </a:r>
            <a:r>
              <a:rPr lang="en-GB" sz="2400" b="1" i="1" dirty="0">
                <a:solidFill>
                  <a:srgbClr val="FF0000"/>
                </a:solidFill>
                <a:latin typeface="Times New Roman" panose="02020603050405020304" pitchFamily="18" charset="0"/>
                <a:cs typeface="Times New Roman" panose="02020603050405020304" pitchFamily="18" charset="0"/>
              </a:rPr>
              <a:t>s</a:t>
            </a:r>
            <a:r>
              <a:rPr lang="en-GB" sz="2000" b="1" dirty="0">
                <a:solidFill>
                  <a:srgbClr val="FF0000"/>
                </a:solidFill>
                <a:latin typeface="Century Gothic" panose="020B0502020202020204" pitchFamily="34" charset="0"/>
              </a:rPr>
              <a:t> = 5; </a:t>
            </a:r>
            <a:r>
              <a:rPr lang="en-GB" sz="2400" b="1" i="1" dirty="0">
                <a:solidFill>
                  <a:srgbClr val="FF0000"/>
                </a:solidFill>
                <a:latin typeface="Times New Roman" panose="02020603050405020304" pitchFamily="18" charset="0"/>
                <a:cs typeface="Times New Roman" panose="02020603050405020304" pitchFamily="18" charset="0"/>
              </a:rPr>
              <a:t>m</a:t>
            </a:r>
            <a:r>
              <a:rPr lang="en-GB" sz="2000" b="1" dirty="0">
                <a:solidFill>
                  <a:srgbClr val="FF0000"/>
                </a:solidFill>
                <a:latin typeface="Century Gothic" panose="020B0502020202020204" pitchFamily="34" charset="0"/>
              </a:rPr>
              <a:t> = 9, </a:t>
            </a:r>
            <a:r>
              <a:rPr lang="en-GB" sz="2400" b="1" i="1" dirty="0">
                <a:solidFill>
                  <a:srgbClr val="FF0000"/>
                </a:solidFill>
                <a:latin typeface="Times New Roman" panose="02020603050405020304" pitchFamily="18" charset="0"/>
                <a:cs typeface="Times New Roman" panose="02020603050405020304" pitchFamily="18" charset="0"/>
              </a:rPr>
              <a:t>s</a:t>
            </a:r>
            <a:r>
              <a:rPr lang="en-GB" sz="2000" b="1" dirty="0">
                <a:solidFill>
                  <a:srgbClr val="FF0000"/>
                </a:solidFill>
                <a:latin typeface="Century Gothic" panose="020B0502020202020204" pitchFamily="34" charset="0"/>
              </a:rPr>
              <a:t> = 4.5; </a:t>
            </a:r>
            <a:r>
              <a:rPr lang="en-GB" sz="2400" b="1" i="1" dirty="0">
                <a:solidFill>
                  <a:srgbClr val="FF0000"/>
                </a:solidFill>
                <a:latin typeface="Times New Roman" panose="02020603050405020304" pitchFamily="18" charset="0"/>
                <a:cs typeface="Times New Roman" panose="02020603050405020304" pitchFamily="18" charset="0"/>
              </a:rPr>
              <a:t>m</a:t>
            </a:r>
            <a:r>
              <a:rPr lang="en-GB" sz="2000" b="1" dirty="0">
                <a:solidFill>
                  <a:srgbClr val="FF0000"/>
                </a:solidFill>
                <a:latin typeface="Century Gothic" panose="020B0502020202020204" pitchFamily="34" charset="0"/>
              </a:rPr>
              <a:t> = 10, </a:t>
            </a:r>
            <a:r>
              <a:rPr lang="en-GB" sz="2400" b="1" i="1" dirty="0">
                <a:solidFill>
                  <a:srgbClr val="FF0000"/>
                </a:solidFill>
                <a:latin typeface="Times New Roman" panose="02020603050405020304" pitchFamily="18" charset="0"/>
                <a:cs typeface="Times New Roman" panose="02020603050405020304" pitchFamily="18" charset="0"/>
              </a:rPr>
              <a:t>s</a:t>
            </a:r>
            <a:r>
              <a:rPr lang="en-GB" sz="2000" b="1" dirty="0">
                <a:solidFill>
                  <a:srgbClr val="FF0000"/>
                </a:solidFill>
                <a:latin typeface="Century Gothic" panose="020B0502020202020204" pitchFamily="34" charset="0"/>
              </a:rPr>
              <a:t> = 4</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F2267ACB-233E-41BC-B01B-8F3DC45483E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
        <p:nvSpPr>
          <p:cNvPr id="12" name="Rectangle: Rounded Corners 11">
            <a:extLst>
              <a:ext uri="{FF2B5EF4-FFF2-40B4-BE49-F238E27FC236}">
                <a16:creationId xmlns:a16="http://schemas.microsoft.com/office/drawing/2014/main" id="{BC29AACE-18FF-426C-8260-F70EFD77E0D8}"/>
              </a:ext>
            </a:extLst>
          </p:cNvPr>
          <p:cNvSpPr/>
          <p:nvPr/>
        </p:nvSpPr>
        <p:spPr>
          <a:xfrm>
            <a:off x="2632786" y="1852593"/>
            <a:ext cx="4256728" cy="627551"/>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Century Gothic" panose="020B0502020202020204" pitchFamily="34" charset="0"/>
              </a:rPr>
              <a:t>2</a:t>
            </a:r>
            <a:r>
              <a:rPr lang="en-GB" sz="3600" b="1" i="1" dirty="0">
                <a:solidFill>
                  <a:schemeClr val="tx1"/>
                </a:solidFill>
                <a:latin typeface="Times New Roman" panose="02020603050405020304" pitchFamily="18" charset="0"/>
                <a:cs typeface="Times New Roman" panose="02020603050405020304" pitchFamily="18" charset="0"/>
              </a:rPr>
              <a:t>m</a:t>
            </a:r>
            <a:r>
              <a:rPr lang="en-GB" sz="3200" b="1" dirty="0">
                <a:solidFill>
                  <a:schemeClr val="tx1"/>
                </a:solidFill>
                <a:latin typeface="Century Gothic" panose="020B0502020202020204" pitchFamily="34" charset="0"/>
              </a:rPr>
              <a:t> + 4</a:t>
            </a:r>
            <a:r>
              <a:rPr lang="en-GB" sz="3600" b="1" i="1" dirty="0">
                <a:solidFill>
                  <a:schemeClr val="tx1"/>
                </a:solidFill>
                <a:latin typeface="Times New Roman" panose="02020603050405020304" pitchFamily="18" charset="0"/>
                <a:cs typeface="Times New Roman" panose="02020603050405020304" pitchFamily="18" charset="0"/>
              </a:rPr>
              <a:t>s</a:t>
            </a:r>
            <a:r>
              <a:rPr lang="en-GB" sz="3200" b="1" dirty="0">
                <a:solidFill>
                  <a:schemeClr val="tx1"/>
                </a:solidFill>
                <a:latin typeface="Century Gothic" panose="020B0502020202020204" pitchFamily="34" charset="0"/>
              </a:rPr>
              <a:t> = £36</a:t>
            </a:r>
          </a:p>
        </p:txBody>
      </p:sp>
      <p:graphicFrame>
        <p:nvGraphicFramePr>
          <p:cNvPr id="13" name="Table 12">
            <a:extLst>
              <a:ext uri="{FF2B5EF4-FFF2-40B4-BE49-F238E27FC236}">
                <a16:creationId xmlns:a16="http://schemas.microsoft.com/office/drawing/2014/main" id="{19B6A0CE-A141-42D1-B01D-220FFF86B692}"/>
              </a:ext>
            </a:extLst>
          </p:cNvPr>
          <p:cNvGraphicFramePr>
            <a:graphicFrameLocks noGrp="1"/>
          </p:cNvGraphicFramePr>
          <p:nvPr>
            <p:extLst>
              <p:ext uri="{D42A27DB-BD31-4B8C-83A1-F6EECF244321}">
                <p14:modId xmlns:p14="http://schemas.microsoft.com/office/powerpoint/2010/main" val="112888010"/>
              </p:ext>
            </p:extLst>
          </p:nvPr>
        </p:nvGraphicFramePr>
        <p:xfrm>
          <a:off x="2465207" y="2718910"/>
          <a:ext cx="4591886" cy="2568588"/>
        </p:xfrm>
        <a:graphic>
          <a:graphicData uri="http://schemas.openxmlformats.org/drawingml/2006/table">
            <a:tbl>
              <a:tblPr firstRow="1" bandRow="1">
                <a:tableStyleId>{5940675A-B579-460E-94D1-54222C63F5DA}</a:tableStyleId>
              </a:tblPr>
              <a:tblGrid>
                <a:gridCol w="2295943">
                  <a:extLst>
                    <a:ext uri="{9D8B030D-6E8A-4147-A177-3AD203B41FA5}">
                      <a16:colId xmlns:a16="http://schemas.microsoft.com/office/drawing/2014/main" val="3268024765"/>
                    </a:ext>
                  </a:extLst>
                </a:gridCol>
                <a:gridCol w="2295943">
                  <a:extLst>
                    <a:ext uri="{9D8B030D-6E8A-4147-A177-3AD203B41FA5}">
                      <a16:colId xmlns:a16="http://schemas.microsoft.com/office/drawing/2014/main" val="1303621844"/>
                    </a:ext>
                  </a:extLst>
                </a:gridCol>
              </a:tblGrid>
              <a:tr h="485975">
                <a:tc>
                  <a:txBody>
                    <a:bodyPr/>
                    <a:lstStyle/>
                    <a:p>
                      <a:pPr algn="ctr"/>
                      <a:r>
                        <a:rPr lang="en-GB" sz="2400" b="1" i="1" dirty="0">
                          <a:latin typeface="Times New Roman" panose="02020603050405020304" pitchFamily="18" charset="0"/>
                          <a:cs typeface="Times New Roman" panose="02020603050405020304" pitchFamily="18" charset="0"/>
                        </a:rPr>
                        <a:t>m</a:t>
                      </a:r>
                    </a:p>
                  </a:txBody>
                  <a:tcPr marL="161992" marR="161992" marT="80995" marB="809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400" b="1" i="1" dirty="0">
                          <a:latin typeface="Times New Roman" panose="02020603050405020304" pitchFamily="18" charset="0"/>
                          <a:cs typeface="Times New Roman" panose="02020603050405020304" pitchFamily="18" charset="0"/>
                        </a:rPr>
                        <a:t>s</a:t>
                      </a:r>
                    </a:p>
                  </a:txBody>
                  <a:tcPr marL="161992" marR="161992" marT="80995" marB="809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68531071"/>
                  </a:ext>
                </a:extLst>
              </a:tr>
              <a:tr h="2040838">
                <a:tc>
                  <a:txBody>
                    <a:bodyPr/>
                    <a:lstStyle/>
                    <a:p>
                      <a:endParaRPr lang="en-GB" sz="3200" dirty="0"/>
                    </a:p>
                  </a:txBody>
                  <a:tcPr marL="161992" marR="161992" marT="80995" marB="809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GB" sz="3200" dirty="0"/>
                    </a:p>
                  </a:txBody>
                  <a:tcPr marL="161992" marR="161992" marT="80995" marB="80995">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6028376"/>
                  </a:ext>
                </a:extLst>
              </a:tr>
            </a:tbl>
          </a:graphicData>
        </a:graphic>
      </p:graphicFrame>
    </p:spTree>
    <p:extLst>
      <p:ext uri="{BB962C8B-B14F-4D97-AF65-F5344CB8AC3E}">
        <p14:creationId xmlns:p14="http://schemas.microsoft.com/office/powerpoint/2010/main" val="3239462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9C98043F-F327-469C-AFFD-8AE7F5773C6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
        <p:nvSpPr>
          <p:cNvPr id="9" name="Rectangle 8">
            <a:extLst>
              <a:ext uri="{FF2B5EF4-FFF2-40B4-BE49-F238E27FC236}">
                <a16:creationId xmlns:a16="http://schemas.microsoft.com/office/drawing/2014/main" id="{DCFC89FA-C96C-4AD4-A619-AAE8C88B601D}"/>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rgbClr val="E7E6E6">
                    <a:lumMod val="50000"/>
                  </a:srgbClr>
                </a:solidFill>
                <a:latin typeface="Century Gothic" panose="020B0502020202020204" pitchFamily="34" charset="0"/>
              </a:rPr>
              <a:t>Year 6 – Spring Block 3 – Algebra</a:t>
            </a:r>
            <a:endParaRPr lang="en-GB" sz="1600" b="1" dirty="0">
              <a:solidFill>
                <a:srgbClr val="E7E6E6">
                  <a:lumMod val="25000"/>
                </a:srgbClr>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lvl="0" algn="ctr"/>
            <a:r>
              <a:rPr lang="en-GB" sz="4800" b="1" dirty="0">
                <a:solidFill>
                  <a:srgbClr val="E7E6E6">
                    <a:lumMod val="25000"/>
                  </a:srgbClr>
                </a:solidFill>
                <a:latin typeface="Century Gothic" panose="020B0502020202020204" pitchFamily="34" charset="0"/>
              </a:rPr>
              <a:t>Step 10: Find Pairs of Values  2</a:t>
            </a: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3891266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endParaRPr lang="en-GB" sz="2000" b="1" u="sng" dirty="0">
              <a:solidFill>
                <a:schemeClr val="bg2">
                  <a:lumMod val="50000"/>
                </a:schemeClr>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Do you agree with the statement below?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algn="ctr"/>
            <a:r>
              <a:rPr lang="en-GB" sz="3600" b="1" dirty="0">
                <a:solidFill>
                  <a:schemeClr val="tx1"/>
                </a:solidFill>
                <a:latin typeface="Century Gothic" panose="020B0502020202020204" pitchFamily="34" charset="0"/>
              </a:rPr>
              <a:t>If 2</a:t>
            </a:r>
            <a:r>
              <a:rPr lang="en-GB" sz="4000" b="1" i="1" dirty="0">
                <a:solidFill>
                  <a:schemeClr val="tx1"/>
                </a:solidFill>
                <a:latin typeface="Times New Roman" panose="02020603050405020304" pitchFamily="18" charset="0"/>
                <a:cs typeface="Times New Roman" panose="02020603050405020304" pitchFamily="18" charset="0"/>
              </a:rPr>
              <a:t>x</a:t>
            </a:r>
            <a:r>
              <a:rPr lang="en-GB" sz="3600" b="1" dirty="0">
                <a:solidFill>
                  <a:schemeClr val="tx1"/>
                </a:solidFill>
                <a:latin typeface="Century Gothic" panose="020B0502020202020204" pitchFamily="34" charset="0"/>
              </a:rPr>
              <a:t> + 4 = 26, then </a:t>
            </a:r>
            <a:r>
              <a:rPr lang="en-GB" sz="4000" b="1" i="1" dirty="0">
                <a:solidFill>
                  <a:schemeClr val="tx1"/>
                </a:solidFill>
                <a:latin typeface="Times New Roman" panose="02020603050405020304" pitchFamily="18" charset="0"/>
                <a:cs typeface="Times New Roman" panose="02020603050405020304" pitchFamily="18" charset="0"/>
              </a:rPr>
              <a:t>x</a:t>
            </a:r>
            <a:r>
              <a:rPr lang="en-GB" sz="3600" b="1" dirty="0">
                <a:solidFill>
                  <a:schemeClr val="tx1"/>
                </a:solidFill>
                <a:latin typeface="Century Gothic" panose="020B0502020202020204" pitchFamily="34" charset="0"/>
              </a:rPr>
              <a:t> must be 11.</a:t>
            </a:r>
          </a:p>
          <a:p>
            <a:pPr algn="ctr"/>
            <a:r>
              <a:rPr lang="en-GB" sz="2000" b="1" dirty="0">
                <a:solidFill>
                  <a:schemeClr val="tx1"/>
                </a:solidFill>
                <a:latin typeface="Century Gothic" panose="020B0502020202020204" pitchFamily="34" charset="0"/>
              </a:rPr>
              <a:t> </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Explain your answer. </a:t>
            </a:r>
            <a:endParaRPr lang="en-GB" sz="24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9C98043F-F327-469C-AFFD-8AE7F5773C6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1669721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endParaRPr lang="en-GB" sz="2000" b="1" u="sng" dirty="0">
              <a:solidFill>
                <a:schemeClr val="bg2">
                  <a:lumMod val="50000"/>
                </a:schemeClr>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Do you agree with the statement below?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algn="ctr"/>
            <a:r>
              <a:rPr lang="en-GB" sz="3600" b="1" dirty="0">
                <a:solidFill>
                  <a:schemeClr val="tx1"/>
                </a:solidFill>
                <a:latin typeface="Century Gothic" panose="020B0502020202020204" pitchFamily="34" charset="0"/>
              </a:rPr>
              <a:t>If 2</a:t>
            </a:r>
            <a:r>
              <a:rPr lang="en-GB" sz="4000" b="1" i="1" dirty="0">
                <a:solidFill>
                  <a:schemeClr val="tx1"/>
                </a:solidFill>
                <a:latin typeface="Times New Roman" panose="02020603050405020304" pitchFamily="18" charset="0"/>
                <a:cs typeface="Times New Roman" panose="02020603050405020304" pitchFamily="18" charset="0"/>
              </a:rPr>
              <a:t>x</a:t>
            </a:r>
            <a:r>
              <a:rPr lang="en-GB" sz="3600" b="1" dirty="0">
                <a:solidFill>
                  <a:schemeClr val="tx1"/>
                </a:solidFill>
                <a:latin typeface="Century Gothic" panose="020B0502020202020204" pitchFamily="34" charset="0"/>
              </a:rPr>
              <a:t> + 4 = 26, then </a:t>
            </a:r>
            <a:r>
              <a:rPr lang="en-GB" sz="4000" b="1" i="1" dirty="0">
                <a:solidFill>
                  <a:schemeClr val="tx1"/>
                </a:solidFill>
                <a:latin typeface="Times New Roman" panose="02020603050405020304" pitchFamily="18" charset="0"/>
                <a:cs typeface="Times New Roman" panose="02020603050405020304" pitchFamily="18" charset="0"/>
              </a:rPr>
              <a:t>x</a:t>
            </a:r>
            <a:r>
              <a:rPr lang="en-GB" sz="3600" b="1" dirty="0">
                <a:solidFill>
                  <a:schemeClr val="tx1"/>
                </a:solidFill>
                <a:latin typeface="Century Gothic" panose="020B0502020202020204" pitchFamily="34" charset="0"/>
              </a:rPr>
              <a:t> must be 11.</a:t>
            </a:r>
          </a:p>
          <a:p>
            <a:pPr algn="ctr"/>
            <a:r>
              <a:rPr lang="en-GB" sz="2000" b="1" dirty="0">
                <a:solidFill>
                  <a:schemeClr val="tx1"/>
                </a:solidFill>
                <a:latin typeface="Century Gothic" panose="020B0502020202020204" pitchFamily="34" charset="0"/>
              </a:rPr>
              <a:t> </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Explain your answer. </a:t>
            </a:r>
          </a:p>
          <a:p>
            <a:endParaRPr lang="en-GB" sz="23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I agree because… </a:t>
            </a:r>
            <a:endParaRPr lang="en-GB" sz="24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9C98043F-F327-469C-AFFD-8AE7F5773C6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1444117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endParaRPr lang="en-GB" sz="2000" b="1" u="sng" dirty="0">
              <a:solidFill>
                <a:schemeClr val="bg2">
                  <a:lumMod val="50000"/>
                </a:schemeClr>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Do you agree with the statement below?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algn="ctr"/>
            <a:r>
              <a:rPr lang="en-GB" sz="3600" b="1" dirty="0">
                <a:solidFill>
                  <a:schemeClr val="tx1"/>
                </a:solidFill>
                <a:latin typeface="Century Gothic" panose="020B0502020202020204" pitchFamily="34" charset="0"/>
              </a:rPr>
              <a:t>If 2</a:t>
            </a:r>
            <a:r>
              <a:rPr lang="en-GB" sz="4000" b="1" i="1" dirty="0">
                <a:solidFill>
                  <a:schemeClr val="tx1"/>
                </a:solidFill>
                <a:latin typeface="Times New Roman" panose="02020603050405020304" pitchFamily="18" charset="0"/>
                <a:cs typeface="Times New Roman" panose="02020603050405020304" pitchFamily="18" charset="0"/>
              </a:rPr>
              <a:t>x</a:t>
            </a:r>
            <a:r>
              <a:rPr lang="en-GB" sz="3600" b="1" dirty="0">
                <a:solidFill>
                  <a:schemeClr val="tx1"/>
                </a:solidFill>
                <a:latin typeface="Century Gothic" panose="020B0502020202020204" pitchFamily="34" charset="0"/>
              </a:rPr>
              <a:t> + 4 = 26, then </a:t>
            </a:r>
            <a:r>
              <a:rPr lang="en-GB" sz="4000" b="1" i="1" dirty="0">
                <a:solidFill>
                  <a:schemeClr val="tx1"/>
                </a:solidFill>
                <a:latin typeface="Times New Roman" panose="02020603050405020304" pitchFamily="18" charset="0"/>
                <a:cs typeface="Times New Roman" panose="02020603050405020304" pitchFamily="18" charset="0"/>
              </a:rPr>
              <a:t>x</a:t>
            </a:r>
            <a:r>
              <a:rPr lang="en-GB" sz="3600" b="1" dirty="0">
                <a:solidFill>
                  <a:schemeClr val="tx1"/>
                </a:solidFill>
                <a:latin typeface="Century Gothic" panose="020B0502020202020204" pitchFamily="34" charset="0"/>
              </a:rPr>
              <a:t> must be 11.</a:t>
            </a:r>
          </a:p>
          <a:p>
            <a:pPr algn="ctr"/>
            <a:r>
              <a:rPr lang="en-GB" sz="2000" b="1" dirty="0">
                <a:solidFill>
                  <a:schemeClr val="tx1"/>
                </a:solidFill>
                <a:latin typeface="Century Gothic" panose="020B0502020202020204" pitchFamily="34" charset="0"/>
              </a:rPr>
              <a:t> </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Explain your answer. </a:t>
            </a: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I agree because 26 – 4 = 22 and 22 ÷ 2 = 11, so </a:t>
            </a:r>
            <a:r>
              <a:rPr lang="en-GB" sz="2400" b="1" i="1" dirty="0">
                <a:solidFill>
                  <a:srgbClr val="FF0000"/>
                </a:solidFill>
                <a:latin typeface="Times New Roman" panose="02020603050405020304" pitchFamily="18" charset="0"/>
                <a:cs typeface="Times New Roman" panose="02020603050405020304" pitchFamily="18" charset="0"/>
              </a:rPr>
              <a:t>x</a:t>
            </a:r>
            <a:r>
              <a:rPr lang="en-GB" sz="2000" b="1" dirty="0">
                <a:solidFill>
                  <a:srgbClr val="FF0000"/>
                </a:solidFill>
                <a:latin typeface="Century Gothic" panose="020B0502020202020204" pitchFamily="34" charset="0"/>
              </a:rPr>
              <a:t> must equal 11. </a:t>
            </a:r>
            <a:endParaRPr lang="en-GB" sz="2400" b="1" dirty="0">
              <a:solidFill>
                <a:srgbClr val="FF0000"/>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9C98043F-F327-469C-AFFD-8AE7F5773C6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1779294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lvl="0"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Which pair of values does not satisfy the equation?</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
        <p:nvSpPr>
          <p:cNvPr id="10" name="Rectangle: Rounded Corners 9">
            <a:extLst>
              <a:ext uri="{FF2B5EF4-FFF2-40B4-BE49-F238E27FC236}">
                <a16:creationId xmlns:a16="http://schemas.microsoft.com/office/drawing/2014/main" id="{17541BDE-3B22-4D7C-8ED1-1C041CFB9BCF}"/>
              </a:ext>
            </a:extLst>
          </p:cNvPr>
          <p:cNvSpPr/>
          <p:nvPr/>
        </p:nvSpPr>
        <p:spPr>
          <a:xfrm>
            <a:off x="2709863" y="1828800"/>
            <a:ext cx="3724275" cy="109537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b="1" i="1" dirty="0">
                <a:solidFill>
                  <a:schemeClr val="tx1"/>
                </a:solidFill>
                <a:latin typeface="Times New Roman" panose="02020603050405020304" pitchFamily="18" charset="0"/>
                <a:cs typeface="Times New Roman" panose="02020603050405020304" pitchFamily="18" charset="0"/>
              </a:rPr>
              <a:t>r</a:t>
            </a:r>
            <a:r>
              <a:rPr lang="en-GB" sz="4400" b="1" dirty="0">
                <a:solidFill>
                  <a:schemeClr val="tx1"/>
                </a:solidFill>
                <a:latin typeface="Century Gothic" panose="020B0502020202020204" pitchFamily="34" charset="0"/>
              </a:rPr>
              <a:t> ÷ </a:t>
            </a:r>
            <a:r>
              <a:rPr lang="en-GB" sz="4800" b="1" i="1" dirty="0">
                <a:solidFill>
                  <a:schemeClr val="tx1"/>
                </a:solidFill>
                <a:latin typeface="Times New Roman" panose="02020603050405020304" pitchFamily="18" charset="0"/>
                <a:cs typeface="Times New Roman" panose="02020603050405020304" pitchFamily="18" charset="0"/>
              </a:rPr>
              <a:t>s</a:t>
            </a:r>
            <a:r>
              <a:rPr lang="en-GB" sz="4400" b="1" dirty="0">
                <a:solidFill>
                  <a:schemeClr val="tx1"/>
                </a:solidFill>
                <a:latin typeface="Century Gothic" panose="020B0502020202020204" pitchFamily="34" charset="0"/>
              </a:rPr>
              <a:t> = 12</a:t>
            </a:r>
          </a:p>
        </p:txBody>
      </p:sp>
      <p:grpSp>
        <p:nvGrpSpPr>
          <p:cNvPr id="3" name="Group 2">
            <a:extLst>
              <a:ext uri="{FF2B5EF4-FFF2-40B4-BE49-F238E27FC236}">
                <a16:creationId xmlns:a16="http://schemas.microsoft.com/office/drawing/2014/main" id="{3F0BB72F-C65F-46AC-BE5E-08D8905083B8}"/>
              </a:ext>
            </a:extLst>
          </p:cNvPr>
          <p:cNvGrpSpPr/>
          <p:nvPr/>
        </p:nvGrpSpPr>
        <p:grpSpPr>
          <a:xfrm>
            <a:off x="1411390" y="3569628"/>
            <a:ext cx="6321220" cy="1428750"/>
            <a:chOff x="1581150" y="3912528"/>
            <a:chExt cx="6321220" cy="1428750"/>
          </a:xfrm>
        </p:grpSpPr>
        <p:sp>
          <p:nvSpPr>
            <p:cNvPr id="2" name="Rectangle: Rounded Corners 1">
              <a:extLst>
                <a:ext uri="{FF2B5EF4-FFF2-40B4-BE49-F238E27FC236}">
                  <a16:creationId xmlns:a16="http://schemas.microsoft.com/office/drawing/2014/main" id="{B5E17BE1-CFE6-4CF4-AA00-27E4EAC620A0}"/>
                </a:ext>
              </a:extLst>
            </p:cNvPr>
            <p:cNvSpPr/>
            <p:nvPr/>
          </p:nvSpPr>
          <p:spPr>
            <a:xfrm>
              <a:off x="1581150" y="3912528"/>
              <a:ext cx="1543050" cy="142875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solidFill>
                    <a:schemeClr val="tx1"/>
                  </a:solidFill>
                  <a:latin typeface="Times New Roman" panose="02020603050405020304" pitchFamily="18" charset="0"/>
                  <a:cs typeface="Times New Roman" panose="02020603050405020304" pitchFamily="18" charset="0"/>
                </a:rPr>
                <a:t>r</a:t>
              </a:r>
              <a:r>
                <a:rPr lang="en-GB" sz="2400" b="1" dirty="0">
                  <a:solidFill>
                    <a:schemeClr val="tx1"/>
                  </a:solidFill>
                  <a:latin typeface="Century Gothic" panose="020B0502020202020204" pitchFamily="34" charset="0"/>
                </a:rPr>
                <a:t> = 72 </a:t>
              </a:r>
            </a:p>
            <a:p>
              <a:pPr algn="ctr"/>
              <a:r>
                <a:rPr lang="en-GB" sz="2800" b="1" i="1" dirty="0">
                  <a:solidFill>
                    <a:schemeClr val="tx1"/>
                  </a:solidFill>
                  <a:latin typeface="Times New Roman" panose="02020603050405020304" pitchFamily="18" charset="0"/>
                  <a:cs typeface="Times New Roman" panose="02020603050405020304" pitchFamily="18" charset="0"/>
                </a:rPr>
                <a:t>s</a:t>
              </a:r>
              <a:r>
                <a:rPr lang="en-GB" sz="2400" b="1" dirty="0">
                  <a:solidFill>
                    <a:schemeClr val="tx1"/>
                  </a:solidFill>
                  <a:latin typeface="Century Gothic" panose="020B0502020202020204" pitchFamily="34" charset="0"/>
                </a:rPr>
                <a:t> = 6</a:t>
              </a:r>
            </a:p>
          </p:txBody>
        </p:sp>
        <p:sp>
          <p:nvSpPr>
            <p:cNvPr id="11" name="Rectangle: Rounded Corners 10">
              <a:extLst>
                <a:ext uri="{FF2B5EF4-FFF2-40B4-BE49-F238E27FC236}">
                  <a16:creationId xmlns:a16="http://schemas.microsoft.com/office/drawing/2014/main" id="{7B918874-FF5B-4CEF-ACE2-02B87946859D}"/>
                </a:ext>
              </a:extLst>
            </p:cNvPr>
            <p:cNvSpPr/>
            <p:nvPr/>
          </p:nvSpPr>
          <p:spPr>
            <a:xfrm>
              <a:off x="3970235" y="3912528"/>
              <a:ext cx="1543050" cy="142875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solidFill>
                    <a:schemeClr val="tx1"/>
                  </a:solidFill>
                  <a:latin typeface="Times New Roman" panose="02020603050405020304" pitchFamily="18" charset="0"/>
                  <a:cs typeface="Times New Roman" panose="02020603050405020304" pitchFamily="18" charset="0"/>
                </a:rPr>
                <a:t>r</a:t>
              </a:r>
              <a:r>
                <a:rPr lang="en-GB" sz="2400" b="1" dirty="0">
                  <a:solidFill>
                    <a:schemeClr val="tx1"/>
                  </a:solidFill>
                  <a:latin typeface="Century Gothic" panose="020B0502020202020204" pitchFamily="34" charset="0"/>
                </a:rPr>
                <a:t> = 56 </a:t>
              </a:r>
            </a:p>
            <a:p>
              <a:pPr algn="ctr"/>
              <a:r>
                <a:rPr lang="en-GB" sz="2800" b="1" i="1" dirty="0">
                  <a:solidFill>
                    <a:schemeClr val="tx1"/>
                  </a:solidFill>
                  <a:latin typeface="Times New Roman" panose="02020603050405020304" pitchFamily="18" charset="0"/>
                  <a:cs typeface="Times New Roman" panose="02020603050405020304" pitchFamily="18" charset="0"/>
                </a:rPr>
                <a:t>s</a:t>
              </a:r>
              <a:r>
                <a:rPr lang="en-GB" sz="2400" b="1" dirty="0">
                  <a:solidFill>
                    <a:schemeClr val="tx1"/>
                  </a:solidFill>
                  <a:latin typeface="Century Gothic" panose="020B0502020202020204" pitchFamily="34" charset="0"/>
                </a:rPr>
                <a:t> = 7</a:t>
              </a:r>
            </a:p>
          </p:txBody>
        </p:sp>
        <p:sp>
          <p:nvSpPr>
            <p:cNvPr id="12" name="Rectangle: Rounded Corners 11">
              <a:extLst>
                <a:ext uri="{FF2B5EF4-FFF2-40B4-BE49-F238E27FC236}">
                  <a16:creationId xmlns:a16="http://schemas.microsoft.com/office/drawing/2014/main" id="{8EC9F222-935F-45E5-8CC3-FEED76950EA8}"/>
                </a:ext>
              </a:extLst>
            </p:cNvPr>
            <p:cNvSpPr/>
            <p:nvPr/>
          </p:nvSpPr>
          <p:spPr>
            <a:xfrm>
              <a:off x="6359320" y="3912528"/>
              <a:ext cx="1543050" cy="142875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solidFill>
                    <a:schemeClr val="tx1"/>
                  </a:solidFill>
                  <a:latin typeface="Times New Roman" panose="02020603050405020304" pitchFamily="18" charset="0"/>
                  <a:cs typeface="Times New Roman" panose="02020603050405020304" pitchFamily="18" charset="0"/>
                </a:rPr>
                <a:t>r</a:t>
              </a:r>
              <a:r>
                <a:rPr lang="en-GB" sz="2400" b="1" dirty="0">
                  <a:solidFill>
                    <a:schemeClr val="tx1"/>
                  </a:solidFill>
                  <a:latin typeface="Century Gothic" panose="020B0502020202020204" pitchFamily="34" charset="0"/>
                </a:rPr>
                <a:t> = 108 </a:t>
              </a:r>
            </a:p>
            <a:p>
              <a:pPr algn="ctr"/>
              <a:r>
                <a:rPr lang="en-GB" sz="2800" b="1" i="1" dirty="0">
                  <a:solidFill>
                    <a:schemeClr val="tx1"/>
                  </a:solidFill>
                  <a:latin typeface="Times New Roman" panose="02020603050405020304" pitchFamily="18" charset="0"/>
                  <a:cs typeface="Times New Roman" panose="02020603050405020304" pitchFamily="18" charset="0"/>
                </a:rPr>
                <a:t>s</a:t>
              </a:r>
              <a:r>
                <a:rPr lang="en-GB" sz="2400" b="1" dirty="0">
                  <a:solidFill>
                    <a:schemeClr val="tx1"/>
                  </a:solidFill>
                  <a:latin typeface="Century Gothic" panose="020B0502020202020204" pitchFamily="34" charset="0"/>
                </a:rPr>
                <a:t> = 9</a:t>
              </a:r>
            </a:p>
          </p:txBody>
        </p:sp>
      </p:grpSp>
    </p:spTree>
    <p:extLst>
      <p:ext uri="{BB962C8B-B14F-4D97-AF65-F5344CB8AC3E}">
        <p14:creationId xmlns:p14="http://schemas.microsoft.com/office/powerpoint/2010/main" val="2495124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lvl="0"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Which pair of values does not satisfy the equation?</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
        <p:nvSpPr>
          <p:cNvPr id="10" name="Rectangle: Rounded Corners 9">
            <a:extLst>
              <a:ext uri="{FF2B5EF4-FFF2-40B4-BE49-F238E27FC236}">
                <a16:creationId xmlns:a16="http://schemas.microsoft.com/office/drawing/2014/main" id="{17541BDE-3B22-4D7C-8ED1-1C041CFB9BCF}"/>
              </a:ext>
            </a:extLst>
          </p:cNvPr>
          <p:cNvSpPr/>
          <p:nvPr/>
        </p:nvSpPr>
        <p:spPr>
          <a:xfrm>
            <a:off x="2709863" y="1828800"/>
            <a:ext cx="3724275" cy="109537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b="1" i="1" dirty="0">
                <a:solidFill>
                  <a:schemeClr val="tx1"/>
                </a:solidFill>
                <a:latin typeface="Times New Roman" panose="02020603050405020304" pitchFamily="18" charset="0"/>
                <a:cs typeface="Times New Roman" panose="02020603050405020304" pitchFamily="18" charset="0"/>
              </a:rPr>
              <a:t>r</a:t>
            </a:r>
            <a:r>
              <a:rPr lang="en-GB" sz="4400" b="1" dirty="0">
                <a:solidFill>
                  <a:schemeClr val="tx1"/>
                </a:solidFill>
                <a:latin typeface="Century Gothic" panose="020B0502020202020204" pitchFamily="34" charset="0"/>
              </a:rPr>
              <a:t> ÷ </a:t>
            </a:r>
            <a:r>
              <a:rPr lang="en-GB" sz="4800" b="1" i="1" dirty="0">
                <a:solidFill>
                  <a:schemeClr val="tx1"/>
                </a:solidFill>
                <a:latin typeface="Times New Roman" panose="02020603050405020304" pitchFamily="18" charset="0"/>
                <a:cs typeface="Times New Roman" panose="02020603050405020304" pitchFamily="18" charset="0"/>
              </a:rPr>
              <a:t>s</a:t>
            </a:r>
            <a:r>
              <a:rPr lang="en-GB" sz="4400" b="1" dirty="0">
                <a:solidFill>
                  <a:schemeClr val="tx1"/>
                </a:solidFill>
                <a:latin typeface="Century Gothic" panose="020B0502020202020204" pitchFamily="34" charset="0"/>
              </a:rPr>
              <a:t> = 12</a:t>
            </a:r>
          </a:p>
        </p:txBody>
      </p:sp>
      <p:grpSp>
        <p:nvGrpSpPr>
          <p:cNvPr id="3" name="Group 2">
            <a:extLst>
              <a:ext uri="{FF2B5EF4-FFF2-40B4-BE49-F238E27FC236}">
                <a16:creationId xmlns:a16="http://schemas.microsoft.com/office/drawing/2014/main" id="{3F0BB72F-C65F-46AC-BE5E-08D8905083B8}"/>
              </a:ext>
            </a:extLst>
          </p:cNvPr>
          <p:cNvGrpSpPr/>
          <p:nvPr/>
        </p:nvGrpSpPr>
        <p:grpSpPr>
          <a:xfrm>
            <a:off x="1411390" y="3569628"/>
            <a:ext cx="6321220" cy="1428750"/>
            <a:chOff x="1581150" y="3912528"/>
            <a:chExt cx="6321220" cy="1428750"/>
          </a:xfrm>
        </p:grpSpPr>
        <p:sp>
          <p:nvSpPr>
            <p:cNvPr id="2" name="Rectangle: Rounded Corners 1">
              <a:extLst>
                <a:ext uri="{FF2B5EF4-FFF2-40B4-BE49-F238E27FC236}">
                  <a16:creationId xmlns:a16="http://schemas.microsoft.com/office/drawing/2014/main" id="{B5E17BE1-CFE6-4CF4-AA00-27E4EAC620A0}"/>
                </a:ext>
              </a:extLst>
            </p:cNvPr>
            <p:cNvSpPr/>
            <p:nvPr/>
          </p:nvSpPr>
          <p:spPr>
            <a:xfrm>
              <a:off x="1581150" y="3912528"/>
              <a:ext cx="1543050" cy="1428750"/>
            </a:xfrm>
            <a:prstGeom prst="round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solidFill>
                    <a:schemeClr val="bg1">
                      <a:lumMod val="50000"/>
                    </a:schemeClr>
                  </a:solidFill>
                  <a:latin typeface="Times New Roman" panose="02020603050405020304" pitchFamily="18" charset="0"/>
                  <a:cs typeface="Times New Roman" panose="02020603050405020304" pitchFamily="18" charset="0"/>
                </a:rPr>
                <a:t>r</a:t>
              </a:r>
              <a:r>
                <a:rPr lang="en-GB" sz="2400" b="1" dirty="0">
                  <a:solidFill>
                    <a:schemeClr val="bg1">
                      <a:lumMod val="50000"/>
                    </a:schemeClr>
                  </a:solidFill>
                  <a:latin typeface="Century Gothic" panose="020B0502020202020204" pitchFamily="34" charset="0"/>
                </a:rPr>
                <a:t> = 72 </a:t>
              </a:r>
            </a:p>
            <a:p>
              <a:pPr algn="ctr"/>
              <a:r>
                <a:rPr lang="en-GB" sz="2800" b="1" i="1" dirty="0">
                  <a:solidFill>
                    <a:schemeClr val="bg1">
                      <a:lumMod val="50000"/>
                    </a:schemeClr>
                  </a:solidFill>
                  <a:latin typeface="Times New Roman" panose="02020603050405020304" pitchFamily="18" charset="0"/>
                  <a:cs typeface="Times New Roman" panose="02020603050405020304" pitchFamily="18" charset="0"/>
                </a:rPr>
                <a:t>s</a:t>
              </a:r>
              <a:r>
                <a:rPr lang="en-GB" sz="2400" b="1" dirty="0">
                  <a:solidFill>
                    <a:schemeClr val="bg1">
                      <a:lumMod val="50000"/>
                    </a:schemeClr>
                  </a:solidFill>
                  <a:latin typeface="Century Gothic" panose="020B0502020202020204" pitchFamily="34" charset="0"/>
                </a:rPr>
                <a:t> = 6</a:t>
              </a:r>
            </a:p>
          </p:txBody>
        </p:sp>
        <p:sp>
          <p:nvSpPr>
            <p:cNvPr id="11" name="Rectangle: Rounded Corners 10">
              <a:extLst>
                <a:ext uri="{FF2B5EF4-FFF2-40B4-BE49-F238E27FC236}">
                  <a16:creationId xmlns:a16="http://schemas.microsoft.com/office/drawing/2014/main" id="{7B918874-FF5B-4CEF-ACE2-02B87946859D}"/>
                </a:ext>
              </a:extLst>
            </p:cNvPr>
            <p:cNvSpPr/>
            <p:nvPr/>
          </p:nvSpPr>
          <p:spPr>
            <a:xfrm>
              <a:off x="3970235" y="3912528"/>
              <a:ext cx="1543050" cy="1428750"/>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solidFill>
                    <a:srgbClr val="FF0000"/>
                  </a:solidFill>
                  <a:latin typeface="Times New Roman" panose="02020603050405020304" pitchFamily="18" charset="0"/>
                  <a:cs typeface="Times New Roman" panose="02020603050405020304" pitchFamily="18" charset="0"/>
                </a:rPr>
                <a:t>r</a:t>
              </a:r>
              <a:r>
                <a:rPr lang="en-GB" sz="2400" b="1" dirty="0">
                  <a:solidFill>
                    <a:srgbClr val="FF0000"/>
                  </a:solidFill>
                  <a:latin typeface="Century Gothic" panose="020B0502020202020204" pitchFamily="34" charset="0"/>
                </a:rPr>
                <a:t> = 56 </a:t>
              </a:r>
            </a:p>
            <a:p>
              <a:pPr algn="ctr"/>
              <a:r>
                <a:rPr lang="en-GB" sz="2800" b="1" i="1" dirty="0">
                  <a:solidFill>
                    <a:srgbClr val="FF0000"/>
                  </a:solidFill>
                  <a:latin typeface="Times New Roman" panose="02020603050405020304" pitchFamily="18" charset="0"/>
                  <a:cs typeface="Times New Roman" panose="02020603050405020304" pitchFamily="18" charset="0"/>
                </a:rPr>
                <a:t>s</a:t>
              </a:r>
              <a:r>
                <a:rPr lang="en-GB" sz="2400" b="1" dirty="0">
                  <a:solidFill>
                    <a:srgbClr val="FF0000"/>
                  </a:solidFill>
                  <a:latin typeface="Century Gothic" panose="020B0502020202020204" pitchFamily="34" charset="0"/>
                </a:rPr>
                <a:t> = 7</a:t>
              </a:r>
            </a:p>
          </p:txBody>
        </p:sp>
        <p:sp>
          <p:nvSpPr>
            <p:cNvPr id="12" name="Rectangle: Rounded Corners 11">
              <a:extLst>
                <a:ext uri="{FF2B5EF4-FFF2-40B4-BE49-F238E27FC236}">
                  <a16:creationId xmlns:a16="http://schemas.microsoft.com/office/drawing/2014/main" id="{8EC9F222-935F-45E5-8CC3-FEED76950EA8}"/>
                </a:ext>
              </a:extLst>
            </p:cNvPr>
            <p:cNvSpPr/>
            <p:nvPr/>
          </p:nvSpPr>
          <p:spPr>
            <a:xfrm>
              <a:off x="6359320" y="3912528"/>
              <a:ext cx="1543050" cy="1428750"/>
            </a:xfrm>
            <a:prstGeom prst="round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solidFill>
                    <a:schemeClr val="bg1">
                      <a:lumMod val="50000"/>
                    </a:schemeClr>
                  </a:solidFill>
                  <a:latin typeface="Times New Roman" panose="02020603050405020304" pitchFamily="18" charset="0"/>
                  <a:cs typeface="Times New Roman" panose="02020603050405020304" pitchFamily="18" charset="0"/>
                </a:rPr>
                <a:t>r</a:t>
              </a:r>
              <a:r>
                <a:rPr lang="en-GB" sz="2400" b="1" dirty="0">
                  <a:solidFill>
                    <a:schemeClr val="bg1">
                      <a:lumMod val="50000"/>
                    </a:schemeClr>
                  </a:solidFill>
                  <a:latin typeface="Century Gothic" panose="020B0502020202020204" pitchFamily="34" charset="0"/>
                </a:rPr>
                <a:t> = 108 </a:t>
              </a:r>
            </a:p>
            <a:p>
              <a:pPr algn="ctr"/>
              <a:r>
                <a:rPr lang="en-GB" sz="2800" b="1" i="1" dirty="0">
                  <a:solidFill>
                    <a:schemeClr val="bg1">
                      <a:lumMod val="50000"/>
                    </a:schemeClr>
                  </a:solidFill>
                  <a:latin typeface="Times New Roman" panose="02020603050405020304" pitchFamily="18" charset="0"/>
                  <a:cs typeface="Times New Roman" panose="02020603050405020304" pitchFamily="18" charset="0"/>
                </a:rPr>
                <a:t>s</a:t>
              </a:r>
              <a:r>
                <a:rPr lang="en-GB" sz="2400" b="1" dirty="0">
                  <a:solidFill>
                    <a:schemeClr val="bg1">
                      <a:lumMod val="50000"/>
                    </a:schemeClr>
                  </a:solidFill>
                  <a:latin typeface="Century Gothic" panose="020B0502020202020204" pitchFamily="34" charset="0"/>
                </a:rPr>
                <a:t> = 9</a:t>
              </a:r>
            </a:p>
          </p:txBody>
        </p:sp>
      </p:grpSp>
    </p:spTree>
    <p:extLst>
      <p:ext uri="{BB962C8B-B14F-4D97-AF65-F5344CB8AC3E}">
        <p14:creationId xmlns:p14="http://schemas.microsoft.com/office/powerpoint/2010/main" val="3106671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lvl="0" algn="ctr"/>
            <a:endParaRPr lang="en-GB" sz="2000" b="1" dirty="0">
              <a:solidFill>
                <a:schemeClr val="tx1"/>
              </a:solidFill>
              <a:latin typeface="Century Gothic" panose="020B0502020202020204" pitchFamily="34" charset="0"/>
            </a:endParaRPr>
          </a:p>
          <a:p>
            <a:pPr lvl="0" algn="ctr" defTabSz="685800">
              <a:defRPr/>
            </a:pPr>
            <a:r>
              <a:rPr lang="en-GB" sz="2000" b="1" dirty="0">
                <a:solidFill>
                  <a:schemeClr val="tx1"/>
                </a:solidFill>
                <a:latin typeface="Century Gothic" panose="020B0502020202020204" pitchFamily="34" charset="0"/>
              </a:rPr>
              <a:t>Use the numbers in the table to find all the possible </a:t>
            </a:r>
          </a:p>
          <a:p>
            <a:pPr lvl="0" algn="ctr" defTabSz="685800">
              <a:defRPr/>
            </a:pPr>
            <a:r>
              <a:rPr lang="en-GB" sz="2000" b="1" dirty="0">
                <a:solidFill>
                  <a:schemeClr val="tx1"/>
                </a:solidFill>
                <a:latin typeface="Century Gothic" panose="020B0502020202020204" pitchFamily="34" charset="0"/>
              </a:rPr>
              <a:t>combinations for the two variables below.</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24" name="Table 23">
            <a:extLst>
              <a:ext uri="{FF2B5EF4-FFF2-40B4-BE49-F238E27FC236}">
                <a16:creationId xmlns:a16="http://schemas.microsoft.com/office/drawing/2014/main" id="{A0DE61F6-B481-4C67-BA8D-20F4567F79BF}"/>
              </a:ext>
            </a:extLst>
          </p:cNvPr>
          <p:cNvGraphicFramePr>
            <a:graphicFrameLocks noGrp="1"/>
          </p:cNvGraphicFramePr>
          <p:nvPr/>
        </p:nvGraphicFramePr>
        <p:xfrm>
          <a:off x="1529332" y="3382326"/>
          <a:ext cx="6085336" cy="1389048"/>
        </p:xfrm>
        <a:graphic>
          <a:graphicData uri="http://schemas.openxmlformats.org/drawingml/2006/table">
            <a:tbl>
              <a:tblPr firstRow="1" bandRow="1">
                <a:tableStyleId>{5940675A-B579-460E-94D1-54222C63F5DA}</a:tableStyleId>
              </a:tblPr>
              <a:tblGrid>
                <a:gridCol w="1521334">
                  <a:extLst>
                    <a:ext uri="{9D8B030D-6E8A-4147-A177-3AD203B41FA5}">
                      <a16:colId xmlns:a16="http://schemas.microsoft.com/office/drawing/2014/main" val="613516886"/>
                    </a:ext>
                  </a:extLst>
                </a:gridCol>
                <a:gridCol w="1521334">
                  <a:extLst>
                    <a:ext uri="{9D8B030D-6E8A-4147-A177-3AD203B41FA5}">
                      <a16:colId xmlns:a16="http://schemas.microsoft.com/office/drawing/2014/main" val="1298061734"/>
                    </a:ext>
                  </a:extLst>
                </a:gridCol>
                <a:gridCol w="1521334">
                  <a:extLst>
                    <a:ext uri="{9D8B030D-6E8A-4147-A177-3AD203B41FA5}">
                      <a16:colId xmlns:a16="http://schemas.microsoft.com/office/drawing/2014/main" val="938825875"/>
                    </a:ext>
                  </a:extLst>
                </a:gridCol>
                <a:gridCol w="1521334">
                  <a:extLst>
                    <a:ext uri="{9D8B030D-6E8A-4147-A177-3AD203B41FA5}">
                      <a16:colId xmlns:a16="http://schemas.microsoft.com/office/drawing/2014/main" val="3213386236"/>
                    </a:ext>
                  </a:extLst>
                </a:gridCol>
              </a:tblGrid>
              <a:tr h="694524">
                <a:tc>
                  <a:txBody>
                    <a:bodyPr/>
                    <a:lstStyle/>
                    <a:p>
                      <a:pPr algn="ctr"/>
                      <a:r>
                        <a:rPr lang="en-GB" sz="2500" b="1" dirty="0">
                          <a:latin typeface="Century Gothic" panose="020B0502020202020204" pitchFamily="34" charset="0"/>
                        </a:rPr>
                        <a:t>61</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500" b="1" dirty="0">
                          <a:latin typeface="Century Gothic" panose="020B0502020202020204" pitchFamily="34" charset="0"/>
                        </a:rPr>
                        <a:t>14</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500" b="1" dirty="0">
                          <a:latin typeface="Century Gothic" panose="020B0502020202020204" pitchFamily="34" charset="0"/>
                        </a:rPr>
                        <a:t>59</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500" b="1" dirty="0">
                          <a:latin typeface="Century Gothic" panose="020B0502020202020204" pitchFamily="34" charset="0"/>
                        </a:rPr>
                        <a:t>19</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2547538"/>
                  </a:ext>
                </a:extLst>
              </a:tr>
              <a:tr h="694524">
                <a:tc>
                  <a:txBody>
                    <a:bodyPr/>
                    <a:lstStyle/>
                    <a:p>
                      <a:pPr algn="ctr"/>
                      <a:r>
                        <a:rPr lang="en-GB" sz="2500" b="1" dirty="0">
                          <a:latin typeface="Century Gothic" panose="020B0502020202020204" pitchFamily="34" charset="0"/>
                        </a:rPr>
                        <a:t>15</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500" b="1" dirty="0">
                          <a:latin typeface="Century Gothic" panose="020B0502020202020204" pitchFamily="34" charset="0"/>
                        </a:rPr>
                        <a:t>64</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500" b="1" dirty="0">
                          <a:latin typeface="Century Gothic" panose="020B0502020202020204" pitchFamily="34" charset="0"/>
                        </a:rPr>
                        <a:t>16</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500" b="1" dirty="0">
                          <a:latin typeface="Century Gothic" panose="020B0502020202020204" pitchFamily="34" charset="0"/>
                        </a:rPr>
                        <a:t>60</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08220501"/>
                  </a:ext>
                </a:extLst>
              </a:tr>
            </a:tbl>
          </a:graphicData>
        </a:graphic>
      </p:graphicFrame>
      <p:sp>
        <p:nvSpPr>
          <p:cNvPr id="10" name="Rectangle: Rounded Corners 9">
            <a:extLst>
              <a:ext uri="{FF2B5EF4-FFF2-40B4-BE49-F238E27FC236}">
                <a16:creationId xmlns:a16="http://schemas.microsoft.com/office/drawing/2014/main" id="{17541BDE-3B22-4D7C-8ED1-1C041CFB9BCF}"/>
              </a:ext>
            </a:extLst>
          </p:cNvPr>
          <p:cNvSpPr/>
          <p:nvPr/>
        </p:nvSpPr>
        <p:spPr>
          <a:xfrm>
            <a:off x="2709863" y="1828800"/>
            <a:ext cx="3724275" cy="109537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b="1" i="1" dirty="0">
                <a:solidFill>
                  <a:schemeClr val="tx1"/>
                </a:solidFill>
                <a:latin typeface="Times New Roman" panose="02020603050405020304" pitchFamily="18" charset="0"/>
                <a:cs typeface="Times New Roman" panose="02020603050405020304" pitchFamily="18" charset="0"/>
              </a:rPr>
              <a:t>x</a:t>
            </a:r>
            <a:r>
              <a:rPr lang="en-GB" sz="4400" b="1" dirty="0">
                <a:solidFill>
                  <a:schemeClr val="tx1"/>
                </a:solidFill>
                <a:latin typeface="Century Gothic" panose="020B0502020202020204" pitchFamily="34" charset="0"/>
              </a:rPr>
              <a:t> – </a:t>
            </a:r>
            <a:r>
              <a:rPr lang="en-GB" sz="4800" b="1" i="1" dirty="0">
                <a:solidFill>
                  <a:schemeClr val="tx1"/>
                </a:solidFill>
                <a:latin typeface="Times New Roman" panose="02020603050405020304" pitchFamily="18" charset="0"/>
                <a:cs typeface="Times New Roman" panose="02020603050405020304" pitchFamily="18" charset="0"/>
              </a:rPr>
              <a:t>y</a:t>
            </a:r>
            <a:r>
              <a:rPr lang="en-GB" sz="4400" b="1" dirty="0">
                <a:solidFill>
                  <a:schemeClr val="tx1"/>
                </a:solidFill>
                <a:latin typeface="Century Gothic" panose="020B0502020202020204" pitchFamily="34" charset="0"/>
              </a:rPr>
              <a:t> = 45</a:t>
            </a:r>
          </a:p>
        </p:txBody>
      </p:sp>
    </p:spTree>
    <p:extLst>
      <p:ext uri="{BB962C8B-B14F-4D97-AF65-F5344CB8AC3E}">
        <p14:creationId xmlns:p14="http://schemas.microsoft.com/office/powerpoint/2010/main" val="2846847876"/>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0563C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28500E97074E9232E002F87A0DA8" ma:contentTypeVersion="9" ma:contentTypeDescription="Create a new document." ma:contentTypeScope="" ma:versionID="066ddb0580c6cb957c158bf950613a88">
  <xsd:schema xmlns:xsd="http://www.w3.org/2001/XMLSchema" xmlns:xs="http://www.w3.org/2001/XMLSchema" xmlns:p="http://schemas.microsoft.com/office/2006/metadata/properties" xmlns:ns2="86144f90-c7b6-48d0-aae5-f5e9e48cc3df" xmlns:ns3="5c7a0828-c5e4-45f8-a074-18a8fdc88ec6" targetNamespace="http://schemas.microsoft.com/office/2006/metadata/properties" ma:root="true" ma:fieldsID="b6edf0ecd0c2312d28fd762618f18263" ns2:_="" ns3:_="">
    <xsd:import namespace="86144f90-c7b6-48d0-aae5-f5e9e48cc3df"/>
    <xsd:import namespace="5c7a0828-c5e4-45f8-a074-18a8fdc88e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7a0828-c5e4-45f8-a074-18a8fdc88ec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FBED953-94D8-4115-9990-20765D7E8E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144f90-c7b6-48d0-aae5-f5e9e48cc3df"/>
    <ds:schemaRef ds:uri="5c7a0828-c5e4-45f8-a074-18a8fdc88e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EF8F11D-A449-4684-B8E0-461263A2E192}">
  <ds:schemaRef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86144f90-c7b6-48d0-aae5-f5e9e48cc3df"/>
    <ds:schemaRef ds:uri="http://purl.org/dc/elements/1.1/"/>
    <ds:schemaRef ds:uri="http://schemas.microsoft.com/office/2006/metadata/properties"/>
    <ds:schemaRef ds:uri="0f0ae0ff-29c4-4766-b250-c1a9bee8d430"/>
    <ds:schemaRef ds:uri="http://www.w3.org/XML/1998/namespace"/>
    <ds:schemaRef ds:uri="http://purl.org/dc/dcmitype/"/>
  </ds:schemaRefs>
</ds:datastoreItem>
</file>

<file path=customXml/itemProps3.xml><?xml version="1.0" encoding="utf-8"?>
<ds:datastoreItem xmlns:ds="http://schemas.openxmlformats.org/officeDocument/2006/customXml" ds:itemID="{8BE7001C-4FE1-4FF1-8D32-419BDEA7C0F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2419</TotalTime>
  <Words>1146</Words>
  <Application>Microsoft Office PowerPoint</Application>
  <PresentationFormat>On-screen Show (4:3)</PresentationFormat>
  <Paragraphs>389</Paragraphs>
  <Slides>22</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22</vt:i4>
      </vt:variant>
    </vt:vector>
  </HeadingPairs>
  <TitlesOfParts>
    <vt:vector size="29" baseType="lpstr">
      <vt:lpstr>Arial</vt:lpstr>
      <vt:lpstr>Calibri</vt:lpstr>
      <vt:lpstr>Calibri Light</vt:lpstr>
      <vt:lpstr>Century Gothic</vt:lpstr>
      <vt:lpstr>Times New Roman</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Kyle Tidswell-Brown</cp:lastModifiedBy>
  <cp:revision>51</cp:revision>
  <dcterms:created xsi:type="dcterms:W3CDTF">2018-03-17T10:08:43Z</dcterms:created>
  <dcterms:modified xsi:type="dcterms:W3CDTF">2020-03-05T08:55:56Z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0x0101002E2B28500E97074E9232E002F87A0DA8</vt:lpwstr>
  </property>
  <property fmtid="{D5CDD505-2E9C-101B-9397-08002B2CF9AE}" pid="3" name="TaxKeyword">
    <vt:lpwstr/>
  </property>
</Properties>
</file>