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60" r:id="rId2"/>
    <p:sldId id="261" r:id="rId3"/>
    <p:sldId id="262" r:id="rId4"/>
    <p:sldId id="265" r:id="rId5"/>
    <p:sldId id="266" r:id="rId6"/>
    <p:sldId id="267" r:id="rId7"/>
    <p:sldId id="268" r:id="rId8"/>
    <p:sldId id="269" r:id="rId9"/>
    <p:sldId id="264" r:id="rId10"/>
  </p:sldIdLst>
  <p:sldSz cx="9144000" cy="6858000" type="screen4x3"/>
  <p:notesSz cx="6858000" cy="9144000"/>
  <p:embeddedFontLst>
    <p:embeddedFont>
      <p:font typeface="Twinkl SemiBold" pitchFamily="2" charset="0"/>
      <p:bold r:id="rId11"/>
    </p:embeddedFont>
    <p:embeddedFont>
      <p:font typeface="Twinkl" panose="020B0604020202020204" pitchFamily="2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C4D"/>
    <a:srgbClr val="BBE5FF"/>
    <a:srgbClr val="578B4C"/>
    <a:srgbClr val="6C3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37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6C3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Tuffy" panose="020B0603060100000000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Tuffy" panose="020B0603060100000000" pitchFamily="34" charset="0"/>
              </a:rPr>
              <a:t>| Year 1 | Position and Direction | Position | Lesson 2 of 3: Under the Sea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/>
              <a:t>Maths</a:t>
            </a:r>
            <a:endParaRPr lang="en-GB" altLang="en-US" sz="5400" b="0"/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/>
              <a:t>Position and Direction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435" name="Title 7"/>
          <p:cNvSpPr>
            <a:spLocks noGrp="1"/>
          </p:cNvSpPr>
          <p:nvPr>
            <p:ph type="title" idx="4294967295"/>
          </p:nvPr>
        </p:nvSpPr>
        <p:spPr>
          <a:xfrm>
            <a:off x="0" y="582613"/>
            <a:ext cx="91440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1" dirty="0">
                <a:solidFill>
                  <a:schemeClr val="tx1"/>
                </a:solidFill>
                <a:latin typeface="Twinkl" pitchFamily="2" charset="0"/>
              </a:rPr>
              <a:t>Under the Sea</a:t>
            </a:r>
          </a:p>
        </p:txBody>
      </p:sp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 can describe the position of objects.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I can ask questions using positional vocabulary. </a:t>
            </a:r>
          </a:p>
          <a:p>
            <a:r>
              <a:rPr lang="en-GB" dirty="0">
                <a:solidFill>
                  <a:schemeClr val="tx1"/>
                </a:solidFill>
              </a:rPr>
              <a:t>I can follow instructions about position. </a:t>
            </a:r>
          </a:p>
          <a:p>
            <a:r>
              <a:rPr lang="en-GB" dirty="0">
                <a:solidFill>
                  <a:schemeClr val="tx1"/>
                </a:solidFill>
              </a:rPr>
              <a:t>I can draw items in a given position. 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: Rounded Corners 16"/>
          <p:cNvSpPr/>
          <p:nvPr/>
        </p:nvSpPr>
        <p:spPr>
          <a:xfrm>
            <a:off x="-706170" y="3852925"/>
            <a:ext cx="9850170" cy="31997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55650" y="1380728"/>
            <a:ext cx="7473949" cy="2472197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latin typeface="Twinkl" pitchFamily="2" charset="0"/>
              </a:rPr>
              <a:t>How to Play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Twinkl" pitchFamily="2" charset="0"/>
              </a:rPr>
              <a:t>Play the game in pairs. Place the cards face down and take turns picking a card from the top. The player with the card must keep it a secret but describe where the picture is under the sea. Their partner must try and guess the answer. If a player guesses the picture correctly, they get to steal the card and if not, their partner keeps the card. The player with the most cards wins the game. 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b="1" dirty="0" smtClean="0">
                <a:latin typeface="Twinkl" pitchFamily="2" charset="0"/>
              </a:rPr>
              <a:t>The picture is on the next slide.</a:t>
            </a:r>
            <a:endParaRPr lang="en-GB" b="1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1" y="765175"/>
            <a:ext cx="763269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Twinkl SemiBold" pitchFamily="2" charset="0"/>
              </a:rPr>
              <a:t>Under the Sea Board Game</a:t>
            </a:r>
            <a:endParaRPr lang="en-GB" sz="4000" dirty="0">
              <a:latin typeface="Twinkl SemiBold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83" y="3981584"/>
            <a:ext cx="3101641" cy="2192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5" y="3981584"/>
            <a:ext cx="3101641" cy="2192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97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1" y="765175"/>
            <a:ext cx="763269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+mj-lt"/>
              </a:rPr>
              <a:t>I Spy</a:t>
            </a:r>
            <a:endParaRPr lang="en-GB" sz="40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3480" y="2044840"/>
            <a:ext cx="2033984" cy="1477107"/>
            <a:chOff x="3925403" y="2502039"/>
            <a:chExt cx="2033984" cy="14771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886" y="2908998"/>
              <a:ext cx="1092228" cy="8490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403" y="2502039"/>
              <a:ext cx="2033984" cy="1477107"/>
            </a:xfrm>
            <a:prstGeom prst="rect">
              <a:avLst/>
            </a:prstGeom>
          </p:spPr>
        </p:pic>
      </p:grpSp>
      <p:sp>
        <p:nvSpPr>
          <p:cNvPr id="11" name="click here for picture 2"/>
          <p:cNvSpPr/>
          <p:nvPr/>
        </p:nvSpPr>
        <p:spPr>
          <a:xfrm>
            <a:off x="3145134" y="3928906"/>
            <a:ext cx="2853732" cy="884255"/>
          </a:xfrm>
          <a:prstGeom prst="roundRect">
            <a:avLst/>
          </a:prstGeom>
          <a:solidFill>
            <a:srgbClr val="578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here for picture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6799"/>
              <a:ext cx="9144000" cy="6464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8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1" y="138072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Draw the sandy seabed halfway across your mini whiteboard.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1" y="746579"/>
            <a:ext cx="763269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latin typeface="Twinkl SemiBold" pitchFamily="2" charset="0"/>
              </a:rPr>
              <a:t>Seascape</a:t>
            </a:r>
            <a:endParaRPr lang="en-GB" sz="4000" dirty="0">
              <a:latin typeface="Twinkl SemiBold" pitchFamily="2" charset="0"/>
            </a:endParaRPr>
          </a:p>
        </p:txBody>
      </p:sp>
      <p:sp>
        <p:nvSpPr>
          <p:cNvPr id="23" name="Freeform: Shape 22"/>
          <p:cNvSpPr/>
          <p:nvPr/>
        </p:nvSpPr>
        <p:spPr>
          <a:xfrm>
            <a:off x="447674" y="3621268"/>
            <a:ext cx="8245475" cy="416810"/>
          </a:xfrm>
          <a:custGeom>
            <a:avLst/>
            <a:gdLst>
              <a:gd name="connsiteX0" fmla="*/ 0 w 7629525"/>
              <a:gd name="connsiteY0" fmla="*/ 1057289 h 2219423"/>
              <a:gd name="connsiteX1" fmla="*/ 1943100 w 7629525"/>
              <a:gd name="connsiteY1" fmla="*/ 14 h 2219423"/>
              <a:gd name="connsiteX2" fmla="*/ 4143375 w 7629525"/>
              <a:gd name="connsiteY2" fmla="*/ 1076339 h 2219423"/>
              <a:gd name="connsiteX3" fmla="*/ 6057900 w 7629525"/>
              <a:gd name="connsiteY3" fmla="*/ 2219339 h 2219423"/>
              <a:gd name="connsiteX4" fmla="*/ 7629525 w 7629525"/>
              <a:gd name="connsiteY4" fmla="*/ 1123964 h 2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9525" h="2219423">
                <a:moveTo>
                  <a:pt x="0" y="1057289"/>
                </a:moveTo>
                <a:cubicBezTo>
                  <a:pt x="626269" y="527064"/>
                  <a:pt x="1252538" y="-3161"/>
                  <a:pt x="1943100" y="14"/>
                </a:cubicBezTo>
                <a:cubicBezTo>
                  <a:pt x="2633663" y="3189"/>
                  <a:pt x="3457575" y="706451"/>
                  <a:pt x="4143375" y="1076339"/>
                </a:cubicBezTo>
                <a:cubicBezTo>
                  <a:pt x="4829175" y="1446227"/>
                  <a:pt x="5476875" y="2211402"/>
                  <a:pt x="6057900" y="2219339"/>
                </a:cubicBezTo>
                <a:cubicBezTo>
                  <a:pt x="6638925" y="2227276"/>
                  <a:pt x="7134225" y="1675620"/>
                  <a:pt x="7629525" y="112396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931339" y="4062269"/>
            <a:ext cx="5100949" cy="2054747"/>
            <a:chOff x="2019936" y="4038078"/>
            <a:chExt cx="5100949" cy="2054747"/>
          </a:xfrm>
        </p:grpSpPr>
        <p:grpSp>
          <p:nvGrpSpPr>
            <p:cNvPr id="30" name="Group 29"/>
            <p:cNvGrpSpPr/>
            <p:nvPr/>
          </p:nvGrpSpPr>
          <p:grpSpPr>
            <a:xfrm>
              <a:off x="2019936" y="4038078"/>
              <a:ext cx="5100949" cy="2054747"/>
              <a:chOff x="2019936" y="4038078"/>
              <a:chExt cx="5100949" cy="2054747"/>
            </a:xfrm>
          </p:grpSpPr>
          <p:sp>
            <p:nvSpPr>
              <p:cNvPr id="29" name="Rectangle: Rounded Corners 28"/>
              <p:cNvSpPr/>
              <p:nvPr/>
            </p:nvSpPr>
            <p:spPr>
              <a:xfrm>
                <a:off x="3170255" y="4038078"/>
                <a:ext cx="2803490" cy="174684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/>
              <p:cNvSpPr/>
              <p:nvPr/>
            </p:nvSpPr>
            <p:spPr>
              <a:xfrm>
                <a:off x="2019936" y="5393652"/>
                <a:ext cx="5100949" cy="699173"/>
              </a:xfrm>
              <a:prstGeom prst="roundRect">
                <a:avLst/>
              </a:prstGeom>
              <a:solidFill>
                <a:srgbClr val="BB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Twinkl" pitchFamily="2" charset="0"/>
                  </a:rPr>
                  <a:t>Draw a rock on the far right of the seabed.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351" y="4219026"/>
              <a:ext cx="1068119" cy="993678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1931339" y="4062269"/>
            <a:ext cx="5100949" cy="2054747"/>
            <a:chOff x="3749625" y="2520152"/>
            <a:chExt cx="5100949" cy="2054747"/>
          </a:xfrm>
        </p:grpSpPr>
        <p:grpSp>
          <p:nvGrpSpPr>
            <p:cNvPr id="37" name="Group 36"/>
            <p:cNvGrpSpPr/>
            <p:nvPr/>
          </p:nvGrpSpPr>
          <p:grpSpPr>
            <a:xfrm>
              <a:off x="3749625" y="2520152"/>
              <a:ext cx="5100949" cy="2054747"/>
              <a:chOff x="2019936" y="4038078"/>
              <a:chExt cx="5100949" cy="2054747"/>
            </a:xfrm>
          </p:grpSpPr>
          <p:sp>
            <p:nvSpPr>
              <p:cNvPr id="39" name="Rectangle: Rounded Corners 38"/>
              <p:cNvSpPr/>
              <p:nvPr/>
            </p:nvSpPr>
            <p:spPr>
              <a:xfrm>
                <a:off x="3170255" y="4038078"/>
                <a:ext cx="2803490" cy="180392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: Rounded Corners 39"/>
              <p:cNvSpPr/>
              <p:nvPr/>
            </p:nvSpPr>
            <p:spPr>
              <a:xfrm>
                <a:off x="2019936" y="5393652"/>
                <a:ext cx="5100949" cy="699173"/>
              </a:xfrm>
              <a:prstGeom prst="roundRect">
                <a:avLst/>
              </a:prstGeom>
              <a:solidFill>
                <a:srgbClr val="BB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Draw a starfish on the far left of the seabed.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668" y="2688017"/>
              <a:ext cx="1200861" cy="1045070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1931339" y="4062269"/>
            <a:ext cx="5100949" cy="2054747"/>
            <a:chOff x="3592200" y="1987132"/>
            <a:chExt cx="5100949" cy="2054747"/>
          </a:xfrm>
        </p:grpSpPr>
        <p:grpSp>
          <p:nvGrpSpPr>
            <p:cNvPr id="50" name="Group 49"/>
            <p:cNvGrpSpPr/>
            <p:nvPr/>
          </p:nvGrpSpPr>
          <p:grpSpPr>
            <a:xfrm>
              <a:off x="3592200" y="1987132"/>
              <a:ext cx="5100949" cy="2054747"/>
              <a:chOff x="2019936" y="4038078"/>
              <a:chExt cx="5100949" cy="2054747"/>
            </a:xfrm>
          </p:grpSpPr>
          <p:sp>
            <p:nvSpPr>
              <p:cNvPr id="52" name="Rectangle: Rounded Corners 51"/>
              <p:cNvSpPr/>
              <p:nvPr/>
            </p:nvSpPr>
            <p:spPr>
              <a:xfrm>
                <a:off x="3170255" y="4038078"/>
                <a:ext cx="2803490" cy="177852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: Rounded Corners 52"/>
              <p:cNvSpPr/>
              <p:nvPr/>
            </p:nvSpPr>
            <p:spPr>
              <a:xfrm>
                <a:off x="2019936" y="5393652"/>
                <a:ext cx="5100949" cy="699173"/>
              </a:xfrm>
              <a:prstGeom prst="roundRect">
                <a:avLst/>
              </a:prstGeom>
              <a:solidFill>
                <a:srgbClr val="BB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Draw a small fish swimming close to the top of the water.</a:t>
                </a: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992" y="2417102"/>
              <a:ext cx="1089839" cy="495634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931339" y="4062269"/>
            <a:ext cx="5100949" cy="2054747"/>
            <a:chOff x="2463652" y="1799331"/>
            <a:chExt cx="5100949" cy="2054747"/>
          </a:xfrm>
        </p:grpSpPr>
        <p:grpSp>
          <p:nvGrpSpPr>
            <p:cNvPr id="58" name="Group 57"/>
            <p:cNvGrpSpPr/>
            <p:nvPr/>
          </p:nvGrpSpPr>
          <p:grpSpPr>
            <a:xfrm>
              <a:off x="2463652" y="1799331"/>
              <a:ext cx="5100949" cy="2054747"/>
              <a:chOff x="2019936" y="4038078"/>
              <a:chExt cx="5100949" cy="2054747"/>
            </a:xfrm>
          </p:grpSpPr>
          <p:sp>
            <p:nvSpPr>
              <p:cNvPr id="60" name="Rectangle: Rounded Corners 59"/>
              <p:cNvSpPr/>
              <p:nvPr/>
            </p:nvSpPr>
            <p:spPr>
              <a:xfrm>
                <a:off x="3170255" y="4038078"/>
                <a:ext cx="2803490" cy="175312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: Rounded Corners 60"/>
              <p:cNvSpPr/>
              <p:nvPr/>
            </p:nvSpPr>
            <p:spPr>
              <a:xfrm>
                <a:off x="2019936" y="5393652"/>
                <a:ext cx="5100949" cy="699173"/>
              </a:xfrm>
              <a:prstGeom prst="roundRect">
                <a:avLst/>
              </a:prstGeom>
              <a:solidFill>
                <a:srgbClr val="BB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Draw a jellyfish just above the rock.</a:t>
                </a:r>
              </a:p>
            </p:txBody>
          </p:sp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010260"/>
              <a:ext cx="774570" cy="97423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1931339" y="4062269"/>
            <a:ext cx="5100949" cy="2054747"/>
            <a:chOff x="2393314" y="1598976"/>
            <a:chExt cx="5100949" cy="2054747"/>
          </a:xfrm>
        </p:grpSpPr>
        <p:grpSp>
          <p:nvGrpSpPr>
            <p:cNvPr id="67" name="Group 66"/>
            <p:cNvGrpSpPr/>
            <p:nvPr/>
          </p:nvGrpSpPr>
          <p:grpSpPr>
            <a:xfrm>
              <a:off x="2393314" y="1598976"/>
              <a:ext cx="5100949" cy="2054747"/>
              <a:chOff x="2019936" y="4038078"/>
              <a:chExt cx="5100949" cy="2054747"/>
            </a:xfrm>
          </p:grpSpPr>
          <p:sp>
            <p:nvSpPr>
              <p:cNvPr id="69" name="Rectangle: Rounded Corners 68"/>
              <p:cNvSpPr/>
              <p:nvPr/>
            </p:nvSpPr>
            <p:spPr>
              <a:xfrm>
                <a:off x="3170255" y="4038078"/>
                <a:ext cx="2803490" cy="176675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: Rounded Corners 69"/>
              <p:cNvSpPr/>
              <p:nvPr/>
            </p:nvSpPr>
            <p:spPr>
              <a:xfrm>
                <a:off x="2019936" y="5393652"/>
                <a:ext cx="5100949" cy="699173"/>
              </a:xfrm>
              <a:prstGeom prst="roundRect">
                <a:avLst/>
              </a:prstGeom>
              <a:solidFill>
                <a:srgbClr val="BB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Draw a treasure chest in-between the rock and the starfish. </a:t>
                </a:r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741" y="1793454"/>
              <a:ext cx="920095" cy="993231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1876497" y="4062269"/>
            <a:ext cx="5100949" cy="2054747"/>
            <a:chOff x="2142106" y="1658932"/>
            <a:chExt cx="5100949" cy="2054747"/>
          </a:xfrm>
        </p:grpSpPr>
        <p:grpSp>
          <p:nvGrpSpPr>
            <p:cNvPr id="75" name="Group 74"/>
            <p:cNvGrpSpPr/>
            <p:nvPr/>
          </p:nvGrpSpPr>
          <p:grpSpPr>
            <a:xfrm>
              <a:off x="2142106" y="1658932"/>
              <a:ext cx="5100949" cy="2054747"/>
              <a:chOff x="2019936" y="4038078"/>
              <a:chExt cx="5100949" cy="2054747"/>
            </a:xfrm>
          </p:grpSpPr>
          <p:sp>
            <p:nvSpPr>
              <p:cNvPr id="77" name="Rectangle: Rounded Corners 76"/>
              <p:cNvSpPr/>
              <p:nvPr/>
            </p:nvSpPr>
            <p:spPr>
              <a:xfrm>
                <a:off x="3170255" y="4038078"/>
                <a:ext cx="2803490" cy="1717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: Rounded Corners 77"/>
              <p:cNvSpPr/>
              <p:nvPr/>
            </p:nvSpPr>
            <p:spPr>
              <a:xfrm>
                <a:off x="2019936" y="5393652"/>
                <a:ext cx="5100949" cy="699173"/>
              </a:xfrm>
              <a:prstGeom prst="roundRect">
                <a:avLst/>
              </a:prstGeom>
              <a:solidFill>
                <a:srgbClr val="BB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Draw a big shark behind the treasure chest. </a:t>
                </a:r>
              </a:p>
            </p:txBody>
          </p:sp>
        </p:grp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650" y="1865911"/>
              <a:ext cx="1591861" cy="1035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3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1" y="765175"/>
            <a:ext cx="763269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>
                <a:latin typeface="Twinkl SemiBold" pitchFamily="2" charset="0"/>
              </a:rPr>
              <a:t>Sea Scape</a:t>
            </a:r>
            <a:endParaRPr lang="en-GB" sz="4000" dirty="0">
              <a:latin typeface="Twinkl SemiBold" pitchFamily="2" charset="0"/>
            </a:endParaRPr>
          </a:p>
        </p:txBody>
      </p:sp>
      <p:sp>
        <p:nvSpPr>
          <p:cNvPr id="5" name="Freeform: Shape 4"/>
          <p:cNvSpPr/>
          <p:nvPr/>
        </p:nvSpPr>
        <p:spPr>
          <a:xfrm>
            <a:off x="447674" y="3683808"/>
            <a:ext cx="8245475" cy="354269"/>
          </a:xfrm>
          <a:custGeom>
            <a:avLst/>
            <a:gdLst>
              <a:gd name="connsiteX0" fmla="*/ 0 w 7629525"/>
              <a:gd name="connsiteY0" fmla="*/ 1057289 h 2219423"/>
              <a:gd name="connsiteX1" fmla="*/ 1943100 w 7629525"/>
              <a:gd name="connsiteY1" fmla="*/ 14 h 2219423"/>
              <a:gd name="connsiteX2" fmla="*/ 4143375 w 7629525"/>
              <a:gd name="connsiteY2" fmla="*/ 1076339 h 2219423"/>
              <a:gd name="connsiteX3" fmla="*/ 6057900 w 7629525"/>
              <a:gd name="connsiteY3" fmla="*/ 2219339 h 2219423"/>
              <a:gd name="connsiteX4" fmla="*/ 7629525 w 7629525"/>
              <a:gd name="connsiteY4" fmla="*/ 1123964 h 2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9525" h="2219423">
                <a:moveTo>
                  <a:pt x="0" y="1057289"/>
                </a:moveTo>
                <a:cubicBezTo>
                  <a:pt x="626269" y="527064"/>
                  <a:pt x="1252538" y="-3161"/>
                  <a:pt x="1943100" y="14"/>
                </a:cubicBezTo>
                <a:cubicBezTo>
                  <a:pt x="2633663" y="3189"/>
                  <a:pt x="3457575" y="706451"/>
                  <a:pt x="4143375" y="1076339"/>
                </a:cubicBezTo>
                <a:cubicBezTo>
                  <a:pt x="4829175" y="1446227"/>
                  <a:pt x="5476875" y="2211402"/>
                  <a:pt x="6057900" y="2219339"/>
                </a:cubicBezTo>
                <a:cubicBezTo>
                  <a:pt x="6638925" y="2227276"/>
                  <a:pt x="7134225" y="1675620"/>
                  <a:pt x="7629525" y="112396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90" y="4425016"/>
            <a:ext cx="2461220" cy="16012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52" y="5249451"/>
            <a:ext cx="920095" cy="9932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44" y="3980875"/>
            <a:ext cx="978301" cy="12304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9" y="3900272"/>
            <a:ext cx="1089839" cy="49563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8" y="5249368"/>
            <a:ext cx="1200861" cy="10450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44" y="5295971"/>
            <a:ext cx="1068119" cy="993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5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 can describe the position of objects.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I can ask questions using positional vocabulary. </a:t>
            </a:r>
          </a:p>
          <a:p>
            <a:r>
              <a:rPr lang="en-GB" dirty="0">
                <a:solidFill>
                  <a:schemeClr val="tx1"/>
                </a:solidFill>
              </a:rPr>
              <a:t>I can follow instructions about position. </a:t>
            </a:r>
          </a:p>
          <a:p>
            <a:r>
              <a:rPr lang="en-GB" dirty="0">
                <a:solidFill>
                  <a:schemeClr val="tx1"/>
                </a:solidFill>
              </a:rPr>
              <a:t>I can draw items in a given position. </a:t>
            </a:r>
          </a:p>
        </p:txBody>
      </p:sp>
    </p:spTree>
    <p:extLst>
      <p:ext uri="{BB962C8B-B14F-4D97-AF65-F5344CB8AC3E}">
        <p14:creationId xmlns:p14="http://schemas.microsoft.com/office/powerpoint/2010/main" val="404861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3FFF0595-56A2-4BAA-8945-9E1AE3AE943F}" vid="{2EAE8D29-B0EE-4A35-BF03-BC97A170F4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284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Tuffy</vt:lpstr>
      <vt:lpstr>Arial</vt:lpstr>
      <vt:lpstr>Sassoon Infant Md</vt:lpstr>
      <vt:lpstr>Sassoon Infant Rg</vt:lpstr>
      <vt:lpstr>Twinkl SemiBold</vt:lpstr>
      <vt:lpstr>Twinkl</vt:lpstr>
      <vt:lpstr>1_Office Theme</vt:lpstr>
      <vt:lpstr>Maths</vt:lpstr>
      <vt:lpstr>Under the 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Becker</dc:creator>
  <cp:lastModifiedBy>Louisa Adams</cp:lastModifiedBy>
  <cp:revision>40</cp:revision>
  <dcterms:created xsi:type="dcterms:W3CDTF">2017-05-05T07:54:52Z</dcterms:created>
  <dcterms:modified xsi:type="dcterms:W3CDTF">2020-07-12T13:23:33Z</dcterms:modified>
</cp:coreProperties>
</file>