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5" r:id="rId2"/>
    <p:sldId id="296" r:id="rId3"/>
    <p:sldId id="297" r:id="rId4"/>
    <p:sldId id="298" r:id="rId5"/>
    <p:sldId id="29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74E26-ED9A-435A-8CE4-2D50458DF1B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11951-1237-4593-8072-7D5AB28B4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07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2033A-FB0F-7949-A9F0-CBC790DC5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8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Has the square been divided into equal or unequal parts?</a:t>
            </a:r>
          </a:p>
          <a:p>
            <a:r>
              <a:rPr lang="en-GB" i="1" dirty="0"/>
              <a:t>What is the same about each part? What is different?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2033A-FB0F-7949-A9F0-CBC790DC54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95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The yellow part is a larger part of the whole circle than the red part.</a:t>
            </a:r>
          </a:p>
          <a:p>
            <a:r>
              <a:rPr lang="en-GB" i="1" dirty="0"/>
              <a:t>The red part and the blue part are equally-sized parts of the whole circle.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2033A-FB0F-7949-A9F0-CBC790DC54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4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etm.org.uk/masterypd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FB478-9872-43A3-A1CC-BF3BD1EA0C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4F2B8A-9194-418B-8EE5-F75BAA212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CC0F3-8DBE-4938-8947-9E4DD5C84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C7646-9192-4D47-8AFB-DBDA78951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1522D-9D44-4F6A-B0AA-95ABDF282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41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42673-EA0C-47C1-BCDC-2C51CFD97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6D4630-F46D-4179-B8A0-4784F054A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1E744-FF6A-4EC9-A430-EAF8A2AFE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8B3AC-F966-4A30-8A15-837084E1B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AFE4-15A7-41F6-B4E6-7802D525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86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04058-D6A5-4469-AEA1-EE8C4BBB6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BCAEA-7F9A-4E05-AFBA-B3ADC44CF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35F82-0B60-4532-BDC7-A649EA40F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729C5-4EEE-4B97-AFC6-0E7C03837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AB04E-5BE3-4FA3-A0A7-806EC6305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84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Canv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016214" y="6500874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Tx/>
              <a:buNone/>
            </a:pPr>
            <a:r>
              <a:rPr lang="en-US" sz="1500" dirty="0">
                <a:solidFill>
                  <a:srgbClr val="00628C"/>
                </a:solidFill>
                <a:effectLst/>
                <a:latin typeface="Myriad Pro" charset="0"/>
              </a:rPr>
              <a:t>© Crown Copyright 2019 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23034" y="6487841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Tx/>
              <a:buNone/>
            </a:pPr>
            <a:r>
              <a:rPr lang="en-US" sz="1500" dirty="0">
                <a:solidFill>
                  <a:srgbClr val="00628C"/>
                </a:solidFill>
                <a:effectLst/>
                <a:latin typeface="Myriad Pro" charset="0"/>
                <a:hlinkClick r:id="rId2"/>
              </a:rPr>
              <a:t>www.ncetm.org.uk/masterypd</a:t>
            </a:r>
            <a:r>
              <a:rPr lang="en-US" sz="1500" dirty="0">
                <a:solidFill>
                  <a:srgbClr val="00628C"/>
                </a:solidFill>
                <a:effectLst/>
                <a:latin typeface="Myriad Pro" charset="0"/>
              </a:rPr>
              <a:t> 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0"/>
            <a:ext cx="12192000" cy="630000"/>
          </a:xfrm>
          <a:solidFill>
            <a:srgbClr val="82CBDD"/>
          </a:solidFill>
        </p:spPr>
        <p:txBody>
          <a:bodyPr lIns="180000" rIns="180000" anchor="ctr" anchorCtr="0"/>
          <a:lstStyle>
            <a:lvl1pPr algn="r">
              <a:defRPr sz="2800"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 dirty="0"/>
              <a:t>2.XX </a:t>
            </a:r>
            <a:r>
              <a:rPr lang="en-US" dirty="0" err="1"/>
              <a:t>xxxx</a:t>
            </a:r>
            <a:r>
              <a:rPr lang="en-GB" dirty="0"/>
              <a:t>	</a:t>
            </a:r>
            <a:r>
              <a:rPr lang="en-US" dirty="0">
                <a:solidFill>
                  <a:srgbClr val="00628C"/>
                </a:solidFill>
              </a:rPr>
              <a:t>Step 1:1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4221617" y="6487840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sz="1500" dirty="0">
                <a:solidFill>
                  <a:schemeClr val="bg1">
                    <a:lumMod val="50000"/>
                  </a:schemeClr>
                </a:solidFill>
                <a:effectLst/>
                <a:latin typeface="Myriad Pro" charset="0"/>
              </a:rPr>
              <a:t>2019 pilot</a:t>
            </a:r>
          </a:p>
        </p:txBody>
      </p:sp>
    </p:spTree>
    <p:extLst>
      <p:ext uri="{BB962C8B-B14F-4D97-AF65-F5344CB8AC3E}">
        <p14:creationId xmlns:p14="http://schemas.microsoft.com/office/powerpoint/2010/main" val="390528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2C03D-52BB-427D-B3F3-A5324C892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CBF10-B729-4107-A664-76D3DF43E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07324-C6D1-48CF-AF34-7C7E43674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B51C8-DCE1-4C58-9689-DD2139BB8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5B010-2F3D-4C6E-8EEB-62073D57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108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3A5AB-A9B4-4513-80D3-E56BCBF5B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E2A74-33AC-4AEF-AA40-23B78C99D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4F2D8-D2EB-454A-BFD1-048816A95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E5B16-0789-4864-B4EC-A35FB9BF5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E0FD1-6395-49DB-B0F1-85DD39AE9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24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AE064-3F8B-4902-B9D7-B6EF51DAB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59903-CE33-4E13-816F-C1A57EA23C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D6502-533E-44F1-8D30-6E2C74DFE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C2B41-8A5A-4170-AACD-CD4353739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0DFD4-44FB-481A-81F9-2045358D7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24212-7929-46A2-86BF-F5959831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33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F433-4F7F-490C-A939-569317D70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ED3BF2-31DA-431E-8542-09168F72B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AA0ADA-CB4F-4AB5-9FEF-B23F749D7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D4AA3C-9B0F-4BD1-9986-25E9B3980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C3831D-75E1-48DC-ACD4-4653F5792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862CC2-72CE-47A6-BDB2-7F6A21AC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1BC927-6983-45BC-9E5F-88F907B0B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A96275-FFB5-4BC4-9907-12E6DB45B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36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37BF7-E8F8-4F08-9245-5CE4CAE2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07485-8E6A-4B6F-B3DB-699BBACA6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E8AA56-C8D8-4D07-9A01-AEAA811D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89F8F4-37B6-4A3B-8B44-23F080EB8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33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10914B-F054-4168-AAB8-78E1252FB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6C5C0A-5811-4595-B15E-4A568EA8F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3FEDA-2D29-4F23-96FA-429187B22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148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EA7A8-7ACD-4304-89BE-A2576AB7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D1C69-969C-4FE8-8E07-D6D18A6C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091A2-1CC6-4560-BAED-BAB7B85FA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C810ED-4777-4D15-8EFD-78D8A861F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4F0835-DA0C-4C5A-89C2-1B5ED6564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32CE6F-5E99-49F1-BA58-6B15C8AB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01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0E690-1813-4AFB-8789-28BDE0BCF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A536A2-2499-4015-AAB0-C332B482B7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46BC98-2FCB-47AF-8B33-C065F0FC9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CA8B1-3E9B-46BE-8AFB-21FDC13F4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F1D55-1AD4-4B8F-B038-00847DD9D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86D4B-2332-464D-AC6E-FE04CF140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61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607CD4-10DC-4163-ABAB-F5868241D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58F50-6DEE-4191-AD70-39611BA51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B6BF9-2611-4E1D-9620-19AB62602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77AAA-9C75-4628-9400-86B76F497A7D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CA21C-CE29-4B4C-B384-7169FD8E9B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8983F-9C8C-4820-8993-33B12D0F1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DFA86-3FA0-4359-914A-8A094F6938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77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2:7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EC8988-F02A-44C2-9D63-01C485E436B6}"/>
              </a:ext>
            </a:extLst>
          </p:cNvPr>
          <p:cNvSpPr txBox="1"/>
          <p:nvPr/>
        </p:nvSpPr>
        <p:spPr bwMode="auto">
          <a:xfrm>
            <a:off x="4366210" y="1178069"/>
            <a:ext cx="3459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Equal or unequal parts?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748A6FA-CA8B-4138-811F-AD622488C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193" y="3029285"/>
            <a:ext cx="7975614" cy="115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78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70DDD98-50CD-412C-8B96-2FA17C2E08CC}"/>
              </a:ext>
            </a:extLst>
          </p:cNvPr>
          <p:cNvSpPr/>
          <p:nvPr/>
        </p:nvSpPr>
        <p:spPr bwMode="auto">
          <a:xfrm>
            <a:off x="2626519" y="3036094"/>
            <a:ext cx="581025" cy="576000"/>
          </a:xfrm>
          <a:prstGeom prst="rect">
            <a:avLst/>
          </a:prstGeom>
          <a:solidFill>
            <a:srgbClr val="E9C773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D5214A-931F-4FD4-B69C-1A7DB5361465}"/>
              </a:ext>
            </a:extLst>
          </p:cNvPr>
          <p:cNvSpPr/>
          <p:nvPr/>
        </p:nvSpPr>
        <p:spPr bwMode="auto">
          <a:xfrm>
            <a:off x="4563268" y="3036093"/>
            <a:ext cx="288000" cy="1144800"/>
          </a:xfrm>
          <a:prstGeom prst="rect">
            <a:avLst/>
          </a:prstGeom>
          <a:solidFill>
            <a:srgbClr val="E9C773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Arial" charset="0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D894DDD1-0C5E-4C42-9B95-4EFA2EDA1C8F}"/>
              </a:ext>
            </a:extLst>
          </p:cNvPr>
          <p:cNvSpPr/>
          <p:nvPr/>
        </p:nvSpPr>
        <p:spPr bwMode="auto">
          <a:xfrm rot="5400000">
            <a:off x="6223688" y="3320495"/>
            <a:ext cx="1144801" cy="576000"/>
          </a:xfrm>
          <a:prstGeom prst="triangle">
            <a:avLst/>
          </a:prstGeom>
          <a:solidFill>
            <a:srgbClr val="E9C773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Arial" charset="0"/>
            </a:endParaRP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FC85ABB3-9441-427D-9003-E367B14AFFC2}"/>
              </a:ext>
            </a:extLst>
          </p:cNvPr>
          <p:cNvSpPr/>
          <p:nvPr/>
        </p:nvSpPr>
        <p:spPr bwMode="auto">
          <a:xfrm flipV="1">
            <a:off x="8401051" y="3036093"/>
            <a:ext cx="576001" cy="1144800"/>
          </a:xfrm>
          <a:prstGeom prst="rtTriangle">
            <a:avLst/>
          </a:prstGeom>
          <a:solidFill>
            <a:srgbClr val="E9C773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628C"/>
              </a:buClr>
              <a:buFont typeface="Arial" charset="0"/>
              <a:buChar char="●"/>
            </a:pPr>
            <a:endParaRPr lang="en-GB" sz="2800">
              <a:latin typeface="Arial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2:7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BF650A-30A1-402C-A258-A8B8E86CE52B}"/>
              </a:ext>
            </a:extLst>
          </p:cNvPr>
          <p:cNvSpPr txBox="1"/>
          <p:nvPr/>
        </p:nvSpPr>
        <p:spPr bwMode="auto">
          <a:xfrm>
            <a:off x="2418122" y="1178069"/>
            <a:ext cx="73557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What is the same about each part? What is different?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02EA2EF-6201-4819-A2EC-E08A6B2628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193" y="3029285"/>
            <a:ext cx="7975614" cy="115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74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2:7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2E07AB87-CD6D-4B9F-AF16-F2BBDDC31C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874" y="2596901"/>
            <a:ext cx="1984252" cy="1984252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EFB0D38-8DEF-4A12-A507-A4F1F62508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874" y="2596901"/>
            <a:ext cx="1984252" cy="1984252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802FCD71-2B10-4C34-A4A7-354AEBE5EA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874" y="3145852"/>
            <a:ext cx="1984252" cy="1435612"/>
          </a:xfrm>
          <a:prstGeom prst="rect">
            <a:avLst/>
          </a:prstGeom>
        </p:spPr>
      </p:pic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03E783D3-6E73-418E-92F6-2CD606CC29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874" y="2590551"/>
            <a:ext cx="1984252" cy="14996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2FDD76-69DA-48FB-9F62-C5D6A091B99D}"/>
              </a:ext>
            </a:extLst>
          </p:cNvPr>
          <p:cNvSpPr txBox="1"/>
          <p:nvPr/>
        </p:nvSpPr>
        <p:spPr bwMode="auto">
          <a:xfrm>
            <a:off x="4399870" y="1182008"/>
            <a:ext cx="3392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Equal or unequal parts?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02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2:7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867F86-A6F3-4FFF-BAAD-C58A3C131F57}"/>
              </a:ext>
            </a:extLst>
          </p:cNvPr>
          <p:cNvSpPr txBox="1"/>
          <p:nvPr/>
        </p:nvSpPr>
        <p:spPr bwMode="auto">
          <a:xfrm>
            <a:off x="5178131" y="1178069"/>
            <a:ext cx="18357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Equal parts?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E15DF94D-0CF1-4540-9E83-454A4AC9B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656" y="2988562"/>
            <a:ext cx="3154688" cy="1207012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02499B32-B2D9-4B1C-924D-C1DB76CC6F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656" y="2988562"/>
            <a:ext cx="3154688" cy="1207012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4A5636A0-F50C-424A-9F3C-36D3C3333F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656" y="2988562"/>
            <a:ext cx="3154688" cy="120701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0B56E68-7E81-4B81-97A9-25D98FF0751D}"/>
              </a:ext>
            </a:extLst>
          </p:cNvPr>
          <p:cNvSpPr txBox="1"/>
          <p:nvPr/>
        </p:nvSpPr>
        <p:spPr bwMode="auto">
          <a:xfrm>
            <a:off x="7942460" y="3232220"/>
            <a:ext cx="510076" cy="70788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4000" dirty="0">
                <a:solidFill>
                  <a:srgbClr val="FF0000"/>
                </a:solidFill>
                <a:latin typeface="Comic Sans MS" panose="030F0702030302020204" pitchFamily="66" charset="0"/>
                <a:ea typeface="Myriad Pro Semibold" charset="0"/>
                <a:cs typeface="Myriad Pro Semibold" charset="0"/>
                <a:sym typeface="Wingdings" panose="05000000000000000000" pitchFamily="2" charset="2"/>
              </a:rPr>
              <a:t></a:t>
            </a:r>
            <a:endParaRPr lang="en-GB" sz="4000" dirty="0">
              <a:solidFill>
                <a:srgbClr val="FF0000"/>
              </a:solidFill>
              <a:latin typeface="Comic Sans MS" panose="030F0702030302020204" pitchFamily="66" charset="0"/>
              <a:ea typeface="Myriad Pro Semibold" charset="0"/>
              <a:cs typeface="Myriad Pro Semibold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D3C859-DDDD-4229-9C23-2FAD42F3C402}"/>
              </a:ext>
            </a:extLst>
          </p:cNvPr>
          <p:cNvSpPr txBox="1"/>
          <p:nvPr/>
        </p:nvSpPr>
        <p:spPr bwMode="auto">
          <a:xfrm>
            <a:off x="7942460" y="3246509"/>
            <a:ext cx="587020" cy="70788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4000" dirty="0">
                <a:solidFill>
                  <a:srgbClr val="00B050"/>
                </a:solidFill>
                <a:latin typeface="Comic Sans MS" panose="030F0702030302020204" pitchFamily="66" charset="0"/>
                <a:ea typeface="Myriad Pro Semibold" charset="0"/>
                <a:cs typeface="Myriad Pro Semibold" charset="0"/>
                <a:sym typeface="Wingdings" panose="05000000000000000000" pitchFamily="2" charset="2"/>
              </a:rPr>
              <a:t></a:t>
            </a:r>
            <a:endParaRPr lang="en-GB" sz="4000" dirty="0">
              <a:solidFill>
                <a:srgbClr val="00B050"/>
              </a:solidFill>
              <a:latin typeface="Comic Sans MS" panose="030F0702030302020204" pitchFamily="66" charset="0"/>
              <a:ea typeface="Myriad Pro Semibold" charset="0"/>
              <a:cs typeface="Myriad Pro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08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3" grpId="1"/>
      <p:bldP spid="13" grpId="2"/>
      <p:bldP spid="13" grpId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3:1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F0C1D5-A0D5-430F-8B71-30F962F779AF}"/>
              </a:ext>
            </a:extLst>
          </p:cNvPr>
          <p:cNvSpPr txBox="1"/>
          <p:nvPr/>
        </p:nvSpPr>
        <p:spPr bwMode="auto">
          <a:xfrm>
            <a:off x="3535444" y="1178069"/>
            <a:ext cx="512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What is the same? What is different?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87DF06-6A7E-4573-9FBF-90465E8952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194" y="2748444"/>
            <a:ext cx="7975612" cy="168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24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138</Words>
  <Application>Microsoft Office PowerPoint</Application>
  <PresentationFormat>Widescreen</PresentationFormat>
  <Paragraphs>19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Myriad Pro</vt:lpstr>
      <vt:lpstr>Myriad Pro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2020-03-25T14:14:13Z</dcterms:created>
  <dcterms:modified xsi:type="dcterms:W3CDTF">2020-03-25T14:18:40Z</dcterms:modified>
</cp:coreProperties>
</file>