
<file path=[Content_Types].xml><?xml version="1.0" encoding="utf-8"?>
<Types xmlns="http://schemas.openxmlformats.org/package/2006/content-types">
  <Default Extension="png" ContentType="image/png"/>
  <Default Extension="bin" ContentType="application/vnd.ms-office.vbaProject"/>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0" r:id="rId2"/>
    <p:sldId id="261" r:id="rId3"/>
    <p:sldId id="262" r:id="rId4"/>
    <p:sldId id="296" r:id="rId5"/>
    <p:sldId id="325" r:id="rId6"/>
    <p:sldId id="326" r:id="rId7"/>
    <p:sldId id="327" r:id="rId8"/>
    <p:sldId id="328" r:id="rId9"/>
    <p:sldId id="329" r:id="rId10"/>
    <p:sldId id="330" r:id="rId11"/>
    <p:sldId id="331" r:id="rId12"/>
    <p:sldId id="332" r:id="rId13"/>
    <p:sldId id="333" r:id="rId14"/>
    <p:sldId id="307" r:id="rId15"/>
    <p:sldId id="319" r:id="rId16"/>
    <p:sldId id="264" r:id="rId17"/>
  </p:sldIdLst>
  <p:sldSz cx="9144000" cy="6858000" type="screen4x3"/>
  <p:notesSz cx="6858000" cy="9144000"/>
  <p:embeddedFontLst>
    <p:embeddedFont>
      <p:font typeface="Sassoon Infant Md" panose="02000603050000020003" charset="0"/>
      <p:regular r:id="rId18"/>
    </p:embeddedFont>
    <p:embeddedFont>
      <p:font typeface="Tuffy" panose="020B0603060100000000" charset="0"/>
      <p:regular r:id="rId19"/>
      <p:bold r:id="rId20"/>
      <p:italic r:id="rId21"/>
      <p:boldItalic r:id="rId22"/>
    </p:embeddedFont>
    <p:embeddedFont>
      <p:font typeface="Twinkl SemiBold" charset="0"/>
      <p:bold r:id="rId23"/>
    </p:embeddedFont>
    <p:embeddedFont>
      <p:font typeface="Sassoon Infant Rg" panose="02000503030000020003" charset="0"/>
      <p:regular r:id="rId24"/>
      <p:bold r:id="rId25"/>
    </p:embeddedFont>
    <p:embeddedFont>
      <p:font typeface="Twinkl" panose="020B0604020202020204" charset="0"/>
      <p:regular r:id="rId26"/>
      <p:bold r:id="rId27"/>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pos="476">
          <p15:clr>
            <a:srgbClr val="A4A3A4"/>
          </p15:clr>
        </p15:guide>
        <p15:guide id="5" pos="5284">
          <p15:clr>
            <a:srgbClr val="A4A3A4"/>
          </p15:clr>
        </p15:guide>
        <p15:guide id="6" pos="5443">
          <p15:clr>
            <a:srgbClr val="A4A3A4"/>
          </p15:clr>
        </p15:guide>
        <p15:guide id="7" orient="horz" pos="323">
          <p15:clr>
            <a:srgbClr val="A4A3A4"/>
          </p15:clr>
        </p15:guide>
        <p15:guide id="8" orient="horz" pos="482">
          <p15:clr>
            <a:srgbClr val="A4A3A4"/>
          </p15:clr>
        </p15:guide>
        <p15:guide id="9" orient="horz" pos="3997">
          <p15:clr>
            <a:srgbClr val="A4A3A4"/>
          </p15:clr>
        </p15:guide>
        <p15:guide id="10" orient="horz"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3B0"/>
    <a:srgbClr val="DC2C3D"/>
    <a:srgbClr val="A7E6DE"/>
    <a:srgbClr val="FAD366"/>
    <a:srgbClr val="4F8AC0"/>
    <a:srgbClr val="EA4F6B"/>
    <a:srgbClr val="ED75AB"/>
    <a:srgbClr val="F0BE38"/>
    <a:srgbClr val="786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32" autoAdjust="0"/>
    <p:restoredTop sz="94660"/>
  </p:normalViewPr>
  <p:slideViewPr>
    <p:cSldViewPr snapToGrid="0">
      <p:cViewPr varScale="1">
        <p:scale>
          <a:sx n="73" d="100"/>
          <a:sy n="73" d="100"/>
        </p:scale>
        <p:origin x="1308" y="60"/>
      </p:cViewPr>
      <p:guideLst>
        <p:guide orient="horz" pos="2160"/>
        <p:guide pos="2880"/>
        <p:guide pos="317"/>
        <p:guide pos="476"/>
        <p:guide pos="5284"/>
        <p:guide pos="5443"/>
        <p:guide orient="horz" pos="323"/>
        <p:guide orient="horz" pos="482"/>
        <p:guide orient="horz" pos="3997"/>
        <p:guide orient="horz"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microsoft.com/office/2006/relationships/vbaProject" Target="vbaProject.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Twinkl SemiBold" pitchFamily="2"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972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SemiBold" pitchFamily="2"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385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dirty="0"/>
              <a:t>Click to edit Master text styles</a:t>
            </a:r>
          </a:p>
        </p:txBody>
      </p:sp>
    </p:spTree>
    <p:extLst>
      <p:ext uri="{BB962C8B-B14F-4D97-AF65-F5344CB8AC3E}">
        <p14:creationId xmlns:p14="http://schemas.microsoft.com/office/powerpoint/2010/main" val="147061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228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55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05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le Clas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Whole Clas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52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ndividual Work"/>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08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ir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air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94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lking Partner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Talking Partner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96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s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oup Work"/>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43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ntal and Oral Starter Icon">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85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sesment Icon">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197" y="2153354"/>
            <a:ext cx="8220075" cy="4242683"/>
          </a:xfrm>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457198" y="485773"/>
            <a:ext cx="8220075" cy="1595581"/>
          </a:xfrm>
        </p:spPr>
        <p:txBody>
          <a:bodyPr>
            <a:normAutofit/>
          </a:bodyPr>
          <a:lstStyle>
            <a:lvl1pPr>
              <a:defRPr sz="3600" b="0">
                <a:latin typeface="Twinkl SemiBold" pitchFamily="2" charset="0"/>
              </a:defRPr>
            </a:lvl1pPr>
          </a:lstStyle>
          <a:p>
            <a:r>
              <a:rPr lang="en-US" dirty="0"/>
              <a:t>Click to edit Master title style</a:t>
            </a:r>
          </a:p>
        </p:txBody>
      </p:sp>
    </p:spTree>
    <p:extLst>
      <p:ext uri="{BB962C8B-B14F-4D97-AF65-F5344CB8AC3E}">
        <p14:creationId xmlns:p14="http://schemas.microsoft.com/office/powerpoint/2010/main" val="190177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ED4F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53" r:id="rId11"/>
    <p:sldLayoutId id="2147484154" r:id="rId12"/>
    <p:sldLayoutId id="2147484165" r:id="rId13"/>
  </p:sldLayoutIdLst>
  <p:txStyles>
    <p:titleStyle>
      <a:lvl1pPr algn="l" rtl="0" eaLnBrk="0" fontAlgn="base" hangingPunct="0">
        <a:lnSpc>
          <a:spcPct val="90000"/>
        </a:lnSpc>
        <a:spcBef>
          <a:spcPct val="0"/>
        </a:spcBef>
        <a:spcAft>
          <a:spcPct val="0"/>
        </a:spcAft>
        <a:defRPr sz="3600"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3600">
          <a:solidFill>
            <a:srgbClr val="1C1C1C"/>
          </a:solidFill>
          <a:latin typeface="Twinkl SemiBold" pitchFamily="2" charset="0"/>
        </a:defRPr>
      </a:lvl2pPr>
      <a:lvl3pPr algn="l" rtl="0" eaLnBrk="0" fontAlgn="base" hangingPunct="0">
        <a:lnSpc>
          <a:spcPct val="90000"/>
        </a:lnSpc>
        <a:spcBef>
          <a:spcPct val="0"/>
        </a:spcBef>
        <a:spcAft>
          <a:spcPct val="0"/>
        </a:spcAft>
        <a:defRPr sz="3600">
          <a:solidFill>
            <a:srgbClr val="1C1C1C"/>
          </a:solidFill>
          <a:latin typeface="Twinkl SemiBold" pitchFamily="2" charset="0"/>
        </a:defRPr>
      </a:lvl3pPr>
      <a:lvl4pPr algn="l" rtl="0" eaLnBrk="0" fontAlgn="base" hangingPunct="0">
        <a:lnSpc>
          <a:spcPct val="90000"/>
        </a:lnSpc>
        <a:spcBef>
          <a:spcPct val="0"/>
        </a:spcBef>
        <a:spcAft>
          <a:spcPct val="0"/>
        </a:spcAft>
        <a:defRPr sz="3600">
          <a:solidFill>
            <a:srgbClr val="1C1C1C"/>
          </a:solidFill>
          <a:latin typeface="Twinkl SemiBold" pitchFamily="2" charset="0"/>
        </a:defRPr>
      </a:lvl4pPr>
      <a:lvl5pPr algn="l" rtl="0" eaLnBrk="0" fontAlgn="base" hangingPunct="0">
        <a:lnSpc>
          <a:spcPct val="90000"/>
        </a:lnSpc>
        <a:spcBef>
          <a:spcPct val="0"/>
        </a:spcBef>
        <a:spcAft>
          <a:spcPct val="0"/>
        </a:spcAft>
        <a:defRPr sz="3600">
          <a:solidFill>
            <a:srgbClr val="1C1C1C"/>
          </a:solidFill>
          <a:latin typeface="Twinkl SemiBold" pitchFamily="2"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Sassoon Infant Rg" panose="02000503030000020003" pitchFamily="50"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Sassoon Infant Rg" panose="02000503030000020003" pitchFamily="50"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a:solidFill>
                  <a:srgbClr val="FFFFFF"/>
                </a:solidFill>
                <a:latin typeface="Tuffy" panose="020B0603060100000000" pitchFamily="34" charset="0"/>
              </a:rPr>
              <a:t>Year One</a:t>
            </a:r>
          </a:p>
        </p:txBody>
      </p:sp>
      <p:sp>
        <p:nvSpPr>
          <p:cNvPr id="4" name="Rectangle 3"/>
          <p:cNvSpPr/>
          <p:nvPr/>
        </p:nvSpPr>
        <p:spPr>
          <a:xfrm>
            <a:off x="0" y="6251575"/>
            <a:ext cx="9144000" cy="611188"/>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cxnSp>
        <p:nvCxnSpPr>
          <p:cNvPr id="6" name="Straight Connector 5"/>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318" name="TextBox 10"/>
          <p:cNvSpPr txBox="1">
            <a:spLocks noChangeArrowheads="1"/>
          </p:cNvSpPr>
          <p:nvPr/>
        </p:nvSpPr>
        <p:spPr bwMode="auto">
          <a:xfrm>
            <a:off x="1498600" y="6464300"/>
            <a:ext cx="61388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800" b="1" dirty="0">
                <a:solidFill>
                  <a:srgbClr val="FFFFFF"/>
                </a:solidFill>
                <a:latin typeface="Arial" panose="020B0604020202020204" pitchFamily="34" charset="0"/>
                <a:cs typeface="Arial" panose="020B0604020202020204" pitchFamily="34" charset="0"/>
              </a:rPr>
              <a:t>Maths </a:t>
            </a:r>
            <a:r>
              <a:rPr lang="en-GB" altLang="en-US" sz="800" dirty="0">
                <a:solidFill>
                  <a:srgbClr val="FFFFFF"/>
                </a:solidFill>
                <a:latin typeface="Arial" panose="020B0604020202020204" pitchFamily="34" charset="0"/>
                <a:cs typeface="Arial" panose="020B0604020202020204" pitchFamily="34" charset="0"/>
              </a:rPr>
              <a:t>| Year 4 | Fractions | Rounding Decimals | Lesson 1 of 1: Round It</a:t>
            </a:r>
          </a:p>
        </p:txBody>
      </p:sp>
      <p:sp>
        <p:nvSpPr>
          <p:cNvPr id="13319" name="Title 17"/>
          <p:cNvSpPr>
            <a:spLocks noGrp="1"/>
          </p:cNvSpPr>
          <p:nvPr>
            <p:ph type="title"/>
          </p:nvPr>
        </p:nvSpPr>
        <p:spPr>
          <a:xfrm>
            <a:off x="461963" y="2359025"/>
            <a:ext cx="8221662" cy="655638"/>
          </a:xfrm>
        </p:spPr>
        <p:txBody>
          <a:bodyPr/>
          <a:lstStyle/>
          <a:p>
            <a:pPr eaLnBrk="1" hangingPunct="1"/>
            <a:r>
              <a:rPr lang="en-GB" altLang="en-US" sz="5400">
                <a:latin typeface="Arial" panose="020B0604020202020204" pitchFamily="34" charset="0"/>
                <a:cs typeface="Arial" panose="020B0604020202020204" pitchFamily="34" charset="0"/>
              </a:rPr>
              <a:t>Maths</a:t>
            </a:r>
            <a:endParaRPr lang="en-GB" altLang="en-US" sz="5400" b="0">
              <a:latin typeface="Arial" panose="020B0604020202020204" pitchFamily="34" charset="0"/>
              <a:cs typeface="Arial" panose="020B0604020202020204" pitchFamily="34" charset="0"/>
            </a:endParaRPr>
          </a:p>
        </p:txBody>
      </p:sp>
      <p:sp>
        <p:nvSpPr>
          <p:cNvPr id="13320" name="Text Placeholder 16"/>
          <p:cNvSpPr>
            <a:spLocks noGrp="1"/>
          </p:cNvSpPr>
          <p:nvPr>
            <p:ph type="body" sz="quarter" idx="10"/>
          </p:nvPr>
        </p:nvSpPr>
        <p:spPr>
          <a:xfrm>
            <a:off x="1655763" y="3200400"/>
            <a:ext cx="5832475" cy="542925"/>
          </a:xfrm>
        </p:spPr>
        <p:txBody>
          <a:bodyPr/>
          <a:lstStyle/>
          <a:p>
            <a:pPr eaLnBrk="1" hangingPunct="1"/>
            <a:r>
              <a:rPr lang="en-GB" altLang="en-US">
                <a:latin typeface="Arial" panose="020B0604020202020204" pitchFamily="34" charset="0"/>
                <a:cs typeface="Arial" panose="020B0604020202020204" pitchFamily="34" charset="0"/>
              </a:rPr>
              <a:t>Fractions</a:t>
            </a:r>
          </a:p>
        </p:txBody>
      </p:sp>
      <p:pic>
        <p:nvPicPr>
          <p:cNvPr id="1332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2428753"/>
            <a:ext cx="7881938" cy="3826316"/>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606390" y="696913"/>
            <a:ext cx="6852887" cy="615553"/>
          </a:xfrm>
          <a:prstGeom prst="rect">
            <a:avLst/>
          </a:prstGeom>
        </p:spPr>
        <p:txBody>
          <a:bodyPr wrap="square" lIns="0" tIns="0" rIns="0" bIns="0">
            <a:spAutoFit/>
          </a:bodyPr>
          <a:lstStyle/>
          <a:p>
            <a:pPr algn="ctr" eaLnBrk="1" fontAlgn="auto" hangingPunct="1">
              <a:spcBef>
                <a:spcPts val="0"/>
              </a:spcBef>
              <a:spcAft>
                <a:spcPts val="0"/>
              </a:spcAft>
              <a:defRPr/>
            </a:pPr>
            <a:r>
              <a:rPr lang="en-GB" altLang="en-US" sz="4000" dirty="0">
                <a:latin typeface="+mj-lt"/>
              </a:rPr>
              <a:t>Rounding To Whole Numbers</a:t>
            </a:r>
          </a:p>
        </p:txBody>
      </p:sp>
      <p:sp>
        <p:nvSpPr>
          <p:cNvPr id="17414" name="Rectangle 1"/>
          <p:cNvSpPr>
            <a:spLocks noChangeArrowheads="1"/>
          </p:cNvSpPr>
          <p:nvPr/>
        </p:nvSpPr>
        <p:spPr bwMode="auto">
          <a:xfrm>
            <a:off x="798770" y="1499833"/>
            <a:ext cx="75543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1600" dirty="0"/>
              <a:t>For each number, we have to identify the integers below and above it. If we are rounding 2.7 to the nearest whole number, what would the integers above and below it be?</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3588548975"/>
              </p:ext>
            </p:extLst>
          </p:nvPr>
        </p:nvGraphicFramePr>
        <p:xfrm>
          <a:off x="1145875" y="3287791"/>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21469" y="3592727"/>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dirty="0">
                <a:solidFill>
                  <a:schemeClr val="tx1"/>
                </a:solidFill>
                <a:latin typeface="+mj-lt"/>
              </a:rPr>
              <a:t>2</a:t>
            </a:r>
          </a:p>
        </p:txBody>
      </p:sp>
      <p:sp>
        <p:nvSpPr>
          <p:cNvPr id="45" name="Rectangle 44"/>
          <p:cNvSpPr/>
          <p:nvPr/>
        </p:nvSpPr>
        <p:spPr>
          <a:xfrm>
            <a:off x="7605109" y="3592727"/>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3</a:t>
            </a:r>
          </a:p>
        </p:txBody>
      </p:sp>
      <p:sp>
        <p:nvSpPr>
          <p:cNvPr id="4" name="12-Point Star 3"/>
          <p:cNvSpPr/>
          <p:nvPr/>
        </p:nvSpPr>
        <p:spPr>
          <a:xfrm>
            <a:off x="3959227" y="3420061"/>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104544" y="3596225"/>
            <a:ext cx="877163" cy="707886"/>
          </a:xfrm>
          <a:prstGeom prst="rect">
            <a:avLst/>
          </a:prstGeom>
        </p:spPr>
        <p:txBody>
          <a:bodyPr wrap="none">
            <a:spAutoFit/>
          </a:bodyPr>
          <a:lstStyle/>
          <a:p>
            <a:pPr algn="ctr"/>
            <a:r>
              <a:rPr lang="en-GB" sz="4000" b="1" dirty="0"/>
              <a:t>2.</a:t>
            </a:r>
            <a:r>
              <a:rPr lang="en-GB" sz="4000" b="1" dirty="0">
                <a:solidFill>
                  <a:srgbClr val="FFC000"/>
                </a:solidFill>
              </a:rPr>
              <a:t>5</a:t>
            </a:r>
          </a:p>
        </p:txBody>
      </p:sp>
      <p:sp>
        <p:nvSpPr>
          <p:cNvPr id="52" name="U-Turn Arrow 51"/>
          <p:cNvSpPr/>
          <p:nvPr/>
        </p:nvSpPr>
        <p:spPr>
          <a:xfrm>
            <a:off x="5782962" y="2839993"/>
            <a:ext cx="2244508"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5468582" y="3314860"/>
            <a:ext cx="657552" cy="523220"/>
          </a:xfrm>
          <a:prstGeom prst="rect">
            <a:avLst/>
          </a:prstGeom>
        </p:spPr>
        <p:txBody>
          <a:bodyPr wrap="none">
            <a:spAutoFit/>
          </a:bodyPr>
          <a:lstStyle/>
          <a:p>
            <a:pPr algn="ctr"/>
            <a:r>
              <a:rPr lang="en-GB" sz="2800" b="1" dirty="0"/>
              <a:t>2.7</a:t>
            </a:r>
          </a:p>
        </p:txBody>
      </p:sp>
      <p:sp>
        <p:nvSpPr>
          <p:cNvPr id="15" name="Rectangle 14"/>
          <p:cNvSpPr/>
          <p:nvPr/>
        </p:nvSpPr>
        <p:spPr>
          <a:xfrm>
            <a:off x="1634318" y="4781782"/>
            <a:ext cx="5848864" cy="1200329"/>
          </a:xfrm>
          <a:prstGeom prst="rect">
            <a:avLst/>
          </a:prstGeom>
        </p:spPr>
        <p:txBody>
          <a:bodyPr wrap="square">
            <a:spAutoFit/>
          </a:bodyPr>
          <a:lstStyle/>
          <a:p>
            <a:pPr marL="0" indent="0" algn="ctr">
              <a:lnSpc>
                <a:spcPct val="100000"/>
              </a:lnSpc>
              <a:spcBef>
                <a:spcPts val="0"/>
              </a:spcBef>
              <a:buNone/>
            </a:pPr>
            <a:r>
              <a:rPr lang="en-GB" dirty="0"/>
              <a:t>What would the golden number be?</a:t>
            </a:r>
          </a:p>
          <a:p>
            <a:pPr marL="0" indent="0" algn="ctr">
              <a:lnSpc>
                <a:spcPct val="100000"/>
              </a:lnSpc>
              <a:spcBef>
                <a:spcPts val="0"/>
              </a:spcBef>
              <a:buNone/>
            </a:pPr>
            <a:r>
              <a:rPr lang="en-GB" dirty="0"/>
              <a:t>Where would 2.7 be on the number line?</a:t>
            </a:r>
          </a:p>
          <a:p>
            <a:pPr marL="0" indent="0" algn="ctr">
              <a:lnSpc>
                <a:spcPct val="100000"/>
              </a:lnSpc>
              <a:spcBef>
                <a:spcPts val="0"/>
              </a:spcBef>
              <a:buNone/>
            </a:pPr>
            <a:r>
              <a:rPr lang="en-GB" dirty="0"/>
              <a:t>What is 2.7 rounded to the nearest whole number?</a:t>
            </a:r>
          </a:p>
          <a:p>
            <a:pPr marL="0" indent="0" algn="ctr">
              <a:lnSpc>
                <a:spcPct val="100000"/>
              </a:lnSpc>
              <a:spcBef>
                <a:spcPts val="0"/>
              </a:spcBef>
              <a:buNone/>
            </a:pPr>
            <a:r>
              <a:rPr lang="en-GB" dirty="0"/>
              <a:t>2.7 rounded to the nearest whole number is 3.</a:t>
            </a:r>
          </a:p>
        </p:txBody>
      </p:sp>
    </p:spTree>
    <p:extLst>
      <p:ext uri="{BB962C8B-B14F-4D97-AF65-F5344CB8AC3E}">
        <p14:creationId xmlns:p14="http://schemas.microsoft.com/office/powerpoint/2010/main" val="234043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8" presetClass="emph" presetSubtype="0" repeatCount="indefinite" fill="hold" grpId="0" nodeType="withEffect">
                                  <p:stCondLst>
                                    <p:cond delay="0"/>
                                  </p:stCondLst>
                                  <p:childTnLst>
                                    <p:animRot by="21600000">
                                      <p:cBhvr>
                                        <p:cTn id="12" dur="8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xEl>
                                              <p:pRg st="3" end="3"/>
                                            </p:txEl>
                                          </p:spTgt>
                                        </p:tgtEl>
                                        <p:attrNameLst>
                                          <p:attrName>style.visibility</p:attrName>
                                        </p:attrNameLst>
                                      </p:cBhvr>
                                      <p:to>
                                        <p:strVal val="visible"/>
                                      </p:to>
                                    </p:set>
                                    <p:animEffect transition="in" filter="fade">
                                      <p:cBhvr>
                                        <p:cTn id="36"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52" grpId="0" animBg="1"/>
      <p:bldP spid="14" grpId="0"/>
      <p:bldP spid="1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1544473"/>
            <a:ext cx="7881938" cy="4710596"/>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743171" y="694633"/>
            <a:ext cx="6725994" cy="615553"/>
          </a:xfrm>
          <a:prstGeom prst="rect">
            <a:avLst/>
          </a:prstGeom>
        </p:spPr>
        <p:txBody>
          <a:bodyPr wrap="square" lIns="0" tIns="0" rIns="0" bIns="0">
            <a:spAutoFit/>
          </a:bodyPr>
          <a:lstStyle/>
          <a:p>
            <a:pPr algn="ctr" eaLnBrk="1" fontAlgn="auto" hangingPunct="1">
              <a:spcBef>
                <a:spcPts val="0"/>
              </a:spcBef>
              <a:spcAft>
                <a:spcPts val="0"/>
              </a:spcAft>
              <a:defRPr/>
            </a:pPr>
            <a:r>
              <a:rPr lang="en-GB" altLang="en-US" sz="4000" dirty="0">
                <a:latin typeface="+mj-lt"/>
              </a:rPr>
              <a:t>Rounding To Whole Numbers</a:t>
            </a:r>
          </a:p>
        </p:txBody>
      </p:sp>
      <p:sp>
        <p:nvSpPr>
          <p:cNvPr id="17414" name="Rectangle 1"/>
          <p:cNvSpPr>
            <a:spLocks noChangeArrowheads="1"/>
          </p:cNvSpPr>
          <p:nvPr/>
        </p:nvSpPr>
        <p:spPr bwMode="auto">
          <a:xfrm>
            <a:off x="1568741" y="1807844"/>
            <a:ext cx="60652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dirty="0"/>
              <a:t>What is 0.5 </a:t>
            </a:r>
            <a:r>
              <a:rPr lang="en-GB" sz="2000" dirty="0"/>
              <a:t>rounded to the nearest whole number?</a:t>
            </a:r>
            <a:endParaRPr lang="en-GB" altLang="en-US" sz="2000" dirty="0"/>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1808142120"/>
              </p:ext>
            </p:extLst>
          </p:nvPr>
        </p:nvGraphicFramePr>
        <p:xfrm>
          <a:off x="1174750" y="3225437"/>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0</a:t>
            </a:r>
          </a:p>
        </p:txBody>
      </p:sp>
      <p:sp>
        <p:nvSpPr>
          <p:cNvPr id="45" name="Rectangle 44"/>
          <p:cNvSpPr/>
          <p:nvPr/>
        </p:nvSpPr>
        <p:spPr>
          <a:xfrm>
            <a:off x="763398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1</a:t>
            </a:r>
          </a:p>
        </p:txBody>
      </p:sp>
      <p:sp>
        <p:nvSpPr>
          <p:cNvPr id="4" name="12-Point Star 3"/>
          <p:cNvSpPr/>
          <p:nvPr/>
        </p:nvSpPr>
        <p:spPr>
          <a:xfrm>
            <a:off x="3988102" y="3357707"/>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106168" y="3533871"/>
            <a:ext cx="931666" cy="707886"/>
          </a:xfrm>
          <a:prstGeom prst="rect">
            <a:avLst/>
          </a:prstGeom>
        </p:spPr>
        <p:txBody>
          <a:bodyPr wrap="none">
            <a:spAutoFit/>
          </a:bodyPr>
          <a:lstStyle/>
          <a:p>
            <a:pPr algn="ctr"/>
            <a:r>
              <a:rPr lang="en-GB" sz="4000" b="1" dirty="0"/>
              <a:t>0.</a:t>
            </a:r>
            <a:r>
              <a:rPr lang="en-GB" sz="4000" b="1" dirty="0">
                <a:solidFill>
                  <a:srgbClr val="FFC000"/>
                </a:solidFill>
              </a:rPr>
              <a:t>5</a:t>
            </a:r>
          </a:p>
        </p:txBody>
      </p:sp>
      <p:sp>
        <p:nvSpPr>
          <p:cNvPr id="52" name="U-Turn Arrow 51"/>
          <p:cNvSpPr/>
          <p:nvPr/>
        </p:nvSpPr>
        <p:spPr>
          <a:xfrm>
            <a:off x="4522573" y="2777639"/>
            <a:ext cx="3530859"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68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1544473"/>
            <a:ext cx="7881938" cy="4710596"/>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4" name="Rectangle 1"/>
          <p:cNvSpPr>
            <a:spLocks noChangeArrowheads="1"/>
          </p:cNvSpPr>
          <p:nvPr/>
        </p:nvSpPr>
        <p:spPr bwMode="auto">
          <a:xfrm>
            <a:off x="1736069" y="1807844"/>
            <a:ext cx="59315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dirty="0"/>
              <a:t>What is 6.4 </a:t>
            </a:r>
            <a:r>
              <a:rPr lang="en-GB" sz="2000" dirty="0"/>
              <a:t>rounded to the nearest whole number?</a:t>
            </a:r>
            <a:endParaRPr lang="en-GB" altLang="en-US" sz="2000" dirty="0"/>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1808142120"/>
              </p:ext>
            </p:extLst>
          </p:nvPr>
        </p:nvGraphicFramePr>
        <p:xfrm>
          <a:off x="1174750" y="3225437"/>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6</a:t>
            </a:r>
          </a:p>
        </p:txBody>
      </p:sp>
      <p:sp>
        <p:nvSpPr>
          <p:cNvPr id="45" name="Rectangle 44"/>
          <p:cNvSpPr/>
          <p:nvPr/>
        </p:nvSpPr>
        <p:spPr>
          <a:xfrm>
            <a:off x="763398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7</a:t>
            </a:r>
          </a:p>
        </p:txBody>
      </p:sp>
      <p:sp>
        <p:nvSpPr>
          <p:cNvPr id="4" name="12-Point Star 3"/>
          <p:cNvSpPr/>
          <p:nvPr/>
        </p:nvSpPr>
        <p:spPr>
          <a:xfrm>
            <a:off x="3988102" y="3357707"/>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127007" y="3533871"/>
            <a:ext cx="889987" cy="707886"/>
          </a:xfrm>
          <a:prstGeom prst="rect">
            <a:avLst/>
          </a:prstGeom>
        </p:spPr>
        <p:txBody>
          <a:bodyPr wrap="none">
            <a:spAutoFit/>
          </a:bodyPr>
          <a:lstStyle/>
          <a:p>
            <a:pPr algn="ctr"/>
            <a:r>
              <a:rPr lang="en-GB" sz="4000" b="1" dirty="0"/>
              <a:t>6.</a:t>
            </a:r>
            <a:r>
              <a:rPr lang="en-GB" sz="4000" b="1" dirty="0">
                <a:solidFill>
                  <a:srgbClr val="FFC000"/>
                </a:solidFill>
              </a:rPr>
              <a:t>5</a:t>
            </a:r>
          </a:p>
        </p:txBody>
      </p:sp>
      <p:sp>
        <p:nvSpPr>
          <p:cNvPr id="52" name="U-Turn Arrow 51"/>
          <p:cNvSpPr/>
          <p:nvPr/>
        </p:nvSpPr>
        <p:spPr>
          <a:xfrm flipH="1">
            <a:off x="1079156" y="2777639"/>
            <a:ext cx="2800865"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3477887" y="3215226"/>
            <a:ext cx="696024" cy="523220"/>
          </a:xfrm>
          <a:prstGeom prst="rect">
            <a:avLst/>
          </a:prstGeom>
        </p:spPr>
        <p:txBody>
          <a:bodyPr wrap="none">
            <a:spAutoFit/>
          </a:bodyPr>
          <a:lstStyle/>
          <a:p>
            <a:pPr algn="ctr"/>
            <a:r>
              <a:rPr lang="en-GB" sz="2800" b="1" dirty="0"/>
              <a:t>6.4</a:t>
            </a:r>
          </a:p>
        </p:txBody>
      </p:sp>
      <p:sp>
        <p:nvSpPr>
          <p:cNvPr id="13" name="Rectangle 12"/>
          <p:cNvSpPr/>
          <p:nvPr/>
        </p:nvSpPr>
        <p:spPr>
          <a:xfrm>
            <a:off x="743171" y="694633"/>
            <a:ext cx="6725994" cy="615553"/>
          </a:xfrm>
          <a:prstGeom prst="rect">
            <a:avLst/>
          </a:prstGeom>
        </p:spPr>
        <p:txBody>
          <a:bodyPr wrap="square" lIns="0" tIns="0" rIns="0" bIns="0">
            <a:spAutoFit/>
          </a:bodyPr>
          <a:lstStyle/>
          <a:p>
            <a:pPr algn="ctr" eaLnBrk="1" fontAlgn="auto" hangingPunct="1">
              <a:spcBef>
                <a:spcPts val="0"/>
              </a:spcBef>
              <a:spcAft>
                <a:spcPts val="0"/>
              </a:spcAft>
              <a:defRPr/>
            </a:pPr>
            <a:r>
              <a:rPr lang="en-GB" altLang="en-US" sz="4000" dirty="0">
                <a:latin typeface="+mj-lt"/>
              </a:rPr>
              <a:t>Rounding To Whole Numbers</a:t>
            </a:r>
          </a:p>
        </p:txBody>
      </p:sp>
    </p:spTree>
    <p:extLst>
      <p:ext uri="{BB962C8B-B14F-4D97-AF65-F5344CB8AC3E}">
        <p14:creationId xmlns:p14="http://schemas.microsoft.com/office/powerpoint/2010/main" val="101881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1544473"/>
            <a:ext cx="7881938" cy="4710596"/>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4" name="Rectangle 1"/>
          <p:cNvSpPr>
            <a:spLocks noChangeArrowheads="1"/>
          </p:cNvSpPr>
          <p:nvPr/>
        </p:nvSpPr>
        <p:spPr bwMode="auto">
          <a:xfrm>
            <a:off x="1610685" y="1807844"/>
            <a:ext cx="6056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dirty="0"/>
              <a:t>What is 45.1 </a:t>
            </a:r>
            <a:r>
              <a:rPr lang="en-GB" sz="2000" dirty="0"/>
              <a:t>rounded to the nearest whole number?</a:t>
            </a:r>
            <a:endParaRPr lang="en-GB" altLang="en-US" sz="2000" dirty="0"/>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1808142120"/>
              </p:ext>
            </p:extLst>
          </p:nvPr>
        </p:nvGraphicFramePr>
        <p:xfrm>
          <a:off x="1174750" y="3225437"/>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45</a:t>
            </a:r>
          </a:p>
        </p:txBody>
      </p:sp>
      <p:sp>
        <p:nvSpPr>
          <p:cNvPr id="45" name="Rectangle 44"/>
          <p:cNvSpPr/>
          <p:nvPr/>
        </p:nvSpPr>
        <p:spPr>
          <a:xfrm>
            <a:off x="763398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46</a:t>
            </a:r>
          </a:p>
        </p:txBody>
      </p:sp>
      <p:sp>
        <p:nvSpPr>
          <p:cNvPr id="4" name="12-Point Star 3"/>
          <p:cNvSpPr/>
          <p:nvPr/>
        </p:nvSpPr>
        <p:spPr>
          <a:xfrm>
            <a:off x="3988102" y="3357707"/>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044452" y="3575061"/>
            <a:ext cx="1055097" cy="630942"/>
          </a:xfrm>
          <a:prstGeom prst="rect">
            <a:avLst/>
          </a:prstGeom>
        </p:spPr>
        <p:txBody>
          <a:bodyPr wrap="none">
            <a:spAutoFit/>
          </a:bodyPr>
          <a:lstStyle/>
          <a:p>
            <a:pPr algn="ctr"/>
            <a:r>
              <a:rPr lang="en-GB" sz="3500" b="1" dirty="0"/>
              <a:t>45.</a:t>
            </a:r>
            <a:r>
              <a:rPr lang="en-GB" sz="3500" b="1" dirty="0">
                <a:solidFill>
                  <a:srgbClr val="FFC000"/>
                </a:solidFill>
              </a:rPr>
              <a:t>5</a:t>
            </a:r>
          </a:p>
        </p:txBody>
      </p:sp>
      <p:sp>
        <p:nvSpPr>
          <p:cNvPr id="52" name="U-Turn Arrow 51"/>
          <p:cNvSpPr/>
          <p:nvPr/>
        </p:nvSpPr>
        <p:spPr>
          <a:xfrm flipH="1">
            <a:off x="1079155" y="2777639"/>
            <a:ext cx="889687"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482828" y="3215226"/>
            <a:ext cx="835485" cy="523220"/>
          </a:xfrm>
          <a:prstGeom prst="rect">
            <a:avLst/>
          </a:prstGeom>
        </p:spPr>
        <p:txBody>
          <a:bodyPr wrap="none">
            <a:spAutoFit/>
          </a:bodyPr>
          <a:lstStyle/>
          <a:p>
            <a:pPr algn="ctr"/>
            <a:r>
              <a:rPr lang="en-GB" sz="2800" b="1" dirty="0"/>
              <a:t>45.1</a:t>
            </a:r>
          </a:p>
        </p:txBody>
      </p:sp>
      <p:sp>
        <p:nvSpPr>
          <p:cNvPr id="13" name="Rectangle 12"/>
          <p:cNvSpPr/>
          <p:nvPr/>
        </p:nvSpPr>
        <p:spPr>
          <a:xfrm>
            <a:off x="743171" y="694633"/>
            <a:ext cx="6725994" cy="615553"/>
          </a:xfrm>
          <a:prstGeom prst="rect">
            <a:avLst/>
          </a:prstGeom>
        </p:spPr>
        <p:txBody>
          <a:bodyPr wrap="square" lIns="0" tIns="0" rIns="0" bIns="0">
            <a:spAutoFit/>
          </a:bodyPr>
          <a:lstStyle/>
          <a:p>
            <a:pPr algn="ctr" eaLnBrk="1" fontAlgn="auto" hangingPunct="1">
              <a:spcBef>
                <a:spcPts val="0"/>
              </a:spcBef>
              <a:spcAft>
                <a:spcPts val="0"/>
              </a:spcAft>
              <a:defRPr/>
            </a:pPr>
            <a:r>
              <a:rPr lang="en-GB" altLang="en-US" sz="4000" dirty="0">
                <a:latin typeface="+mj-lt"/>
              </a:rPr>
              <a:t>Rounding To Whole Numbers</a:t>
            </a:r>
          </a:p>
        </p:txBody>
      </p:sp>
    </p:spTree>
    <p:extLst>
      <p:ext uri="{BB962C8B-B14F-4D97-AF65-F5344CB8AC3E}">
        <p14:creationId xmlns:p14="http://schemas.microsoft.com/office/powerpoint/2010/main" val="191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 name="Rectangle 58"/>
          <p:cNvSpPr/>
          <p:nvPr/>
        </p:nvSpPr>
        <p:spPr>
          <a:xfrm>
            <a:off x="628650" y="1619250"/>
            <a:ext cx="7856538" cy="4610100"/>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5" name="Rectangle 94"/>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Rounding Decimals</a:t>
            </a:r>
          </a:p>
        </p:txBody>
      </p:sp>
      <p:pic>
        <p:nvPicPr>
          <p:cNvPr id="22532" name="Individual W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595" y="1804086"/>
            <a:ext cx="3009669" cy="4256116"/>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1381" y="1804086"/>
            <a:ext cx="3009669" cy="4256116"/>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167" y="1804086"/>
            <a:ext cx="3009669" cy="4256116"/>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15364"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a:latin typeface="Twinkl SemiBold" pitchFamily="2" charset="0"/>
              </a:rPr>
              <a:t>Success Criteria</a:t>
            </a:r>
          </a:p>
        </p:txBody>
      </p:sp>
      <p:sp>
        <p:nvSpPr>
          <p:cNvPr id="15365"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a:latin typeface="Twinkl SemiBold" pitchFamily="2" charset="0"/>
              </a:rPr>
              <a:t>Aim</a:t>
            </a:r>
          </a:p>
        </p:txBody>
      </p:sp>
      <p:sp>
        <p:nvSpPr>
          <p:cNvPr id="15366" name="Content Placeholder 15"/>
          <p:cNvSpPr>
            <a:spLocks noGrp="1"/>
          </p:cNvSpPr>
          <p:nvPr>
            <p:ph idx="1"/>
          </p:nvPr>
        </p:nvSpPr>
        <p:spPr>
          <a:xfrm>
            <a:off x="628650" y="1127125"/>
            <a:ext cx="7886700" cy="1409700"/>
          </a:xfrm>
        </p:spPr>
        <p:txBody>
          <a:bodyPr/>
          <a:lstStyle/>
          <a:p>
            <a:r>
              <a:rPr lang="en-GB" altLang="en-US" dirty="0"/>
              <a:t>I can round a decimal number.</a:t>
            </a:r>
          </a:p>
        </p:txBody>
      </p:sp>
      <p:sp>
        <p:nvSpPr>
          <p:cNvPr id="15367" name="Content Placeholder 15"/>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r>
              <a:rPr lang="en-GB" altLang="en-US" dirty="0"/>
              <a:t>I can place a decimal number on a number line.</a:t>
            </a:r>
          </a:p>
          <a:p>
            <a:pPr eaLnBrk="1" hangingPunct="1"/>
            <a:r>
              <a:rPr lang="en-GB" altLang="en-US" dirty="0"/>
              <a:t>I can round a decimal number to the nearest whole number.</a:t>
            </a: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03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55638"/>
            <a:ext cx="9144000" cy="1112837"/>
          </a:xfrm>
          <a:prstGeom prst="rect">
            <a:avLst/>
          </a:prstGeom>
          <a:solidFill>
            <a:srgbClr val="FEFEFE">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4339" name="Title 7"/>
          <p:cNvSpPr>
            <a:spLocks noGrp="1"/>
          </p:cNvSpPr>
          <p:nvPr>
            <p:ph type="title"/>
          </p:nvPr>
        </p:nvSpPr>
        <p:spPr>
          <a:xfrm>
            <a:off x="628650" y="582613"/>
            <a:ext cx="7886700" cy="1325562"/>
          </a:xfrm>
        </p:spPr>
        <p:txBody>
          <a:bodyPr lIns="0" tIns="0" rIns="0" bIns="0"/>
          <a:lstStyle/>
          <a:p>
            <a:pPr eaLnBrk="1" hangingPunct="1"/>
            <a:r>
              <a:rPr lang="en-GB" altLang="en-US" sz="5400" dirty="0">
                <a:solidFill>
                  <a:schemeClr val="tx1"/>
                </a:solidFill>
                <a:latin typeface="Twinkl" pitchFamily="2" charset="0"/>
              </a:rPr>
              <a:t>Round It</a:t>
            </a:r>
          </a:p>
        </p:txBody>
      </p:sp>
      <p:pic>
        <p:nvPicPr>
          <p:cNvPr id="14340" name="Twinkl Logo"/>
          <p:cNvPicPr>
            <a:picLocks noChangeAspect="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4278313" y="5975350"/>
            <a:ext cx="5873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15364"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a:latin typeface="Twinkl SemiBold" pitchFamily="2" charset="0"/>
              </a:rPr>
              <a:t>Success Criteria</a:t>
            </a:r>
          </a:p>
        </p:txBody>
      </p:sp>
      <p:sp>
        <p:nvSpPr>
          <p:cNvPr id="15365"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a:latin typeface="Twinkl SemiBold" pitchFamily="2" charset="0"/>
              </a:rPr>
              <a:t>Aim</a:t>
            </a:r>
          </a:p>
        </p:txBody>
      </p:sp>
      <p:sp>
        <p:nvSpPr>
          <p:cNvPr id="15366" name="Content Placeholder 15"/>
          <p:cNvSpPr>
            <a:spLocks noGrp="1"/>
          </p:cNvSpPr>
          <p:nvPr>
            <p:ph idx="1"/>
          </p:nvPr>
        </p:nvSpPr>
        <p:spPr>
          <a:xfrm>
            <a:off x="628650" y="1127125"/>
            <a:ext cx="7886700" cy="1409700"/>
          </a:xfrm>
        </p:spPr>
        <p:txBody>
          <a:bodyPr/>
          <a:lstStyle/>
          <a:p>
            <a:r>
              <a:rPr lang="en-GB" altLang="en-US" dirty="0"/>
              <a:t>I can round a decimal number.</a:t>
            </a:r>
          </a:p>
        </p:txBody>
      </p:sp>
      <p:sp>
        <p:nvSpPr>
          <p:cNvPr id="15367" name="Content Placeholder 15"/>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r>
              <a:rPr lang="en-GB" altLang="en-US" dirty="0"/>
              <a:t>I can place a decimal number on a number line.</a:t>
            </a:r>
          </a:p>
          <a:p>
            <a:pPr eaLnBrk="1" hangingPunct="1"/>
            <a:r>
              <a:rPr lang="en-GB" altLang="en-US" dirty="0"/>
              <a:t>I can round a decimal number to the nearest whole number.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35000" y="2115026"/>
            <a:ext cx="7881938" cy="4095274"/>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Rounding</a:t>
            </a:r>
          </a:p>
        </p:txBody>
      </p:sp>
      <p:sp>
        <p:nvSpPr>
          <p:cNvPr id="17414" name="Rectangle 1"/>
          <p:cNvSpPr>
            <a:spLocks noChangeArrowheads="1"/>
          </p:cNvSpPr>
          <p:nvPr/>
        </p:nvSpPr>
        <p:spPr bwMode="auto">
          <a:xfrm>
            <a:off x="1182688" y="1369839"/>
            <a:ext cx="6786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dirty="0"/>
              <a:t>When we are rounding numbers to the nearest 10, how do we know whether to round up or down?</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541633745"/>
              </p:ext>
            </p:extLst>
          </p:nvPr>
        </p:nvGraphicFramePr>
        <p:xfrm>
          <a:off x="1174750" y="3296304"/>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601240"/>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0</a:t>
            </a:r>
          </a:p>
        </p:txBody>
      </p:sp>
      <p:sp>
        <p:nvSpPr>
          <p:cNvPr id="45" name="Rectangle 44"/>
          <p:cNvSpPr/>
          <p:nvPr/>
        </p:nvSpPr>
        <p:spPr>
          <a:xfrm>
            <a:off x="7633984" y="3601240"/>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10</a:t>
            </a:r>
          </a:p>
        </p:txBody>
      </p:sp>
      <p:sp>
        <p:nvSpPr>
          <p:cNvPr id="4" name="12-Point Star 3"/>
          <p:cNvSpPr/>
          <p:nvPr/>
        </p:nvSpPr>
        <p:spPr>
          <a:xfrm>
            <a:off x="3988102" y="3428574"/>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5" name="Rectangle 4"/>
          <p:cNvSpPr/>
          <p:nvPr/>
        </p:nvSpPr>
        <p:spPr>
          <a:xfrm>
            <a:off x="3239744" y="2313706"/>
            <a:ext cx="2664512" cy="369332"/>
          </a:xfrm>
          <a:prstGeom prst="rect">
            <a:avLst/>
          </a:prstGeom>
        </p:spPr>
        <p:txBody>
          <a:bodyPr wrap="none">
            <a:spAutoFit/>
          </a:bodyPr>
          <a:lstStyle/>
          <a:p>
            <a:r>
              <a:rPr lang="en-GB" dirty="0"/>
              <a:t>5 is the golden number. </a:t>
            </a:r>
          </a:p>
        </p:txBody>
      </p:sp>
      <p:sp>
        <p:nvSpPr>
          <p:cNvPr id="6" name="Rectangle 5"/>
          <p:cNvSpPr/>
          <p:nvPr/>
        </p:nvSpPr>
        <p:spPr>
          <a:xfrm>
            <a:off x="4341810" y="3604738"/>
            <a:ext cx="460382" cy="707886"/>
          </a:xfrm>
          <a:prstGeom prst="rect">
            <a:avLst/>
          </a:prstGeom>
        </p:spPr>
        <p:txBody>
          <a:bodyPr wrap="none">
            <a:spAutoFit/>
          </a:bodyPr>
          <a:lstStyle/>
          <a:p>
            <a:pPr algn="ctr"/>
            <a:r>
              <a:rPr lang="en-GB" sz="4000" b="1" dirty="0">
                <a:solidFill>
                  <a:srgbClr val="FFC000"/>
                </a:solidFill>
              </a:rPr>
              <a:t>5</a:t>
            </a:r>
          </a:p>
        </p:txBody>
      </p:sp>
      <p:sp>
        <p:nvSpPr>
          <p:cNvPr id="7" name="Rectangle 6"/>
          <p:cNvSpPr/>
          <p:nvPr/>
        </p:nvSpPr>
        <p:spPr>
          <a:xfrm>
            <a:off x="1510016" y="4897967"/>
            <a:ext cx="6123968" cy="369332"/>
          </a:xfrm>
          <a:prstGeom prst="rect">
            <a:avLst/>
          </a:prstGeom>
        </p:spPr>
        <p:txBody>
          <a:bodyPr wrap="square">
            <a:spAutoFit/>
          </a:bodyPr>
          <a:lstStyle/>
          <a:p>
            <a:pPr marL="0" indent="0" algn="ctr">
              <a:lnSpc>
                <a:spcPct val="100000"/>
              </a:lnSpc>
              <a:spcBef>
                <a:spcPts val="0"/>
              </a:spcBef>
              <a:buNone/>
            </a:pPr>
            <a:r>
              <a:rPr lang="en-GB" dirty="0"/>
              <a:t>If the ones digit is less than 5, we round down.</a:t>
            </a:r>
          </a:p>
        </p:txBody>
      </p:sp>
      <p:sp>
        <p:nvSpPr>
          <p:cNvPr id="9" name="Rectangle 8"/>
          <p:cNvSpPr/>
          <p:nvPr/>
        </p:nvSpPr>
        <p:spPr>
          <a:xfrm>
            <a:off x="1647568" y="5374393"/>
            <a:ext cx="5848864" cy="369332"/>
          </a:xfrm>
          <a:prstGeom prst="rect">
            <a:avLst/>
          </a:prstGeom>
        </p:spPr>
        <p:txBody>
          <a:bodyPr wrap="square">
            <a:spAutoFit/>
          </a:bodyPr>
          <a:lstStyle/>
          <a:p>
            <a:pPr marL="0" indent="0" algn="ctr">
              <a:lnSpc>
                <a:spcPct val="100000"/>
              </a:lnSpc>
              <a:spcBef>
                <a:spcPts val="0"/>
              </a:spcBef>
              <a:buNone/>
            </a:pPr>
            <a:r>
              <a:rPr lang="en-GB" dirty="0"/>
              <a:t>If the ones digit is 5 or greater, we round up.</a:t>
            </a:r>
          </a:p>
        </p:txBody>
      </p:sp>
      <p:sp>
        <p:nvSpPr>
          <p:cNvPr id="10" name="U-Turn Arrow 9"/>
          <p:cNvSpPr/>
          <p:nvPr/>
        </p:nvSpPr>
        <p:spPr>
          <a:xfrm>
            <a:off x="5329881" y="2848506"/>
            <a:ext cx="2743199"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U-Turn Arrow 51"/>
          <p:cNvSpPr/>
          <p:nvPr/>
        </p:nvSpPr>
        <p:spPr>
          <a:xfrm flipH="1">
            <a:off x="1096093" y="2848506"/>
            <a:ext cx="2143651"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2990930" y="3286093"/>
            <a:ext cx="372218" cy="523220"/>
          </a:xfrm>
          <a:prstGeom prst="rect">
            <a:avLst/>
          </a:prstGeom>
        </p:spPr>
        <p:txBody>
          <a:bodyPr wrap="none">
            <a:spAutoFit/>
          </a:bodyPr>
          <a:lstStyle/>
          <a:p>
            <a:pPr algn="ctr"/>
            <a:r>
              <a:rPr lang="en-GB" sz="2800" b="1" dirty="0"/>
              <a:t>3</a:t>
            </a:r>
          </a:p>
        </p:txBody>
      </p:sp>
      <p:sp>
        <p:nvSpPr>
          <p:cNvPr id="54" name="Rectangle 53"/>
          <p:cNvSpPr/>
          <p:nvPr/>
        </p:nvSpPr>
        <p:spPr>
          <a:xfrm>
            <a:off x="5193755" y="3286093"/>
            <a:ext cx="385042" cy="523220"/>
          </a:xfrm>
          <a:prstGeom prst="rect">
            <a:avLst/>
          </a:prstGeom>
        </p:spPr>
        <p:txBody>
          <a:bodyPr wrap="none">
            <a:spAutoFit/>
          </a:bodyPr>
          <a:lstStyle/>
          <a:p>
            <a:pPr algn="ctr"/>
            <a:r>
              <a:rPr lang="en-GB" sz="2800" b="1" dirty="0"/>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8" presetClass="emph" presetSubtype="0" repeatCount="indefinite" fill="hold" grpId="0" nodeType="withEffect">
                                  <p:stCondLst>
                                    <p:cond delay="0"/>
                                  </p:stCondLst>
                                  <p:childTnLst>
                                    <p:animRot by="21600000">
                                      <p:cBhvr>
                                        <p:cTn id="9" dur="8000" fill="hold"/>
                                        <p:tgtEl>
                                          <p:spTgt spid="4"/>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P spid="4" grpId="0" animBg="1"/>
      <p:bldP spid="4" grpId="1" animBg="1"/>
      <p:bldP spid="5" grpId="0"/>
      <p:bldP spid="6" grpId="0"/>
      <p:bldP spid="7" grpId="0"/>
      <p:bldP spid="9" grpId="0"/>
      <p:bldP spid="10" grpId="0" animBg="1"/>
      <p:bldP spid="52" grpId="0" animBg="1"/>
      <p:bldP spid="11"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2194169"/>
            <a:ext cx="7881938" cy="4060899"/>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Rounding</a:t>
            </a:r>
          </a:p>
        </p:txBody>
      </p:sp>
      <p:sp>
        <p:nvSpPr>
          <p:cNvPr id="17414" name="Rectangle 1"/>
          <p:cNvSpPr>
            <a:spLocks noChangeArrowheads="1"/>
          </p:cNvSpPr>
          <p:nvPr/>
        </p:nvSpPr>
        <p:spPr bwMode="auto">
          <a:xfrm>
            <a:off x="537327" y="1544472"/>
            <a:ext cx="80772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1600" dirty="0"/>
              <a:t>For each number, we have to identify the multiples of 10 below and above it. If we are rounding 32 to the nearest 10, what would the multiples of 10 above and below it be?</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3789668381"/>
              </p:ext>
            </p:extLst>
          </p:nvPr>
        </p:nvGraphicFramePr>
        <p:xfrm>
          <a:off x="1174750" y="3018644"/>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323580"/>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30</a:t>
            </a:r>
          </a:p>
        </p:txBody>
      </p:sp>
      <p:sp>
        <p:nvSpPr>
          <p:cNvPr id="45" name="Rectangle 44"/>
          <p:cNvSpPr/>
          <p:nvPr/>
        </p:nvSpPr>
        <p:spPr>
          <a:xfrm>
            <a:off x="7633984" y="3323580"/>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40</a:t>
            </a:r>
          </a:p>
        </p:txBody>
      </p:sp>
      <p:sp>
        <p:nvSpPr>
          <p:cNvPr id="4" name="12-Point Star 3"/>
          <p:cNvSpPr/>
          <p:nvPr/>
        </p:nvSpPr>
        <p:spPr>
          <a:xfrm>
            <a:off x="3988102" y="3150914"/>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207959" y="3327078"/>
            <a:ext cx="728084" cy="707886"/>
          </a:xfrm>
          <a:prstGeom prst="rect">
            <a:avLst/>
          </a:prstGeom>
        </p:spPr>
        <p:txBody>
          <a:bodyPr wrap="none">
            <a:spAutoFit/>
          </a:bodyPr>
          <a:lstStyle/>
          <a:p>
            <a:pPr algn="ctr"/>
            <a:r>
              <a:rPr lang="en-GB" sz="4000" b="1" dirty="0"/>
              <a:t>3</a:t>
            </a:r>
            <a:r>
              <a:rPr lang="en-GB" sz="4000" b="1" dirty="0">
                <a:solidFill>
                  <a:srgbClr val="FFC000"/>
                </a:solidFill>
              </a:rPr>
              <a:t>5</a:t>
            </a:r>
          </a:p>
        </p:txBody>
      </p:sp>
      <p:sp>
        <p:nvSpPr>
          <p:cNvPr id="9" name="Rectangle 8"/>
          <p:cNvSpPr/>
          <p:nvPr/>
        </p:nvSpPr>
        <p:spPr>
          <a:xfrm>
            <a:off x="1634318" y="4351695"/>
            <a:ext cx="5848864" cy="1754326"/>
          </a:xfrm>
          <a:prstGeom prst="rect">
            <a:avLst/>
          </a:prstGeom>
        </p:spPr>
        <p:txBody>
          <a:bodyPr wrap="square">
            <a:spAutoFit/>
          </a:bodyPr>
          <a:lstStyle/>
          <a:p>
            <a:pPr marL="0" indent="0" algn="ctr">
              <a:lnSpc>
                <a:spcPct val="150000"/>
              </a:lnSpc>
              <a:spcBef>
                <a:spcPts val="0"/>
              </a:spcBef>
              <a:buNone/>
            </a:pPr>
            <a:r>
              <a:rPr lang="en-GB" dirty="0"/>
              <a:t>What would the golden number be?</a:t>
            </a:r>
          </a:p>
          <a:p>
            <a:pPr marL="0" indent="0" algn="ctr">
              <a:lnSpc>
                <a:spcPct val="150000"/>
              </a:lnSpc>
              <a:spcBef>
                <a:spcPts val="0"/>
              </a:spcBef>
              <a:buNone/>
            </a:pPr>
            <a:r>
              <a:rPr lang="en-GB" dirty="0"/>
              <a:t>Where would 32 be on the number line?</a:t>
            </a:r>
          </a:p>
          <a:p>
            <a:pPr marL="0" indent="0" algn="ctr">
              <a:lnSpc>
                <a:spcPct val="150000"/>
              </a:lnSpc>
              <a:spcBef>
                <a:spcPts val="0"/>
              </a:spcBef>
              <a:buNone/>
            </a:pPr>
            <a:r>
              <a:rPr lang="en-GB" dirty="0"/>
              <a:t>What is 32 rounded to the nearest 10?</a:t>
            </a:r>
          </a:p>
          <a:p>
            <a:pPr marL="0" indent="0" algn="ctr">
              <a:lnSpc>
                <a:spcPct val="150000"/>
              </a:lnSpc>
              <a:spcBef>
                <a:spcPts val="0"/>
              </a:spcBef>
              <a:buNone/>
            </a:pPr>
            <a:r>
              <a:rPr lang="en-GB" dirty="0"/>
              <a:t>32 rounded to the nearest 10 is 30.</a:t>
            </a:r>
          </a:p>
        </p:txBody>
      </p:sp>
      <p:sp>
        <p:nvSpPr>
          <p:cNvPr id="52" name="U-Turn Arrow 51"/>
          <p:cNvSpPr/>
          <p:nvPr/>
        </p:nvSpPr>
        <p:spPr>
          <a:xfrm flipH="1">
            <a:off x="1096093" y="2570846"/>
            <a:ext cx="1301118"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2040883" y="3008433"/>
            <a:ext cx="562975" cy="523220"/>
          </a:xfrm>
          <a:prstGeom prst="rect">
            <a:avLst/>
          </a:prstGeom>
        </p:spPr>
        <p:txBody>
          <a:bodyPr wrap="none">
            <a:spAutoFit/>
          </a:bodyPr>
          <a:lstStyle/>
          <a:p>
            <a:pPr algn="ctr"/>
            <a:r>
              <a:rPr lang="en-GB" sz="2800" b="1" dirty="0"/>
              <a:t>32</a:t>
            </a:r>
          </a:p>
        </p:txBody>
      </p:sp>
    </p:spTree>
    <p:extLst>
      <p:ext uri="{BB962C8B-B14F-4D97-AF65-F5344CB8AC3E}">
        <p14:creationId xmlns:p14="http://schemas.microsoft.com/office/powerpoint/2010/main" val="28853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par>
                                <p:cTn id="25" presetID="8" presetClass="emph" presetSubtype="0" repeatCount="indefinite" fill="hold" grpId="0" nodeType="withEffect">
                                  <p:stCondLst>
                                    <p:cond delay="0"/>
                                  </p:stCondLst>
                                  <p:childTnLst>
                                    <p:animRot by="21600000">
                                      <p:cBhvr>
                                        <p:cTn id="26" dur="8000" fill="hold"/>
                                        <p:tgtEl>
                                          <p:spTgt spid="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fade">
                                      <p:cBhvr>
                                        <p:cTn id="34" dur="500"/>
                                        <p:tgtEl>
                                          <p:spTgt spid="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P spid="4" grpId="0" animBg="1"/>
      <p:bldP spid="4" grpId="1" animBg="1"/>
      <p:bldP spid="6" grpId="0"/>
      <p:bldP spid="9" grpId="0" uiExpand="1" build="p"/>
      <p:bldP spid="52"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1544473"/>
            <a:ext cx="7881938" cy="4710596"/>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Rounding</a:t>
            </a:r>
          </a:p>
        </p:txBody>
      </p:sp>
      <p:sp>
        <p:nvSpPr>
          <p:cNvPr id="17414" name="Rectangle 1"/>
          <p:cNvSpPr>
            <a:spLocks noChangeArrowheads="1"/>
          </p:cNvSpPr>
          <p:nvPr/>
        </p:nvSpPr>
        <p:spPr bwMode="auto">
          <a:xfrm>
            <a:off x="1736070" y="1807844"/>
            <a:ext cx="56797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dirty="0"/>
              <a:t>What is 8 rounded to the nearest 10?</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1808142120"/>
              </p:ext>
            </p:extLst>
          </p:nvPr>
        </p:nvGraphicFramePr>
        <p:xfrm>
          <a:off x="1174750" y="3225437"/>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mj-lt"/>
              </a:rPr>
              <a:t>0</a:t>
            </a:r>
          </a:p>
        </p:txBody>
      </p:sp>
      <p:sp>
        <p:nvSpPr>
          <p:cNvPr id="45" name="Rectangle 44"/>
          <p:cNvSpPr/>
          <p:nvPr/>
        </p:nvSpPr>
        <p:spPr>
          <a:xfrm>
            <a:off x="763398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10</a:t>
            </a:r>
          </a:p>
        </p:txBody>
      </p:sp>
      <p:sp>
        <p:nvSpPr>
          <p:cNvPr id="4" name="12-Point Star 3"/>
          <p:cNvSpPr/>
          <p:nvPr/>
        </p:nvSpPr>
        <p:spPr>
          <a:xfrm>
            <a:off x="3988102" y="3357707"/>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341810" y="3533871"/>
            <a:ext cx="460382" cy="707886"/>
          </a:xfrm>
          <a:prstGeom prst="rect">
            <a:avLst/>
          </a:prstGeom>
        </p:spPr>
        <p:txBody>
          <a:bodyPr wrap="none">
            <a:spAutoFit/>
          </a:bodyPr>
          <a:lstStyle/>
          <a:p>
            <a:pPr algn="ctr"/>
            <a:r>
              <a:rPr lang="en-GB" sz="4000" b="1" dirty="0">
                <a:solidFill>
                  <a:srgbClr val="FFC000"/>
                </a:solidFill>
              </a:rPr>
              <a:t>5</a:t>
            </a:r>
          </a:p>
        </p:txBody>
      </p:sp>
      <p:sp>
        <p:nvSpPr>
          <p:cNvPr id="52" name="U-Turn Arrow 51"/>
          <p:cNvSpPr/>
          <p:nvPr/>
        </p:nvSpPr>
        <p:spPr>
          <a:xfrm>
            <a:off x="6761528" y="2777639"/>
            <a:ext cx="1291904"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6626854" y="3215226"/>
            <a:ext cx="394660" cy="523220"/>
          </a:xfrm>
          <a:prstGeom prst="rect">
            <a:avLst/>
          </a:prstGeom>
        </p:spPr>
        <p:txBody>
          <a:bodyPr wrap="none">
            <a:spAutoFit/>
          </a:bodyPr>
          <a:lstStyle/>
          <a:p>
            <a:pPr algn="ctr"/>
            <a:r>
              <a:rPr lang="en-GB" sz="2800" b="1" dirty="0"/>
              <a:t>8</a:t>
            </a:r>
          </a:p>
        </p:txBody>
      </p:sp>
    </p:spTree>
    <p:extLst>
      <p:ext uri="{BB962C8B-B14F-4D97-AF65-F5344CB8AC3E}">
        <p14:creationId xmlns:p14="http://schemas.microsoft.com/office/powerpoint/2010/main" val="23879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1544473"/>
            <a:ext cx="7881938" cy="4710596"/>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Rounding</a:t>
            </a:r>
          </a:p>
        </p:txBody>
      </p:sp>
      <p:sp>
        <p:nvSpPr>
          <p:cNvPr id="17414" name="Rectangle 1"/>
          <p:cNvSpPr>
            <a:spLocks noChangeArrowheads="1"/>
          </p:cNvSpPr>
          <p:nvPr/>
        </p:nvSpPr>
        <p:spPr bwMode="auto">
          <a:xfrm>
            <a:off x="1736070" y="1807844"/>
            <a:ext cx="56797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dirty="0"/>
              <a:t>What is 24 rounded to the nearest 10?</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1808142120"/>
              </p:ext>
            </p:extLst>
          </p:nvPr>
        </p:nvGraphicFramePr>
        <p:xfrm>
          <a:off x="1174750" y="3225437"/>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dirty="0">
                <a:solidFill>
                  <a:schemeClr val="tx1"/>
                </a:solidFill>
                <a:latin typeface="+mj-lt"/>
              </a:rPr>
              <a:t>20</a:t>
            </a:r>
          </a:p>
        </p:txBody>
      </p:sp>
      <p:sp>
        <p:nvSpPr>
          <p:cNvPr id="45" name="Rectangle 44"/>
          <p:cNvSpPr/>
          <p:nvPr/>
        </p:nvSpPr>
        <p:spPr>
          <a:xfrm>
            <a:off x="763398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30</a:t>
            </a:r>
          </a:p>
        </p:txBody>
      </p:sp>
      <p:sp>
        <p:nvSpPr>
          <p:cNvPr id="4" name="12-Point Star 3"/>
          <p:cNvSpPr/>
          <p:nvPr/>
        </p:nvSpPr>
        <p:spPr>
          <a:xfrm>
            <a:off x="3988102" y="3357707"/>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207959" y="3533871"/>
            <a:ext cx="728084" cy="707886"/>
          </a:xfrm>
          <a:prstGeom prst="rect">
            <a:avLst/>
          </a:prstGeom>
        </p:spPr>
        <p:txBody>
          <a:bodyPr wrap="none">
            <a:spAutoFit/>
          </a:bodyPr>
          <a:lstStyle/>
          <a:p>
            <a:pPr algn="ctr"/>
            <a:r>
              <a:rPr lang="en-GB" sz="4000" b="1" dirty="0"/>
              <a:t>2</a:t>
            </a:r>
            <a:r>
              <a:rPr lang="en-GB" sz="4000" b="1" dirty="0">
                <a:solidFill>
                  <a:srgbClr val="FFC000"/>
                </a:solidFill>
              </a:rPr>
              <a:t>5</a:t>
            </a:r>
          </a:p>
        </p:txBody>
      </p:sp>
      <p:sp>
        <p:nvSpPr>
          <p:cNvPr id="52" name="U-Turn Arrow 51"/>
          <p:cNvSpPr/>
          <p:nvPr/>
        </p:nvSpPr>
        <p:spPr>
          <a:xfrm flipH="1">
            <a:off x="1096093" y="2777639"/>
            <a:ext cx="2811764"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3544258" y="3186351"/>
            <a:ext cx="585417" cy="523220"/>
          </a:xfrm>
          <a:prstGeom prst="rect">
            <a:avLst/>
          </a:prstGeom>
        </p:spPr>
        <p:txBody>
          <a:bodyPr wrap="none">
            <a:spAutoFit/>
          </a:bodyPr>
          <a:lstStyle/>
          <a:p>
            <a:pPr algn="ctr"/>
            <a:r>
              <a:rPr lang="en-GB" sz="2800" b="1" dirty="0"/>
              <a:t>24</a:t>
            </a:r>
          </a:p>
        </p:txBody>
      </p:sp>
    </p:spTree>
    <p:extLst>
      <p:ext uri="{BB962C8B-B14F-4D97-AF65-F5344CB8AC3E}">
        <p14:creationId xmlns:p14="http://schemas.microsoft.com/office/powerpoint/2010/main" val="340306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1544473"/>
            <a:ext cx="7881938" cy="4710596"/>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Rounding</a:t>
            </a:r>
          </a:p>
        </p:txBody>
      </p:sp>
      <p:sp>
        <p:nvSpPr>
          <p:cNvPr id="17414" name="Rectangle 1"/>
          <p:cNvSpPr>
            <a:spLocks noChangeArrowheads="1"/>
          </p:cNvSpPr>
          <p:nvPr/>
        </p:nvSpPr>
        <p:spPr bwMode="auto">
          <a:xfrm>
            <a:off x="1736070" y="1807844"/>
            <a:ext cx="56797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sz="2000" dirty="0"/>
              <a:t>What is 65 rounded to the nearest 10?</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1808142120"/>
              </p:ext>
            </p:extLst>
          </p:nvPr>
        </p:nvGraphicFramePr>
        <p:xfrm>
          <a:off x="1174750" y="3225437"/>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5034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dirty="0">
                <a:solidFill>
                  <a:schemeClr val="tx1"/>
                </a:solidFill>
                <a:latin typeface="+mj-lt"/>
              </a:rPr>
              <a:t>60</a:t>
            </a:r>
          </a:p>
        </p:txBody>
      </p:sp>
      <p:sp>
        <p:nvSpPr>
          <p:cNvPr id="45" name="Rectangle 44"/>
          <p:cNvSpPr/>
          <p:nvPr/>
        </p:nvSpPr>
        <p:spPr>
          <a:xfrm>
            <a:off x="7633984" y="3530373"/>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70</a:t>
            </a:r>
          </a:p>
        </p:txBody>
      </p:sp>
      <p:sp>
        <p:nvSpPr>
          <p:cNvPr id="4" name="12-Point Star 3"/>
          <p:cNvSpPr/>
          <p:nvPr/>
        </p:nvSpPr>
        <p:spPr>
          <a:xfrm>
            <a:off x="3988102" y="3357707"/>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199142" y="3533871"/>
            <a:ext cx="745718" cy="707886"/>
          </a:xfrm>
          <a:prstGeom prst="rect">
            <a:avLst/>
          </a:prstGeom>
        </p:spPr>
        <p:txBody>
          <a:bodyPr wrap="none">
            <a:spAutoFit/>
          </a:bodyPr>
          <a:lstStyle/>
          <a:p>
            <a:pPr algn="ctr"/>
            <a:r>
              <a:rPr lang="en-GB" sz="4000" b="1" dirty="0"/>
              <a:t>6</a:t>
            </a:r>
            <a:r>
              <a:rPr lang="en-GB" sz="4000" b="1" dirty="0">
                <a:solidFill>
                  <a:srgbClr val="FFC000"/>
                </a:solidFill>
              </a:rPr>
              <a:t>5</a:t>
            </a:r>
          </a:p>
        </p:txBody>
      </p:sp>
      <p:sp>
        <p:nvSpPr>
          <p:cNvPr id="52" name="U-Turn Arrow 51"/>
          <p:cNvSpPr/>
          <p:nvPr/>
        </p:nvSpPr>
        <p:spPr>
          <a:xfrm>
            <a:off x="4514248" y="2777639"/>
            <a:ext cx="3542097"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3828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par>
                                <p:cTn id="7" presetID="10"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animEffect transition="in" filter="fade">
                                      <p:cBhvr>
                                        <p:cTn id="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17781" y="2261669"/>
            <a:ext cx="7881938" cy="3993400"/>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606390" y="696913"/>
            <a:ext cx="6852887" cy="615553"/>
          </a:xfrm>
          <a:prstGeom prst="rect">
            <a:avLst/>
          </a:prstGeom>
        </p:spPr>
        <p:txBody>
          <a:bodyPr wrap="square" lIns="0" tIns="0" rIns="0" bIns="0">
            <a:spAutoFit/>
          </a:bodyPr>
          <a:lstStyle/>
          <a:p>
            <a:pPr algn="ctr" eaLnBrk="1" fontAlgn="auto" hangingPunct="1">
              <a:spcBef>
                <a:spcPts val="0"/>
              </a:spcBef>
              <a:spcAft>
                <a:spcPts val="0"/>
              </a:spcAft>
              <a:defRPr/>
            </a:pPr>
            <a:r>
              <a:rPr lang="en-GB" altLang="en-US" sz="4000" dirty="0">
                <a:latin typeface="+mj-lt"/>
              </a:rPr>
              <a:t>Rounding To Whole Numbers</a:t>
            </a:r>
          </a:p>
        </p:txBody>
      </p:sp>
      <p:sp>
        <p:nvSpPr>
          <p:cNvPr id="17414" name="Rectangle 1"/>
          <p:cNvSpPr>
            <a:spLocks noChangeArrowheads="1"/>
          </p:cNvSpPr>
          <p:nvPr/>
        </p:nvSpPr>
        <p:spPr bwMode="auto">
          <a:xfrm>
            <a:off x="731520" y="1499833"/>
            <a:ext cx="76888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dirty="0"/>
              <a:t>When we round numbers with one decimal place, 5 is still the golden number but now we look at the tenths digit instead of the ones.</a:t>
            </a:r>
          </a:p>
        </p:txBody>
      </p:sp>
      <p:pic>
        <p:nvPicPr>
          <p:cNvPr id="4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Table 41"/>
          <p:cNvGraphicFramePr>
            <a:graphicFrameLocks noGrp="1"/>
          </p:cNvGraphicFramePr>
          <p:nvPr>
            <p:extLst>
              <p:ext uri="{D42A27DB-BD31-4B8C-83A1-F6EECF244321}">
                <p14:modId xmlns:p14="http://schemas.microsoft.com/office/powerpoint/2010/main" val="2746513039"/>
              </p:ext>
            </p:extLst>
          </p:nvPr>
        </p:nvGraphicFramePr>
        <p:xfrm>
          <a:off x="1145875" y="3674973"/>
          <a:ext cx="6794500" cy="674334"/>
        </p:xfrm>
        <a:graphic>
          <a:graphicData uri="http://schemas.openxmlformats.org/drawingml/2006/table">
            <a:tbl>
              <a:tblPr firstRow="1" bandRow="1">
                <a:tableStyleId>{5C22544A-7EE6-4342-B048-85BDC9FD1C3A}</a:tableStyleId>
              </a:tblPr>
              <a:tblGrid>
                <a:gridCol w="33972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674334">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821469" y="3979909"/>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dirty="0">
                <a:solidFill>
                  <a:schemeClr val="tx1"/>
                </a:solidFill>
                <a:latin typeface="+mj-lt"/>
              </a:rPr>
              <a:t>0</a:t>
            </a:r>
          </a:p>
        </p:txBody>
      </p:sp>
      <p:sp>
        <p:nvSpPr>
          <p:cNvPr id="45" name="Rectangle 44"/>
          <p:cNvSpPr/>
          <p:nvPr/>
        </p:nvSpPr>
        <p:spPr>
          <a:xfrm>
            <a:off x="7605109" y="3979909"/>
            <a:ext cx="650789" cy="65078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3200" dirty="0">
                <a:solidFill>
                  <a:schemeClr val="tx1"/>
                </a:solidFill>
                <a:latin typeface="+mj-lt"/>
              </a:rPr>
              <a:t>1</a:t>
            </a:r>
          </a:p>
        </p:txBody>
      </p:sp>
      <p:sp>
        <p:nvSpPr>
          <p:cNvPr id="4" name="12-Point Star 3"/>
          <p:cNvSpPr/>
          <p:nvPr/>
        </p:nvSpPr>
        <p:spPr>
          <a:xfrm>
            <a:off x="3959227" y="3807243"/>
            <a:ext cx="1160547" cy="1084127"/>
          </a:xfrm>
          <a:prstGeom prst="star12">
            <a:avLst>
              <a:gd name="adj" fmla="val 41299"/>
            </a:avLst>
          </a:prstGeom>
          <a:solidFill>
            <a:srgbClr val="EA4F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600" b="1" dirty="0">
              <a:solidFill>
                <a:srgbClr val="FFC000"/>
              </a:solidFill>
            </a:endParaRPr>
          </a:p>
        </p:txBody>
      </p:sp>
      <p:sp>
        <p:nvSpPr>
          <p:cNvPr id="6" name="Rectangle 5"/>
          <p:cNvSpPr/>
          <p:nvPr/>
        </p:nvSpPr>
        <p:spPr>
          <a:xfrm>
            <a:off x="4077293" y="3983407"/>
            <a:ext cx="931666" cy="707886"/>
          </a:xfrm>
          <a:prstGeom prst="rect">
            <a:avLst/>
          </a:prstGeom>
        </p:spPr>
        <p:txBody>
          <a:bodyPr wrap="none">
            <a:spAutoFit/>
          </a:bodyPr>
          <a:lstStyle/>
          <a:p>
            <a:pPr algn="ctr"/>
            <a:r>
              <a:rPr lang="en-GB" sz="4000" b="1" dirty="0"/>
              <a:t>0.</a:t>
            </a:r>
            <a:r>
              <a:rPr lang="en-GB" sz="4000" b="1" dirty="0">
                <a:solidFill>
                  <a:srgbClr val="FFC000"/>
                </a:solidFill>
              </a:rPr>
              <a:t>5</a:t>
            </a:r>
          </a:p>
        </p:txBody>
      </p:sp>
      <p:sp>
        <p:nvSpPr>
          <p:cNvPr id="52" name="U-Turn Arrow 51"/>
          <p:cNvSpPr/>
          <p:nvPr/>
        </p:nvSpPr>
        <p:spPr>
          <a:xfrm>
            <a:off x="5782962" y="3227175"/>
            <a:ext cx="2244508" cy="380728"/>
          </a:xfrm>
          <a:prstGeom prst="uturnArrow">
            <a:avLst>
              <a:gd name="adj1" fmla="val 31491"/>
              <a:gd name="adj2" fmla="val 25000"/>
              <a:gd name="adj3" fmla="val 25000"/>
              <a:gd name="adj4" fmla="val 43750"/>
              <a:gd name="adj5" fmla="val 75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
          <p:cNvSpPr>
            <a:spLocks noChangeArrowheads="1"/>
          </p:cNvSpPr>
          <p:nvPr/>
        </p:nvSpPr>
        <p:spPr bwMode="auto">
          <a:xfrm>
            <a:off x="731520" y="2428753"/>
            <a:ext cx="7688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indent="0" algn="ctr">
              <a:lnSpc>
                <a:spcPct val="100000"/>
              </a:lnSpc>
              <a:spcBef>
                <a:spcPts val="0"/>
              </a:spcBef>
              <a:buNone/>
            </a:pPr>
            <a:r>
              <a:rPr lang="en-GB" dirty="0"/>
              <a:t>Where would 0.7 be on the number line?</a:t>
            </a:r>
          </a:p>
        </p:txBody>
      </p:sp>
      <p:sp>
        <p:nvSpPr>
          <p:cNvPr id="13" name="Rectangle 1"/>
          <p:cNvSpPr>
            <a:spLocks noChangeArrowheads="1"/>
          </p:cNvSpPr>
          <p:nvPr/>
        </p:nvSpPr>
        <p:spPr bwMode="auto">
          <a:xfrm>
            <a:off x="731520" y="5440246"/>
            <a:ext cx="7688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indent="0" algn="ctr">
              <a:lnSpc>
                <a:spcPct val="100000"/>
              </a:lnSpc>
              <a:spcBef>
                <a:spcPts val="0"/>
              </a:spcBef>
              <a:buNone/>
            </a:pPr>
            <a:r>
              <a:rPr lang="en-GB" dirty="0"/>
              <a:t>0.7 rounded to the nearest whole number is 1.</a:t>
            </a:r>
          </a:p>
        </p:txBody>
      </p:sp>
      <p:sp>
        <p:nvSpPr>
          <p:cNvPr id="14" name="Rectangle 13"/>
          <p:cNvSpPr/>
          <p:nvPr/>
        </p:nvSpPr>
        <p:spPr>
          <a:xfrm>
            <a:off x="5449346" y="3702042"/>
            <a:ext cx="696024" cy="523220"/>
          </a:xfrm>
          <a:prstGeom prst="rect">
            <a:avLst/>
          </a:prstGeom>
        </p:spPr>
        <p:txBody>
          <a:bodyPr wrap="none">
            <a:spAutoFit/>
          </a:bodyPr>
          <a:lstStyle/>
          <a:p>
            <a:pPr algn="ctr"/>
            <a:r>
              <a:rPr lang="en-GB" sz="2800" b="1" dirty="0"/>
              <a:t>0.7</a:t>
            </a:r>
          </a:p>
        </p:txBody>
      </p:sp>
    </p:spTree>
    <p:extLst>
      <p:ext uri="{BB962C8B-B14F-4D97-AF65-F5344CB8AC3E}">
        <p14:creationId xmlns:p14="http://schemas.microsoft.com/office/powerpoint/2010/main" val="422084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12" grpId="0"/>
      <p:bldP spid="13" grpId="0"/>
      <p:bldP spid="14" grpId="0"/>
    </p:bldLst>
  </p:timing>
</p:sld>
</file>

<file path=ppt/theme/theme1.xml><?xml version="1.0" encoding="utf-8"?>
<a:theme xmlns:a="http://schemas.openxmlformats.org/drawingml/2006/main" name="1_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Custom 1">
      <a:majorFont>
        <a:latin typeface="Twinkl Semi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1554</TotalTime>
  <Words>461</Words>
  <Application>Microsoft Office PowerPoint</Application>
  <PresentationFormat>On-screen Show (4:3)</PresentationFormat>
  <Paragraphs>92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Sassoon Infant Md</vt:lpstr>
      <vt:lpstr>Tuffy</vt:lpstr>
      <vt:lpstr>Twinkl SemiBold</vt:lpstr>
      <vt:lpstr>Sassoon Infant Rg</vt:lpstr>
      <vt:lpstr>Twinkl</vt:lpstr>
      <vt:lpstr>1_Office Theme</vt:lpstr>
      <vt:lpstr>Maths</vt:lpstr>
      <vt:lpstr>Round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dc:creator>
  <cp:lastModifiedBy>Supply Teacher</cp:lastModifiedBy>
  <cp:revision>159</cp:revision>
  <dcterms:created xsi:type="dcterms:W3CDTF">2016-09-27T11:04:03Z</dcterms:created>
  <dcterms:modified xsi:type="dcterms:W3CDTF">2020-04-06T12:44:38Z</dcterms:modified>
</cp:coreProperties>
</file>