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74" r:id="rId2"/>
    <p:sldId id="275" r:id="rId3"/>
    <p:sldId id="277" r:id="rId4"/>
    <p:sldId id="276" r:id="rId5"/>
    <p:sldId id="286" r:id="rId6"/>
    <p:sldId id="278" r:id="rId7"/>
    <p:sldId id="279" r:id="rId8"/>
    <p:sldId id="287" r:id="rId9"/>
    <p:sldId id="280" r:id="rId10"/>
    <p:sldId id="281" r:id="rId11"/>
    <p:sldId id="288" r:id="rId12"/>
    <p:sldId id="282" r:id="rId13"/>
    <p:sldId id="283" r:id="rId14"/>
    <p:sldId id="289" r:id="rId15"/>
    <p:sldId id="284" r:id="rId16"/>
    <p:sldId id="285" r:id="rId17"/>
    <p:sldId id="267" r:id="rId18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21"/>
      <p:bold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Twinkl" panose="020B0604020202020204" pitchFamily="2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by Cunningham" initials="RC" lastIdx="1" clrIdx="0">
    <p:extLst>
      <p:ext uri="{19B8F6BF-5375-455C-9EA6-DF929625EA0E}">
        <p15:presenceInfo xmlns:p15="http://schemas.microsoft.com/office/powerpoint/2012/main" userId="Ruby Cunningh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13F7C"/>
    <a:srgbClr val="0077B0"/>
    <a:srgbClr val="4EB1E2"/>
    <a:srgbClr val="07743B"/>
    <a:srgbClr val="6CBB84"/>
    <a:srgbClr val="00B050"/>
    <a:srgbClr val="7030A0"/>
    <a:srgbClr val="7768AD"/>
    <a:srgbClr val="A77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1662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53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2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9.xml"/><Relationship Id="rId7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11" Type="http://schemas.openxmlformats.org/officeDocument/2006/relationships/image" Target="../media/image10.png"/><Relationship Id="rId5" Type="http://schemas.openxmlformats.org/officeDocument/2006/relationships/slide" Target="slide15.xml"/><Relationship Id="rId10" Type="http://schemas.openxmlformats.org/officeDocument/2006/relationships/image" Target="../media/image9.png"/><Relationship Id="rId4" Type="http://schemas.openxmlformats.org/officeDocument/2006/relationships/slide" Target="slide12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9.xml"/><Relationship Id="rId7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11" Type="http://schemas.openxmlformats.org/officeDocument/2006/relationships/image" Target="../media/image10.png"/><Relationship Id="rId5" Type="http://schemas.openxmlformats.org/officeDocument/2006/relationships/slide" Target="slide15.xml"/><Relationship Id="rId10" Type="http://schemas.openxmlformats.org/officeDocument/2006/relationships/image" Target="../media/image9.png"/><Relationship Id="rId4" Type="http://schemas.openxmlformats.org/officeDocument/2006/relationships/slide" Target="slide12.xml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9.xml"/><Relationship Id="rId7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11" Type="http://schemas.openxmlformats.org/officeDocument/2006/relationships/image" Target="../media/image10.png"/><Relationship Id="rId5" Type="http://schemas.openxmlformats.org/officeDocument/2006/relationships/slide" Target="slide15.xml"/><Relationship Id="rId10" Type="http://schemas.openxmlformats.org/officeDocument/2006/relationships/image" Target="../media/image9.png"/><Relationship Id="rId4" Type="http://schemas.openxmlformats.org/officeDocument/2006/relationships/slide" Target="slide12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9.xml"/><Relationship Id="rId7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11" Type="http://schemas.openxmlformats.org/officeDocument/2006/relationships/image" Target="../media/image10.png"/><Relationship Id="rId5" Type="http://schemas.openxmlformats.org/officeDocument/2006/relationships/slide" Target="slide15.xml"/><Relationship Id="rId10" Type="http://schemas.openxmlformats.org/officeDocument/2006/relationships/image" Target="../media/image9.png"/><Relationship Id="rId4" Type="http://schemas.openxmlformats.org/officeDocument/2006/relationships/slide" Target="slide12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9.xml"/><Relationship Id="rId7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11" Type="http://schemas.openxmlformats.org/officeDocument/2006/relationships/image" Target="../media/image10.png"/><Relationship Id="rId5" Type="http://schemas.openxmlformats.org/officeDocument/2006/relationships/slide" Target="slide15.xml"/><Relationship Id="rId10" Type="http://schemas.openxmlformats.org/officeDocument/2006/relationships/image" Target="../media/image9.png"/><Relationship Id="rId4" Type="http://schemas.openxmlformats.org/officeDocument/2006/relationships/slide" Target="slide12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71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" pitchFamily="50" charset="0"/>
              </a:rPr>
              <a:t>What Might </a:t>
            </a:r>
            <a:r>
              <a:rPr lang="en-GB" sz="3600" dirty="0">
                <a:solidFill>
                  <a:srgbClr val="7030A0"/>
                </a:solidFill>
                <a:latin typeface="Twinkl" pitchFamily="50" charset="0"/>
              </a:rPr>
              <a:t>Predicting Pip </a:t>
            </a:r>
            <a:r>
              <a:rPr lang="en-GB" sz="3600" dirty="0">
                <a:latin typeface="Twinkl" pitchFamily="50" charset="0"/>
              </a:rPr>
              <a:t>Ask?</a:t>
            </a:r>
            <a:endParaRPr lang="en-GB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-633046" y="1680564"/>
            <a:ext cx="9127341" cy="412642"/>
            <a:chOff x="-633046" y="1680564"/>
            <a:chExt cx="9127341" cy="412642"/>
          </a:xfrm>
        </p:grpSpPr>
        <p:sp>
          <p:nvSpPr>
            <p:cNvPr id="9" name="Snip Single Corner Rectangle 8"/>
            <p:cNvSpPr/>
            <p:nvPr/>
          </p:nvSpPr>
          <p:spPr>
            <a:xfrm>
              <a:off x="-633046" y="1680564"/>
              <a:ext cx="9127341" cy="412642"/>
            </a:xfrm>
            <a:prstGeom prst="snip1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44622" y="1703826"/>
              <a:ext cx="55745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>
                  <a:solidFill>
                    <a:schemeClr val="bg1"/>
                  </a:solidFill>
                  <a:latin typeface="Twinkl" pitchFamily="50" charset="0"/>
                </a:rPr>
                <a:t>Predicting Pip might ask questions like these: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 flipH="1">
            <a:off x="-633046" y="1390321"/>
            <a:ext cx="4934276" cy="6663057"/>
            <a:chOff x="-1212551" y="1390321"/>
            <a:chExt cx="5017169" cy="6663057"/>
          </a:xfrm>
        </p:grpSpPr>
        <p:sp>
          <p:nvSpPr>
            <p:cNvPr id="7" name="Oval 6"/>
            <p:cNvSpPr/>
            <p:nvPr/>
          </p:nvSpPr>
          <p:spPr>
            <a:xfrm>
              <a:off x="-1212551" y="2979373"/>
              <a:ext cx="5017169" cy="501716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56352" y="1390321"/>
              <a:ext cx="3791042" cy="6663057"/>
            </a:xfrm>
            <a:prstGeom prst="rect">
              <a:avLst/>
            </a:prstGeom>
          </p:spPr>
        </p:pic>
      </p:grpSp>
      <p:sp>
        <p:nvSpPr>
          <p:cNvPr id="36" name="Rounded Rectangle 35"/>
          <p:cNvSpPr/>
          <p:nvPr/>
        </p:nvSpPr>
        <p:spPr>
          <a:xfrm>
            <a:off x="3569465" y="2134202"/>
            <a:ext cx="4924830" cy="547779"/>
          </a:xfrm>
          <a:prstGeom prst="roundRect">
            <a:avLst/>
          </a:prstGeom>
          <a:solidFill>
            <a:srgbClr val="A7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What do you think will happen next?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569465" y="2730193"/>
            <a:ext cx="4924830" cy="854246"/>
          </a:xfrm>
          <a:prstGeom prst="roundRect">
            <a:avLst/>
          </a:prstGeom>
          <a:solidFill>
            <a:srgbClr val="776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What do you think the character will say in reply to that?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569465" y="3613978"/>
            <a:ext cx="4924830" cy="547779"/>
          </a:xfrm>
          <a:prstGeom prst="roundRect">
            <a:avLst/>
          </a:prstGeom>
          <a:solidFill>
            <a:srgbClr val="A7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pc="-50" dirty="0">
                <a:latin typeface="Twinkl" pitchFamily="50" charset="0"/>
              </a:rPr>
              <a:t>What do you think that this book will be about?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569465" y="4800126"/>
            <a:ext cx="4924830" cy="854246"/>
          </a:xfrm>
          <a:prstGeom prst="roundRect">
            <a:avLst/>
          </a:prstGeom>
          <a:solidFill>
            <a:srgbClr val="A7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Do you think that this story will end in the same way as another story you know?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569465" y="5692300"/>
            <a:ext cx="4924830" cy="547779"/>
          </a:xfrm>
          <a:prstGeom prst="roundRect">
            <a:avLst/>
          </a:prstGeom>
          <a:solidFill>
            <a:srgbClr val="776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pc="-100" dirty="0">
                <a:latin typeface="Twinkl" pitchFamily="50" charset="0"/>
              </a:rPr>
              <a:t>Can you draw what you think might happen next?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569465" y="4206030"/>
            <a:ext cx="4924830" cy="547779"/>
          </a:xfrm>
          <a:prstGeom prst="roundRect">
            <a:avLst/>
          </a:prstGeom>
          <a:solidFill>
            <a:srgbClr val="776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latin typeface="Twinkl" pitchFamily="50" charset="0"/>
              </a:rPr>
              <a:t>How do you think the story will end?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87648" y="192269"/>
            <a:ext cx="526727" cy="526727"/>
            <a:chOff x="187648" y="192269"/>
            <a:chExt cx="526727" cy="526727"/>
          </a:xfrm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 rot="10800000">
              <a:off x="187648" y="192269"/>
              <a:ext cx="526727" cy="526727"/>
            </a:xfrm>
            <a:prstGeom prst="ellipse">
              <a:avLst/>
            </a:prstGeom>
            <a:solidFill>
              <a:srgbClr val="00A7E6"/>
            </a:solidFill>
            <a:ln w="28575">
              <a:solidFill>
                <a:srgbClr val="006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81" y="289920"/>
              <a:ext cx="301059" cy="331425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6183" y="6047290"/>
            <a:ext cx="526727" cy="526727"/>
            <a:chOff x="7365812" y="5420982"/>
            <a:chExt cx="672029" cy="672029"/>
          </a:xfrm>
          <a:effectLst>
            <a:outerShdw dist="88900" dir="3360000" sx="78000" sy="78000" algn="ctr" rotWithShape="0">
              <a:srgbClr val="000000">
                <a:alpha val="10000"/>
              </a:srgbClr>
            </a:outerShdw>
          </a:effectLst>
        </p:grpSpPr>
        <p:sp>
          <p:nvSpPr>
            <p:cNvPr id="29" name="Oval 28">
              <a:hlinkClick r:id="rId3" action="ppaction://hlinksldjump"/>
            </p:cNvPr>
            <p:cNvSpPr/>
            <p:nvPr/>
          </p:nvSpPr>
          <p:spPr>
            <a:xfrm>
              <a:off x="7365812" y="5420982"/>
              <a:ext cx="672029" cy="672029"/>
            </a:xfrm>
            <a:prstGeom prst="ellipse">
              <a:avLst/>
            </a:prstGeom>
            <a:solidFill>
              <a:srgbClr val="00A7E6"/>
            </a:solidFill>
            <a:ln w="28575">
              <a:solidFill>
                <a:srgbClr val="006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ight Arrow 29">
              <a:hlinkClick r:id="rId3" action="ppaction://hlinksldjump"/>
            </p:cNvPr>
            <p:cNvSpPr/>
            <p:nvPr/>
          </p:nvSpPr>
          <p:spPr>
            <a:xfrm>
              <a:off x="7524278" y="5600303"/>
              <a:ext cx="406371" cy="302111"/>
            </a:xfrm>
            <a:prstGeom prst="rightArrow">
              <a:avLst>
                <a:gd name="adj1" fmla="val 50000"/>
                <a:gd name="adj2" fmla="val 8095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30419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accel="2200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Who Are the Totally </a:t>
            </a:r>
            <a:r>
              <a:rPr lang="en-US" sz="2800" dirty="0" err="1"/>
              <a:t>Pawsome</a:t>
            </a:r>
            <a:r>
              <a:rPr lang="en-US" sz="2800" dirty="0"/>
              <a:t> Reading Gang?</a:t>
            </a:r>
            <a:endParaRPr lang="en-GB" sz="2800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755651" y="1294053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Twinkl" pitchFamily="2" charset="0"/>
              </a:rPr>
              <a:t>The Totally </a:t>
            </a:r>
            <a:r>
              <a:rPr lang="en-GB" dirty="0" err="1">
                <a:latin typeface="Twinkl" pitchFamily="2" charset="0"/>
              </a:rPr>
              <a:t>Pawsome</a:t>
            </a:r>
            <a:r>
              <a:rPr lang="en-GB" dirty="0">
                <a:latin typeface="Twinkl" pitchFamily="2" charset="0"/>
              </a:rPr>
              <a:t> Reading Gang is a group of clever canines who each help with one of the reading content domains.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5651" y="2109972"/>
            <a:ext cx="7632700" cy="547779"/>
          </a:xfrm>
          <a:prstGeom prst="roundRect">
            <a:avLst>
              <a:gd name="adj" fmla="val 39639"/>
            </a:avLst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Click on each dog to find out who they are and what they do.</a:t>
            </a:r>
            <a:endParaRPr lang="en-GB" dirty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89270" y="5156174"/>
            <a:ext cx="1843537" cy="464331"/>
          </a:xfrm>
          <a:prstGeom prst="rect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latin typeface="Twinkl" pitchFamily="2" charset="0"/>
              </a:rPr>
              <a:t>Vocabulary Victor</a:t>
            </a:r>
            <a:endParaRPr lang="en-GB" sz="1600" dirty="0"/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3817747" y="5156174"/>
            <a:ext cx="1489803" cy="464331"/>
          </a:xfrm>
          <a:prstGeom prst="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latin typeface="Twinkl" pitchFamily="2" charset="0"/>
              </a:rPr>
              <a:t>Predicting Pip</a:t>
            </a:r>
            <a:endParaRPr lang="en-GB" sz="1600" dirty="0"/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306038" y="5156174"/>
            <a:ext cx="1514967" cy="464331"/>
          </a:xfrm>
          <a:prstGeom prst="rect">
            <a:avLst/>
          </a:prstGeom>
          <a:solidFill>
            <a:srgbClr val="009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latin typeface="Twinkl" pitchFamily="2" charset="0"/>
              </a:rPr>
              <a:t>Inference Iggy</a:t>
            </a:r>
            <a:endParaRPr lang="en-GB" sz="1600" dirty="0"/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6819493" y="5156173"/>
            <a:ext cx="1720499" cy="464331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latin typeface="Twinkl" pitchFamily="2" charset="0"/>
              </a:rPr>
              <a:t>Sequencing Suki</a:t>
            </a:r>
            <a:endParaRPr lang="en-GB" sz="1600" dirty="0"/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2432807" y="5156174"/>
            <a:ext cx="1384940" cy="464331"/>
          </a:xfrm>
          <a:prstGeom prst="rect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latin typeface="Twinkl" pitchFamily="2" charset="0"/>
              </a:rPr>
              <a:t>Rex Retriever</a:t>
            </a:r>
            <a:endParaRPr lang="en-GB" sz="16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5381005" y="3058953"/>
            <a:ext cx="1385051" cy="1914935"/>
            <a:chOff x="5381005" y="3058953"/>
            <a:chExt cx="1385051" cy="1914935"/>
          </a:xfrm>
        </p:grpSpPr>
        <p:sp>
          <p:nvSpPr>
            <p:cNvPr id="29" name="Oval 28">
              <a:hlinkClick r:id="rId4" action="ppaction://hlinksldjump"/>
            </p:cNvPr>
            <p:cNvSpPr/>
            <p:nvPr/>
          </p:nvSpPr>
          <p:spPr>
            <a:xfrm>
              <a:off x="5381005" y="3522648"/>
              <a:ext cx="1385051" cy="1385051"/>
            </a:xfrm>
            <a:prstGeom prst="ellipse">
              <a:avLst/>
            </a:prstGeom>
            <a:solidFill>
              <a:srgbClr val="009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3154" y="3058953"/>
              <a:ext cx="1020754" cy="1914935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3869581" y="2994720"/>
            <a:ext cx="1385051" cy="1912979"/>
            <a:chOff x="3869581" y="2994720"/>
            <a:chExt cx="1385051" cy="1912979"/>
          </a:xfrm>
        </p:grpSpPr>
        <p:sp>
          <p:nvSpPr>
            <p:cNvPr id="28" name="Oval 27"/>
            <p:cNvSpPr/>
            <p:nvPr/>
          </p:nvSpPr>
          <p:spPr>
            <a:xfrm>
              <a:off x="3869581" y="3456123"/>
              <a:ext cx="1385051" cy="1385051"/>
            </a:xfrm>
            <a:prstGeom prst="ellipse">
              <a:avLst/>
            </a:prstGeom>
            <a:solidFill>
              <a:srgbClr val="8D3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0359" y="2994720"/>
              <a:ext cx="1363283" cy="1912979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2398512" y="3329151"/>
            <a:ext cx="1385051" cy="1497242"/>
            <a:chOff x="2398512" y="3329151"/>
            <a:chExt cx="1385051" cy="1497242"/>
          </a:xfrm>
        </p:grpSpPr>
        <p:sp>
          <p:nvSpPr>
            <p:cNvPr id="27" name="Oval 26">
              <a:hlinkClick r:id="rId6" action="ppaction://hlinksldjump"/>
            </p:cNvPr>
            <p:cNvSpPr/>
            <p:nvPr/>
          </p:nvSpPr>
          <p:spPr>
            <a:xfrm>
              <a:off x="2398512" y="3441342"/>
              <a:ext cx="1385051" cy="1385051"/>
            </a:xfrm>
            <a:prstGeom prst="ellipse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2916" y="3329151"/>
              <a:ext cx="1350647" cy="1374541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6972628" y="3329151"/>
            <a:ext cx="1399639" cy="1575467"/>
            <a:chOff x="6972628" y="3329151"/>
            <a:chExt cx="1399639" cy="1575467"/>
          </a:xfrm>
        </p:grpSpPr>
        <p:sp>
          <p:nvSpPr>
            <p:cNvPr id="30" name="Oval 29">
              <a:hlinkClick r:id="rId5" action="ppaction://hlinksldjump"/>
            </p:cNvPr>
            <p:cNvSpPr/>
            <p:nvPr/>
          </p:nvSpPr>
          <p:spPr>
            <a:xfrm>
              <a:off x="6987216" y="3519567"/>
              <a:ext cx="1385051" cy="1385051"/>
            </a:xfrm>
            <a:prstGeom prst="ellipse">
              <a:avLst/>
            </a:prstGeom>
            <a:solidFill>
              <a:srgbClr val="00A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2628" y="3329151"/>
              <a:ext cx="1296525" cy="144644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59145" y="3329151"/>
            <a:ext cx="1500335" cy="1446445"/>
            <a:chOff x="659145" y="3329151"/>
            <a:chExt cx="1500335" cy="1446445"/>
          </a:xfrm>
        </p:grpSpPr>
        <p:sp>
          <p:nvSpPr>
            <p:cNvPr id="26" name="Oval 25">
              <a:hlinkClick r:id="rId2" action="ppaction://hlinksldjump"/>
            </p:cNvPr>
            <p:cNvSpPr/>
            <p:nvPr/>
          </p:nvSpPr>
          <p:spPr>
            <a:xfrm>
              <a:off x="659145" y="3390545"/>
              <a:ext cx="1385051" cy="1385051"/>
            </a:xfrm>
            <a:prstGeom prst="ellipse">
              <a:avLst/>
            </a:prstGeom>
            <a:solidFill>
              <a:srgbClr val="BE0928"/>
            </a:solidFill>
            <a:ln>
              <a:solidFill>
                <a:srgbClr val="BC01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5" name="Picture 24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353" y="3329151"/>
              <a:ext cx="1421127" cy="1403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7727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3155239" y="1885843"/>
            <a:ext cx="5173513" cy="495108"/>
          </a:xfrm>
          <a:prstGeom prst="rect">
            <a:avLst/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latin typeface="Twinkl" pitchFamily="50" charset="0"/>
                <a:ea typeface="Tahoma" panose="020B0604030504040204" pitchFamily="34" charset="0"/>
                <a:cs typeface="Tahoma" panose="020B0604030504040204" pitchFamily="34" charset="0"/>
              </a:rPr>
              <a:t>Make </a:t>
            </a:r>
            <a:r>
              <a:rPr lang="en-US" b="1" dirty="0">
                <a:latin typeface="Twinkl" pitchFamily="50" charset="0"/>
                <a:ea typeface="Tahoma" panose="020B0604030504040204" pitchFamily="34" charset="0"/>
                <a:cs typeface="Tahoma" panose="020B0604030504040204" pitchFamily="34" charset="0"/>
              </a:rPr>
              <a:t>inferences</a:t>
            </a:r>
            <a:r>
              <a:rPr lang="en-US" dirty="0">
                <a:latin typeface="Twinkl" pitchFamily="50" charset="0"/>
                <a:ea typeface="Tahoma" panose="020B0604030504040204" pitchFamily="34" charset="0"/>
                <a:cs typeface="Tahoma" panose="020B0604030504040204" pitchFamily="34" charset="0"/>
              </a:rPr>
              <a:t> from the text.</a:t>
            </a:r>
            <a:endParaRPr lang="en-GB" dirty="0">
              <a:latin typeface="Twinkl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" pitchFamily="50" charset="0"/>
              </a:rPr>
              <a:t>What Does </a:t>
            </a:r>
            <a:r>
              <a:rPr lang="en-GB" sz="3600" dirty="0">
                <a:solidFill>
                  <a:srgbClr val="00B050"/>
                </a:solidFill>
                <a:latin typeface="Twinkl" pitchFamily="50" charset="0"/>
              </a:rPr>
              <a:t>Inference Iggy </a:t>
            </a:r>
            <a:r>
              <a:rPr lang="en-GB" sz="3600" dirty="0">
                <a:latin typeface="Twinkl" pitchFamily="50" charset="0"/>
              </a:rPr>
              <a:t>Do?</a:t>
            </a:r>
            <a:endParaRPr lang="en-GB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126873" y="1473201"/>
            <a:ext cx="6201880" cy="412642"/>
            <a:chOff x="265022" y="2056535"/>
            <a:chExt cx="8229273" cy="412642"/>
          </a:xfrm>
          <a:solidFill>
            <a:srgbClr val="00B050"/>
          </a:solidFill>
        </p:grpSpPr>
        <p:sp>
          <p:nvSpPr>
            <p:cNvPr id="23" name="Snip Single Corner Rectangle 22"/>
            <p:cNvSpPr/>
            <p:nvPr/>
          </p:nvSpPr>
          <p:spPr>
            <a:xfrm>
              <a:off x="265022" y="2056535"/>
              <a:ext cx="8229273" cy="412642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34461" y="2079797"/>
              <a:ext cx="7145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>
                  <a:solidFill>
                    <a:schemeClr val="bg1"/>
                  </a:solidFill>
                  <a:latin typeface="Twinkl" pitchFamily="50" charset="0"/>
                </a:rPr>
                <a:t>Inference Iggy helps with content domain </a:t>
              </a:r>
              <a:r>
                <a:rPr lang="en-GB" b="1" dirty="0">
                  <a:solidFill>
                    <a:schemeClr val="bg1"/>
                  </a:solidFill>
                  <a:latin typeface="Twinkl" pitchFamily="50" charset="0"/>
                </a:rPr>
                <a:t>1d</a:t>
              </a:r>
              <a:r>
                <a:rPr lang="en-GB" dirty="0">
                  <a:solidFill>
                    <a:schemeClr val="bg1"/>
                  </a:solidFill>
                  <a:latin typeface="Twinkl" pitchFamily="50" charset="0"/>
                </a:rPr>
                <a:t>:</a:t>
              </a: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980044" y="4411377"/>
            <a:ext cx="7348707" cy="412642"/>
          </a:xfrm>
          <a:prstGeom prst="roundRect">
            <a:avLst>
              <a:gd name="adj" fmla="val 3903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50" charset="0"/>
              </a:rPr>
              <a:t>The two types of question that Inference Iggy likes to ask most are: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714375" y="1328176"/>
            <a:ext cx="1833934" cy="1809133"/>
            <a:chOff x="1003277" y="3182186"/>
            <a:chExt cx="1833934" cy="1809133"/>
          </a:xfrm>
        </p:grpSpPr>
        <p:sp>
          <p:nvSpPr>
            <p:cNvPr id="42" name="Oval 41"/>
            <p:cNvSpPr/>
            <p:nvPr/>
          </p:nvSpPr>
          <p:spPr>
            <a:xfrm>
              <a:off x="1003277" y="3295473"/>
              <a:ext cx="1695846" cy="1695846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1141365" y="3182186"/>
              <a:ext cx="1695846" cy="1695846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12" name="Oval 11"/>
            <p:cNvSpPr/>
            <p:nvPr/>
          </p:nvSpPr>
          <p:spPr>
            <a:xfrm>
              <a:off x="1141365" y="3182186"/>
              <a:ext cx="1695846" cy="1695846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20000" t="10000" r="20000" b="-10000"/>
              </a:stretch>
            </a:blip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7" name="Content Placeholder 6"/>
          <p:cNvSpPr txBox="1">
            <a:spLocks/>
          </p:cNvSpPr>
          <p:nvPr/>
        </p:nvSpPr>
        <p:spPr>
          <a:xfrm>
            <a:off x="3340318" y="2447280"/>
            <a:ext cx="4803354" cy="1901983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Twinkl" pitchFamily="50" charset="0"/>
              </a:rPr>
              <a:t>This means that he is there to help you to </a:t>
            </a:r>
            <a:r>
              <a:rPr lang="en-GB" b="1" dirty="0">
                <a:latin typeface="Twinkl" pitchFamily="50" charset="0"/>
              </a:rPr>
              <a:t>hunt for clues </a:t>
            </a:r>
            <a:r>
              <a:rPr lang="en-GB" dirty="0">
                <a:latin typeface="Twinkl" pitchFamily="50" charset="0"/>
              </a:rPr>
              <a:t>in the text.</a:t>
            </a:r>
          </a:p>
          <a:p>
            <a:pPr algn="ctr"/>
            <a:r>
              <a:rPr lang="en-GB" dirty="0">
                <a:latin typeface="Twinkl" pitchFamily="50" charset="0"/>
              </a:rPr>
              <a:t>These clues might help you to work out how someone is feeling, why somebody did something or why something is happening.</a:t>
            </a:r>
          </a:p>
        </p:txBody>
      </p:sp>
      <p:sp>
        <p:nvSpPr>
          <p:cNvPr id="50" name="Content Placeholder 6"/>
          <p:cNvSpPr txBox="1">
            <a:spLocks/>
          </p:cNvSpPr>
          <p:nvPr/>
        </p:nvSpPr>
        <p:spPr>
          <a:xfrm>
            <a:off x="852463" y="4655202"/>
            <a:ext cx="6654645" cy="1518163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  <a:ea typeface="Tahoma" panose="020B0604030504040204" pitchFamily="34" charset="0"/>
                <a:cs typeface="Tahoma" panose="020B0604030504040204" pitchFamily="34" charset="0"/>
              </a:rPr>
              <a:t>how do you know?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87648" y="192269"/>
            <a:ext cx="526727" cy="526727"/>
            <a:chOff x="187648" y="192269"/>
            <a:chExt cx="526727" cy="526727"/>
          </a:xfrm>
        </p:grpSpPr>
        <p:sp>
          <p:nvSpPr>
            <p:cNvPr id="25" name="Oval 24">
              <a:hlinkClick r:id="rId3" action="ppaction://hlinksldjump"/>
            </p:cNvPr>
            <p:cNvSpPr/>
            <p:nvPr/>
          </p:nvSpPr>
          <p:spPr>
            <a:xfrm rot="10800000">
              <a:off x="187648" y="192269"/>
              <a:ext cx="526727" cy="526727"/>
            </a:xfrm>
            <a:prstGeom prst="ellipse">
              <a:avLst/>
            </a:prstGeom>
            <a:solidFill>
              <a:srgbClr val="00A7E6"/>
            </a:solidFill>
            <a:ln w="28575">
              <a:solidFill>
                <a:srgbClr val="006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2" name="Picture 6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81" y="289920"/>
              <a:ext cx="301059" cy="33142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8296183" y="6047290"/>
            <a:ext cx="526727" cy="526727"/>
            <a:chOff x="7365812" y="5420982"/>
            <a:chExt cx="672029" cy="672029"/>
          </a:xfrm>
          <a:effectLst>
            <a:outerShdw dist="88900" dir="3360000" sx="78000" sy="78000" algn="ctr" rotWithShape="0">
              <a:srgbClr val="000000">
                <a:alpha val="10000"/>
              </a:srgbClr>
            </a:outerShdw>
          </a:effectLst>
        </p:grpSpPr>
        <p:sp>
          <p:nvSpPr>
            <p:cNvPr id="26" name="Oval 25">
              <a:hlinkClick r:id="" action="ppaction://hlinkshowjump?jump=nextslide"/>
            </p:cNvPr>
            <p:cNvSpPr/>
            <p:nvPr/>
          </p:nvSpPr>
          <p:spPr>
            <a:xfrm>
              <a:off x="7365812" y="5420982"/>
              <a:ext cx="672029" cy="672029"/>
            </a:xfrm>
            <a:prstGeom prst="ellipse">
              <a:avLst/>
            </a:prstGeom>
            <a:solidFill>
              <a:srgbClr val="00A7E6"/>
            </a:solidFill>
            <a:ln w="28575">
              <a:solidFill>
                <a:srgbClr val="006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ight Arrow 26">
              <a:hlinkClick r:id="" action="ppaction://hlinkshowjump?jump=nextslide"/>
            </p:cNvPr>
            <p:cNvSpPr/>
            <p:nvPr/>
          </p:nvSpPr>
          <p:spPr>
            <a:xfrm>
              <a:off x="7524278" y="5600303"/>
              <a:ext cx="406371" cy="302111"/>
            </a:xfrm>
            <a:prstGeom prst="rightArrow">
              <a:avLst>
                <a:gd name="adj1" fmla="val 50000"/>
                <a:gd name="adj2" fmla="val 8095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66469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200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22000" decel="5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accel="22000" decel="5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8" grpId="0" animBg="1"/>
      <p:bldP spid="47" grpId="0"/>
      <p:bldP spid="5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" pitchFamily="50" charset="0"/>
              </a:rPr>
              <a:t>What Might </a:t>
            </a:r>
            <a:r>
              <a:rPr lang="en-GB" sz="3600" dirty="0">
                <a:solidFill>
                  <a:srgbClr val="00B050"/>
                </a:solidFill>
                <a:latin typeface="Twinkl" pitchFamily="50" charset="0"/>
              </a:rPr>
              <a:t>Inference Iggy </a:t>
            </a:r>
            <a:r>
              <a:rPr lang="en-GB" sz="3600" dirty="0">
                <a:latin typeface="Twinkl" pitchFamily="50" charset="0"/>
              </a:rPr>
              <a:t>Ask?</a:t>
            </a:r>
            <a:endParaRPr lang="en-GB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-633046" y="1680564"/>
            <a:ext cx="9127341" cy="412642"/>
            <a:chOff x="-633046" y="1680564"/>
            <a:chExt cx="9127341" cy="412642"/>
          </a:xfrm>
        </p:grpSpPr>
        <p:sp>
          <p:nvSpPr>
            <p:cNvPr id="9" name="Snip Single Corner Rectangle 8"/>
            <p:cNvSpPr/>
            <p:nvPr/>
          </p:nvSpPr>
          <p:spPr>
            <a:xfrm>
              <a:off x="-633046" y="1680564"/>
              <a:ext cx="9127341" cy="412642"/>
            </a:xfrm>
            <a:prstGeom prst="snip1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44622" y="1703826"/>
              <a:ext cx="55745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>
                  <a:solidFill>
                    <a:schemeClr val="bg1"/>
                  </a:solidFill>
                  <a:latin typeface="Twinkl" pitchFamily="50" charset="0"/>
                </a:rPr>
                <a:t>Inference Iggy might ask questions like these: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1212551" y="1390321"/>
            <a:ext cx="5017169" cy="6663057"/>
            <a:chOff x="-1212551" y="1390321"/>
            <a:chExt cx="5017169" cy="6663057"/>
          </a:xfrm>
        </p:grpSpPr>
        <p:sp>
          <p:nvSpPr>
            <p:cNvPr id="7" name="Oval 6"/>
            <p:cNvSpPr/>
            <p:nvPr/>
          </p:nvSpPr>
          <p:spPr>
            <a:xfrm>
              <a:off x="-1212551" y="2979373"/>
              <a:ext cx="5017169" cy="501716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8" y="1390321"/>
              <a:ext cx="2628452" cy="6663057"/>
            </a:xfrm>
            <a:prstGeom prst="rect">
              <a:avLst/>
            </a:prstGeom>
          </p:spPr>
        </p:pic>
      </p:grpSp>
      <p:sp>
        <p:nvSpPr>
          <p:cNvPr id="36" name="Rounded Rectangle 35"/>
          <p:cNvSpPr/>
          <p:nvPr/>
        </p:nvSpPr>
        <p:spPr>
          <a:xfrm>
            <a:off x="3569465" y="2112476"/>
            <a:ext cx="4924830" cy="547779"/>
          </a:xfrm>
          <a:prstGeom prst="roundRect">
            <a:avLst/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pc="-30" dirty="0">
                <a:latin typeface="Twinkl" pitchFamily="50" charset="0"/>
              </a:rPr>
              <a:t>What do you think the author meant when…?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569465" y="2673299"/>
            <a:ext cx="4924830" cy="854246"/>
          </a:xfrm>
          <a:prstGeom prst="roundRect">
            <a:avLst/>
          </a:prstGeom>
          <a:solidFill>
            <a:srgbClr val="077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How do you think this character is feeling? Why do you think that?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569465" y="3542027"/>
            <a:ext cx="4924830" cy="547779"/>
          </a:xfrm>
          <a:prstGeom prst="roundRect">
            <a:avLst/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pc="-50" dirty="0">
                <a:latin typeface="Twinkl" pitchFamily="50" charset="0"/>
              </a:rPr>
              <a:t>What effect did the author want to create by…?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569465" y="4964250"/>
            <a:ext cx="4924830" cy="854246"/>
          </a:xfrm>
          <a:prstGeom prst="roundRect">
            <a:avLst/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Why do you think the author uses this particular word?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569465" y="5842291"/>
            <a:ext cx="4924830" cy="547779"/>
          </a:xfrm>
          <a:prstGeom prst="roundRect">
            <a:avLst/>
          </a:prstGeom>
          <a:solidFill>
            <a:srgbClr val="077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pc="-80" dirty="0">
                <a:latin typeface="Twinkl" pitchFamily="50" charset="0"/>
              </a:rPr>
              <a:t>How do you know that the character is feeling…?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569465" y="4098076"/>
            <a:ext cx="4924830" cy="854246"/>
          </a:xfrm>
          <a:prstGeom prst="roundRect">
            <a:avLst/>
          </a:prstGeom>
          <a:solidFill>
            <a:srgbClr val="077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Can you find words which show how the character feels about…?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87648" y="192269"/>
            <a:ext cx="526727" cy="526727"/>
            <a:chOff x="187648" y="192269"/>
            <a:chExt cx="526727" cy="526727"/>
          </a:xfrm>
        </p:grpSpPr>
        <p:sp>
          <p:nvSpPr>
            <p:cNvPr id="20" name="Oval 19">
              <a:hlinkClick r:id="rId3" action="ppaction://hlinksldjump"/>
            </p:cNvPr>
            <p:cNvSpPr/>
            <p:nvPr/>
          </p:nvSpPr>
          <p:spPr>
            <a:xfrm rot="10800000">
              <a:off x="187648" y="192269"/>
              <a:ext cx="526727" cy="526727"/>
            </a:xfrm>
            <a:prstGeom prst="ellipse">
              <a:avLst/>
            </a:prstGeom>
            <a:solidFill>
              <a:srgbClr val="00A7E6"/>
            </a:solidFill>
            <a:ln w="28575">
              <a:solidFill>
                <a:srgbClr val="006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81" y="289920"/>
              <a:ext cx="301059" cy="331425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8296183" y="6047290"/>
            <a:ext cx="526727" cy="526727"/>
            <a:chOff x="7365812" y="5420982"/>
            <a:chExt cx="672029" cy="672029"/>
          </a:xfrm>
          <a:effectLst>
            <a:outerShdw dist="88900" dir="3360000" sx="78000" sy="78000" algn="ctr" rotWithShape="0">
              <a:srgbClr val="000000">
                <a:alpha val="10000"/>
              </a:srgbClr>
            </a:outerShdw>
          </a:effectLst>
        </p:grpSpPr>
        <p:sp>
          <p:nvSpPr>
            <p:cNvPr id="26" name="Oval 25">
              <a:hlinkClick r:id="rId3" action="ppaction://hlinksldjump"/>
            </p:cNvPr>
            <p:cNvSpPr/>
            <p:nvPr/>
          </p:nvSpPr>
          <p:spPr>
            <a:xfrm>
              <a:off x="7365812" y="5420982"/>
              <a:ext cx="672029" cy="672029"/>
            </a:xfrm>
            <a:prstGeom prst="ellipse">
              <a:avLst/>
            </a:prstGeom>
            <a:solidFill>
              <a:srgbClr val="00A7E6"/>
            </a:solidFill>
            <a:ln w="28575">
              <a:solidFill>
                <a:srgbClr val="006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ight Arrow 26">
              <a:hlinkClick r:id="rId3" action="ppaction://hlinksldjump"/>
            </p:cNvPr>
            <p:cNvSpPr/>
            <p:nvPr/>
          </p:nvSpPr>
          <p:spPr>
            <a:xfrm>
              <a:off x="7524278" y="5600303"/>
              <a:ext cx="406371" cy="302111"/>
            </a:xfrm>
            <a:prstGeom prst="rightArrow">
              <a:avLst>
                <a:gd name="adj1" fmla="val 50000"/>
                <a:gd name="adj2" fmla="val 8095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68132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accel="2200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Who Are the Totally </a:t>
            </a:r>
            <a:r>
              <a:rPr lang="en-US" sz="2800" dirty="0" err="1"/>
              <a:t>Pawsome</a:t>
            </a:r>
            <a:r>
              <a:rPr lang="en-US" sz="2800" dirty="0"/>
              <a:t> Reading Gang?</a:t>
            </a:r>
            <a:endParaRPr lang="en-GB" sz="2800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755651" y="1294053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Twinkl" pitchFamily="2" charset="0"/>
              </a:rPr>
              <a:t>The Totally </a:t>
            </a:r>
            <a:r>
              <a:rPr lang="en-GB" dirty="0" err="1">
                <a:latin typeface="Twinkl" pitchFamily="2" charset="0"/>
              </a:rPr>
              <a:t>Pawsome</a:t>
            </a:r>
            <a:r>
              <a:rPr lang="en-GB" dirty="0">
                <a:latin typeface="Twinkl" pitchFamily="2" charset="0"/>
              </a:rPr>
              <a:t> Reading Gang is a group of clever canines who each help with one of the reading content domains.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5651" y="2109972"/>
            <a:ext cx="7632700" cy="547779"/>
          </a:xfrm>
          <a:prstGeom prst="roundRect">
            <a:avLst>
              <a:gd name="adj" fmla="val 45765"/>
            </a:avLst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Click on each dog to find out who they are and what they do.</a:t>
            </a:r>
            <a:endParaRPr lang="en-GB" dirty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89270" y="5156174"/>
            <a:ext cx="1843537" cy="464331"/>
          </a:xfrm>
          <a:prstGeom prst="rect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latin typeface="Twinkl" pitchFamily="2" charset="0"/>
              </a:rPr>
              <a:t>Vocabulary Victor</a:t>
            </a:r>
            <a:endParaRPr lang="en-GB" sz="1600" dirty="0"/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3817747" y="5156174"/>
            <a:ext cx="1489803" cy="464331"/>
          </a:xfrm>
          <a:prstGeom prst="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latin typeface="Twinkl" pitchFamily="2" charset="0"/>
              </a:rPr>
              <a:t>Predicting Pip</a:t>
            </a:r>
            <a:endParaRPr lang="en-GB" sz="1600" dirty="0"/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306038" y="5156174"/>
            <a:ext cx="1514967" cy="464331"/>
          </a:xfrm>
          <a:prstGeom prst="rect">
            <a:avLst/>
          </a:prstGeom>
          <a:solidFill>
            <a:srgbClr val="009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latin typeface="Twinkl" pitchFamily="2" charset="0"/>
              </a:rPr>
              <a:t>Inference Iggy</a:t>
            </a:r>
            <a:endParaRPr lang="en-GB" sz="1600" dirty="0"/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6819493" y="5156173"/>
            <a:ext cx="1720499" cy="464331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latin typeface="Twinkl" pitchFamily="2" charset="0"/>
              </a:rPr>
              <a:t>Sequencing Suki</a:t>
            </a:r>
            <a:endParaRPr lang="en-GB" sz="1600" dirty="0"/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2432807" y="5156174"/>
            <a:ext cx="1384940" cy="464331"/>
          </a:xfrm>
          <a:prstGeom prst="rect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latin typeface="Twinkl" pitchFamily="2" charset="0"/>
              </a:rPr>
              <a:t>Rex Retriever</a:t>
            </a:r>
            <a:endParaRPr lang="en-GB" sz="16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5381005" y="3058953"/>
            <a:ext cx="1385051" cy="1914935"/>
            <a:chOff x="5381005" y="3058953"/>
            <a:chExt cx="1385051" cy="1914935"/>
          </a:xfrm>
        </p:grpSpPr>
        <p:sp>
          <p:nvSpPr>
            <p:cNvPr id="29" name="Oval 28">
              <a:hlinkClick r:id="rId4" action="ppaction://hlinksldjump"/>
            </p:cNvPr>
            <p:cNvSpPr/>
            <p:nvPr/>
          </p:nvSpPr>
          <p:spPr>
            <a:xfrm>
              <a:off x="5381005" y="3522648"/>
              <a:ext cx="1385051" cy="1385051"/>
            </a:xfrm>
            <a:prstGeom prst="ellipse">
              <a:avLst/>
            </a:prstGeom>
            <a:solidFill>
              <a:srgbClr val="009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3154" y="3058953"/>
              <a:ext cx="1020754" cy="1914935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3869581" y="2994720"/>
            <a:ext cx="1385051" cy="1912979"/>
            <a:chOff x="3869581" y="2994720"/>
            <a:chExt cx="1385051" cy="1912979"/>
          </a:xfrm>
        </p:grpSpPr>
        <p:sp>
          <p:nvSpPr>
            <p:cNvPr id="28" name="Oval 27"/>
            <p:cNvSpPr/>
            <p:nvPr/>
          </p:nvSpPr>
          <p:spPr>
            <a:xfrm>
              <a:off x="3869581" y="3456123"/>
              <a:ext cx="1385051" cy="1385051"/>
            </a:xfrm>
            <a:prstGeom prst="ellipse">
              <a:avLst/>
            </a:prstGeom>
            <a:solidFill>
              <a:srgbClr val="8D3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0359" y="2994720"/>
              <a:ext cx="1363283" cy="1912979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2398512" y="3329151"/>
            <a:ext cx="1385051" cy="1497242"/>
            <a:chOff x="2398512" y="3329151"/>
            <a:chExt cx="1385051" cy="1497242"/>
          </a:xfrm>
        </p:grpSpPr>
        <p:sp>
          <p:nvSpPr>
            <p:cNvPr id="27" name="Oval 26">
              <a:hlinkClick r:id="rId6" action="ppaction://hlinksldjump"/>
            </p:cNvPr>
            <p:cNvSpPr/>
            <p:nvPr/>
          </p:nvSpPr>
          <p:spPr>
            <a:xfrm>
              <a:off x="2398512" y="3441342"/>
              <a:ext cx="1385051" cy="1385051"/>
            </a:xfrm>
            <a:prstGeom prst="ellipse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2916" y="3329151"/>
              <a:ext cx="1350647" cy="1374541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6972628" y="3329151"/>
            <a:ext cx="1399639" cy="1575467"/>
            <a:chOff x="6972628" y="3329151"/>
            <a:chExt cx="1399639" cy="1575467"/>
          </a:xfrm>
        </p:grpSpPr>
        <p:sp>
          <p:nvSpPr>
            <p:cNvPr id="30" name="Oval 29">
              <a:hlinkClick r:id="rId5" action="ppaction://hlinksldjump"/>
            </p:cNvPr>
            <p:cNvSpPr/>
            <p:nvPr/>
          </p:nvSpPr>
          <p:spPr>
            <a:xfrm>
              <a:off x="6987216" y="3519567"/>
              <a:ext cx="1385051" cy="1385051"/>
            </a:xfrm>
            <a:prstGeom prst="ellipse">
              <a:avLst/>
            </a:prstGeom>
            <a:solidFill>
              <a:srgbClr val="00A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2628" y="3329151"/>
              <a:ext cx="1296525" cy="144644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59145" y="3329151"/>
            <a:ext cx="1500335" cy="1446445"/>
            <a:chOff x="659145" y="3329151"/>
            <a:chExt cx="1500335" cy="1446445"/>
          </a:xfrm>
        </p:grpSpPr>
        <p:sp>
          <p:nvSpPr>
            <p:cNvPr id="26" name="Oval 25">
              <a:hlinkClick r:id="rId2" action="ppaction://hlinksldjump"/>
            </p:cNvPr>
            <p:cNvSpPr/>
            <p:nvPr/>
          </p:nvSpPr>
          <p:spPr>
            <a:xfrm>
              <a:off x="659145" y="3390545"/>
              <a:ext cx="1385051" cy="1385051"/>
            </a:xfrm>
            <a:prstGeom prst="ellipse">
              <a:avLst/>
            </a:prstGeom>
            <a:solidFill>
              <a:srgbClr val="BE0928"/>
            </a:solidFill>
            <a:ln>
              <a:solidFill>
                <a:srgbClr val="BC01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5" name="Picture 24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353" y="3329151"/>
              <a:ext cx="1421127" cy="1403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5770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3155239" y="1879838"/>
            <a:ext cx="5173513" cy="772107"/>
          </a:xfrm>
          <a:prstGeom prst="rect">
            <a:avLst/>
          </a:prstGeom>
          <a:solidFill>
            <a:srgbClr val="007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latin typeface="Twinkl" pitchFamily="50" charset="0"/>
              </a:rPr>
              <a:t>Identify and explain the </a:t>
            </a:r>
            <a:br>
              <a:rPr lang="en-US" dirty="0">
                <a:latin typeface="Twinkl" pitchFamily="50" charset="0"/>
              </a:rPr>
            </a:br>
            <a:r>
              <a:rPr lang="en-US" b="1" dirty="0">
                <a:latin typeface="Twinkl" pitchFamily="50" charset="0"/>
              </a:rPr>
              <a:t>sequence</a:t>
            </a:r>
            <a:r>
              <a:rPr lang="en-US" dirty="0">
                <a:latin typeface="Twinkl" pitchFamily="50" charset="0"/>
              </a:rPr>
              <a:t> of events in texts.</a:t>
            </a:r>
            <a:endParaRPr lang="en-GB" dirty="0">
              <a:latin typeface="Twinkl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" pitchFamily="50" charset="0"/>
              </a:rPr>
              <a:t>What Does </a:t>
            </a:r>
            <a:r>
              <a:rPr lang="en-GB" sz="3600" dirty="0">
                <a:solidFill>
                  <a:srgbClr val="00B0F0"/>
                </a:solidFill>
                <a:latin typeface="Twinkl" pitchFamily="50" charset="0"/>
              </a:rPr>
              <a:t>Sequencing Suki </a:t>
            </a:r>
            <a:r>
              <a:rPr lang="en-GB" sz="3600" dirty="0">
                <a:latin typeface="Twinkl" pitchFamily="50" charset="0"/>
              </a:rPr>
              <a:t>Do?</a:t>
            </a:r>
            <a:endParaRPr lang="en-GB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126873" y="1473201"/>
            <a:ext cx="6201880" cy="412642"/>
            <a:chOff x="265022" y="2056535"/>
            <a:chExt cx="8229273" cy="412642"/>
          </a:xfrm>
          <a:solidFill>
            <a:srgbClr val="00B050"/>
          </a:solidFill>
        </p:grpSpPr>
        <p:sp>
          <p:nvSpPr>
            <p:cNvPr id="23" name="Snip Single Corner Rectangle 22"/>
            <p:cNvSpPr/>
            <p:nvPr/>
          </p:nvSpPr>
          <p:spPr>
            <a:xfrm>
              <a:off x="265022" y="2056535"/>
              <a:ext cx="8229273" cy="412642"/>
            </a:xfrm>
            <a:prstGeom prst="snip1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34461" y="2079797"/>
              <a:ext cx="7145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>
                  <a:solidFill>
                    <a:schemeClr val="bg1"/>
                  </a:solidFill>
                  <a:latin typeface="Twinkl" pitchFamily="50" charset="0"/>
                </a:rPr>
                <a:t>Sequencing Suki helps with content domain </a:t>
              </a:r>
              <a:r>
                <a:rPr lang="en-GB" b="1" dirty="0">
                  <a:solidFill>
                    <a:schemeClr val="bg1"/>
                  </a:solidFill>
                  <a:latin typeface="Twinkl" pitchFamily="50" charset="0"/>
                </a:rPr>
                <a:t>1c</a:t>
              </a:r>
              <a:r>
                <a:rPr lang="en-GB" dirty="0">
                  <a:solidFill>
                    <a:schemeClr val="bg1"/>
                  </a:solidFill>
                  <a:latin typeface="Twinkl" pitchFamily="50" charset="0"/>
                </a:rPr>
                <a:t>:</a:t>
              </a: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980044" y="3925294"/>
            <a:ext cx="7348707" cy="412642"/>
          </a:xfrm>
          <a:prstGeom prst="roundRect">
            <a:avLst>
              <a:gd name="adj" fmla="val 4512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50" charset="0"/>
              </a:rPr>
              <a:t>She might ask you: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714375" y="1328176"/>
            <a:ext cx="1833934" cy="1809133"/>
            <a:chOff x="1003277" y="3182186"/>
            <a:chExt cx="1833934" cy="1809133"/>
          </a:xfrm>
        </p:grpSpPr>
        <p:sp>
          <p:nvSpPr>
            <p:cNvPr id="42" name="Oval 41"/>
            <p:cNvSpPr/>
            <p:nvPr/>
          </p:nvSpPr>
          <p:spPr>
            <a:xfrm>
              <a:off x="1003277" y="3295473"/>
              <a:ext cx="1695846" cy="1695846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1141365" y="3182186"/>
              <a:ext cx="1695846" cy="1695846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12" name="Oval 11"/>
            <p:cNvSpPr/>
            <p:nvPr/>
          </p:nvSpPr>
          <p:spPr>
            <a:xfrm>
              <a:off x="1141365" y="3182186"/>
              <a:ext cx="1695846" cy="1695846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10000" t="10000" r="10000" b="5000"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7" name="Content Placeholder 6"/>
          <p:cNvSpPr txBox="1">
            <a:spLocks/>
          </p:cNvSpPr>
          <p:nvPr/>
        </p:nvSpPr>
        <p:spPr>
          <a:xfrm>
            <a:off x="3340317" y="2753672"/>
            <a:ext cx="4955865" cy="107606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Twinkl" pitchFamily="50" charset="0"/>
              </a:rPr>
              <a:t>This means that she is there to help you to think about the </a:t>
            </a:r>
            <a:r>
              <a:rPr lang="en-GB" b="1" dirty="0">
                <a:latin typeface="Twinkl" pitchFamily="50" charset="0"/>
              </a:rPr>
              <a:t>order </a:t>
            </a:r>
            <a:r>
              <a:rPr lang="en-GB" dirty="0">
                <a:latin typeface="Twinkl" pitchFamily="50" charset="0"/>
              </a:rPr>
              <a:t>things happen in.</a:t>
            </a:r>
          </a:p>
        </p:txBody>
      </p:sp>
      <p:sp>
        <p:nvSpPr>
          <p:cNvPr id="50" name="Content Placeholder 6"/>
          <p:cNvSpPr txBox="1">
            <a:spLocks/>
          </p:cNvSpPr>
          <p:nvPr/>
        </p:nvSpPr>
        <p:spPr>
          <a:xfrm>
            <a:off x="852463" y="4350988"/>
            <a:ext cx="6654645" cy="1786259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to put different events from the text into the order</a:t>
            </a:r>
            <a:br>
              <a:rPr lang="en-GB" dirty="0">
                <a:latin typeface="Twinkl" pitchFamily="50" charset="0"/>
              </a:rPr>
            </a:br>
            <a:r>
              <a:rPr lang="en-GB" dirty="0">
                <a:latin typeface="Twinkl" pitchFamily="50" charset="0"/>
              </a:rPr>
              <a:t>that they happened;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to match events to the day or time they happened;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what happened first or last.</a:t>
            </a:r>
            <a:endParaRPr lang="en-GB" dirty="0">
              <a:latin typeface="Twinkl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87648" y="192269"/>
            <a:ext cx="526727" cy="526727"/>
            <a:chOff x="187648" y="192269"/>
            <a:chExt cx="526727" cy="526727"/>
          </a:xfrm>
        </p:grpSpPr>
        <p:sp>
          <p:nvSpPr>
            <p:cNvPr id="25" name="Oval 24">
              <a:hlinkClick r:id="rId3" action="ppaction://hlinksldjump"/>
            </p:cNvPr>
            <p:cNvSpPr/>
            <p:nvPr/>
          </p:nvSpPr>
          <p:spPr>
            <a:xfrm rot="10800000">
              <a:off x="187648" y="192269"/>
              <a:ext cx="526727" cy="526727"/>
            </a:xfrm>
            <a:prstGeom prst="ellipse">
              <a:avLst/>
            </a:prstGeom>
            <a:solidFill>
              <a:srgbClr val="00A7E6"/>
            </a:solidFill>
            <a:ln w="28575">
              <a:solidFill>
                <a:srgbClr val="006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2" name="Picture 6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81" y="289920"/>
              <a:ext cx="301059" cy="33142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8296183" y="6047290"/>
            <a:ext cx="526727" cy="526727"/>
            <a:chOff x="7365812" y="5420982"/>
            <a:chExt cx="672029" cy="672029"/>
          </a:xfrm>
          <a:effectLst>
            <a:outerShdw dist="88900" dir="3360000" sx="78000" sy="78000" algn="ctr" rotWithShape="0">
              <a:srgbClr val="000000">
                <a:alpha val="10000"/>
              </a:srgbClr>
            </a:outerShdw>
          </a:effectLst>
        </p:grpSpPr>
        <p:sp>
          <p:nvSpPr>
            <p:cNvPr id="32" name="Oval 31">
              <a:hlinkClick r:id="" action="ppaction://hlinkshowjump?jump=nextslide"/>
            </p:cNvPr>
            <p:cNvSpPr/>
            <p:nvPr/>
          </p:nvSpPr>
          <p:spPr>
            <a:xfrm>
              <a:off x="7365812" y="5420982"/>
              <a:ext cx="672029" cy="672029"/>
            </a:xfrm>
            <a:prstGeom prst="ellipse">
              <a:avLst/>
            </a:prstGeom>
            <a:solidFill>
              <a:srgbClr val="00A7E6"/>
            </a:solidFill>
            <a:ln w="28575">
              <a:solidFill>
                <a:srgbClr val="006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ight Arrow 32">
              <a:hlinkClick r:id="" action="ppaction://hlinkshowjump?jump=nextslide"/>
            </p:cNvPr>
            <p:cNvSpPr/>
            <p:nvPr/>
          </p:nvSpPr>
          <p:spPr>
            <a:xfrm>
              <a:off x="7524278" y="5600303"/>
              <a:ext cx="406371" cy="302111"/>
            </a:xfrm>
            <a:prstGeom prst="rightArrow">
              <a:avLst>
                <a:gd name="adj1" fmla="val 50000"/>
                <a:gd name="adj2" fmla="val 8095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8873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200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22000" decel="5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accel="22000" decel="5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8" grpId="0" animBg="1"/>
      <p:bldP spid="47" grpId="0"/>
      <p:bldP spid="5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" pitchFamily="50" charset="0"/>
              </a:rPr>
              <a:t>What Might </a:t>
            </a:r>
            <a:r>
              <a:rPr lang="en-GB" sz="3600" dirty="0">
                <a:solidFill>
                  <a:srgbClr val="00B0F0"/>
                </a:solidFill>
                <a:latin typeface="Twinkl" pitchFamily="50" charset="0"/>
              </a:rPr>
              <a:t>Sequencing Suki </a:t>
            </a:r>
            <a:r>
              <a:rPr lang="en-GB" sz="3600" dirty="0">
                <a:latin typeface="Twinkl" pitchFamily="50" charset="0"/>
              </a:rPr>
              <a:t>Ask?</a:t>
            </a:r>
            <a:endParaRPr lang="en-GB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-633046" y="1680564"/>
            <a:ext cx="9127341" cy="412642"/>
            <a:chOff x="-633046" y="1680564"/>
            <a:chExt cx="9127341" cy="412642"/>
          </a:xfrm>
        </p:grpSpPr>
        <p:sp>
          <p:nvSpPr>
            <p:cNvPr id="9" name="Snip Single Corner Rectangle 8"/>
            <p:cNvSpPr/>
            <p:nvPr/>
          </p:nvSpPr>
          <p:spPr>
            <a:xfrm>
              <a:off x="-633046" y="1680564"/>
              <a:ext cx="9127341" cy="412642"/>
            </a:xfrm>
            <a:prstGeom prst="snip1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44622" y="1703826"/>
              <a:ext cx="55745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>
                  <a:solidFill>
                    <a:schemeClr val="bg1"/>
                  </a:solidFill>
                  <a:latin typeface="Twinkl" pitchFamily="50" charset="0"/>
                </a:rPr>
                <a:t>Sequencing Suki might ask questions like these: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1212551" y="712712"/>
            <a:ext cx="5017169" cy="7283830"/>
            <a:chOff x="-1212551" y="712712"/>
            <a:chExt cx="5017169" cy="7283830"/>
          </a:xfrm>
        </p:grpSpPr>
        <p:sp>
          <p:nvSpPr>
            <p:cNvPr id="7" name="Oval 6"/>
            <p:cNvSpPr/>
            <p:nvPr/>
          </p:nvSpPr>
          <p:spPr>
            <a:xfrm>
              <a:off x="-1212551" y="2979373"/>
              <a:ext cx="5017169" cy="501716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29"/>
            <a:stretch/>
          </p:blipFill>
          <p:spPr>
            <a:xfrm>
              <a:off x="-94609" y="712712"/>
              <a:ext cx="3447342" cy="6836088"/>
            </a:xfrm>
            <a:prstGeom prst="rect">
              <a:avLst/>
            </a:prstGeom>
          </p:spPr>
        </p:pic>
      </p:grpSp>
      <p:sp>
        <p:nvSpPr>
          <p:cNvPr id="36" name="Rounded Rectangle 35"/>
          <p:cNvSpPr/>
          <p:nvPr/>
        </p:nvSpPr>
        <p:spPr>
          <a:xfrm>
            <a:off x="3569465" y="2095807"/>
            <a:ext cx="4924830" cy="547779"/>
          </a:xfrm>
          <a:prstGeom prst="roundRect">
            <a:avLst/>
          </a:prstGeom>
          <a:solidFill>
            <a:srgbClr val="007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50" dirty="0">
                <a:latin typeface="Twinkl" pitchFamily="50" charset="0"/>
              </a:rPr>
              <a:t>Who do we meet first in this story?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569465" y="2638480"/>
            <a:ext cx="4924830" cy="547779"/>
          </a:xfrm>
          <a:prstGeom prst="roundRect">
            <a:avLst/>
          </a:prstGeom>
          <a:solidFill>
            <a:srgbClr val="01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50" dirty="0">
                <a:latin typeface="Twinkl" pitchFamily="50" charset="0"/>
              </a:rPr>
              <a:t>What is the last step of these instructions?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569465" y="3191586"/>
            <a:ext cx="4924830" cy="854246"/>
          </a:xfrm>
          <a:prstGeom prst="roundRect">
            <a:avLst/>
          </a:prstGeom>
          <a:solidFill>
            <a:srgbClr val="007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50" dirty="0">
                <a:latin typeface="Twinkl" pitchFamily="50" charset="0"/>
              </a:rPr>
              <a:t>Can you put these sentences into</a:t>
            </a:r>
            <a:br>
              <a:rPr lang="en-GB" sz="1750" dirty="0">
                <a:latin typeface="Twinkl" pitchFamily="50" charset="0"/>
              </a:rPr>
            </a:br>
            <a:r>
              <a:rPr lang="en-GB" sz="1750" dirty="0">
                <a:latin typeface="Twinkl" pitchFamily="50" charset="0"/>
              </a:rPr>
              <a:t>the order they happened in?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569465" y="4890037"/>
            <a:ext cx="4924830" cy="854246"/>
          </a:xfrm>
          <a:prstGeom prst="roundRect">
            <a:avLst/>
          </a:prstGeom>
          <a:solidFill>
            <a:srgbClr val="007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50" dirty="0">
                <a:latin typeface="Twinkl" pitchFamily="50" charset="0"/>
              </a:rPr>
              <a:t>Can you draw a picture to show what happened in the middle of the story?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569465" y="5746150"/>
            <a:ext cx="4924830" cy="854246"/>
          </a:xfrm>
          <a:prstGeom prst="roundRect">
            <a:avLst/>
          </a:prstGeom>
          <a:solidFill>
            <a:srgbClr val="01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50" dirty="0">
                <a:latin typeface="Twinkl" pitchFamily="50" charset="0"/>
              </a:rPr>
              <a:t>Do I need to read this text in the order</a:t>
            </a:r>
            <a:br>
              <a:rPr lang="en-GB" sz="1750" dirty="0">
                <a:latin typeface="Twinkl" pitchFamily="50" charset="0"/>
              </a:rPr>
            </a:br>
            <a:r>
              <a:rPr lang="en-GB" sz="1750" dirty="0">
                <a:latin typeface="Twinkl" pitchFamily="50" charset="0"/>
              </a:rPr>
              <a:t>it is written? What happens if I don’t?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569465" y="4047566"/>
            <a:ext cx="4924830" cy="854246"/>
          </a:xfrm>
          <a:prstGeom prst="roundRect">
            <a:avLst/>
          </a:prstGeom>
          <a:solidFill>
            <a:srgbClr val="01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50" dirty="0">
                <a:latin typeface="Twinkl" pitchFamily="50" charset="0"/>
              </a:rPr>
              <a:t>Can you use 20 words to sum up what happened in this story?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87648" y="192269"/>
            <a:ext cx="526727" cy="526727"/>
            <a:chOff x="187648" y="192269"/>
            <a:chExt cx="526727" cy="526727"/>
          </a:xfrm>
        </p:grpSpPr>
        <p:sp>
          <p:nvSpPr>
            <p:cNvPr id="22" name="Oval 21">
              <a:hlinkClick r:id="rId3" action="ppaction://hlinksldjump"/>
            </p:cNvPr>
            <p:cNvSpPr/>
            <p:nvPr/>
          </p:nvSpPr>
          <p:spPr>
            <a:xfrm rot="10800000">
              <a:off x="187648" y="192269"/>
              <a:ext cx="526727" cy="526727"/>
            </a:xfrm>
            <a:prstGeom prst="ellipse">
              <a:avLst/>
            </a:prstGeom>
            <a:solidFill>
              <a:srgbClr val="00A7E6"/>
            </a:solidFill>
            <a:ln w="28575">
              <a:solidFill>
                <a:srgbClr val="006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81" y="289920"/>
              <a:ext cx="301059" cy="331425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8296183" y="6047290"/>
            <a:ext cx="526727" cy="526727"/>
            <a:chOff x="7365812" y="5420982"/>
            <a:chExt cx="672029" cy="672029"/>
          </a:xfrm>
          <a:effectLst>
            <a:outerShdw dist="88900" dir="3360000" sx="78000" sy="78000" algn="ctr" rotWithShape="0">
              <a:srgbClr val="000000">
                <a:alpha val="10000"/>
              </a:srgbClr>
            </a:outerShdw>
          </a:effectLst>
        </p:grpSpPr>
        <p:sp>
          <p:nvSpPr>
            <p:cNvPr id="25" name="Oval 24">
              <a:hlinkClick r:id="rId3" action="ppaction://hlinksldjump"/>
            </p:cNvPr>
            <p:cNvSpPr/>
            <p:nvPr/>
          </p:nvSpPr>
          <p:spPr>
            <a:xfrm>
              <a:off x="7365812" y="5420982"/>
              <a:ext cx="672029" cy="672029"/>
            </a:xfrm>
            <a:prstGeom prst="ellipse">
              <a:avLst/>
            </a:prstGeom>
            <a:solidFill>
              <a:srgbClr val="00A7E6"/>
            </a:solidFill>
            <a:ln w="28575">
              <a:solidFill>
                <a:srgbClr val="006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ight Arrow 25">
              <a:hlinkClick r:id="rId3" action="ppaction://hlinksldjump"/>
            </p:cNvPr>
            <p:cNvSpPr/>
            <p:nvPr/>
          </p:nvSpPr>
          <p:spPr>
            <a:xfrm>
              <a:off x="7524278" y="5600303"/>
              <a:ext cx="406371" cy="302111"/>
            </a:xfrm>
            <a:prstGeom prst="rightArrow">
              <a:avLst>
                <a:gd name="adj1" fmla="val 50000"/>
                <a:gd name="adj2" fmla="val 8095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9346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accel="2200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Who Are the Totally </a:t>
            </a:r>
            <a:r>
              <a:rPr lang="en-US" sz="2800" dirty="0" err="1"/>
              <a:t>Pawsome</a:t>
            </a:r>
            <a:r>
              <a:rPr lang="en-US" sz="2800" dirty="0"/>
              <a:t> Reading Gang?</a:t>
            </a:r>
            <a:endParaRPr lang="en-GB" sz="2800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755651" y="1294053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Twinkl" pitchFamily="2" charset="0"/>
              </a:rPr>
              <a:t>The Totally </a:t>
            </a:r>
            <a:r>
              <a:rPr lang="en-GB" dirty="0" err="1">
                <a:latin typeface="Twinkl" pitchFamily="2" charset="0"/>
              </a:rPr>
              <a:t>Pawsome</a:t>
            </a:r>
            <a:r>
              <a:rPr lang="en-GB" dirty="0">
                <a:latin typeface="Twinkl" pitchFamily="2" charset="0"/>
              </a:rPr>
              <a:t> Reading Gang is a group of clever canines who each help with one of the reading content domains.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5651" y="2109972"/>
            <a:ext cx="7632700" cy="547779"/>
          </a:xfrm>
          <a:prstGeom prst="roundRect">
            <a:avLst>
              <a:gd name="adj" fmla="val 50000"/>
            </a:avLst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Click on each dog to find out who they are and what they do.</a:t>
            </a:r>
            <a:endParaRPr lang="en-GB" dirty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89270" y="5156174"/>
            <a:ext cx="1843537" cy="464331"/>
          </a:xfrm>
          <a:prstGeom prst="rect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latin typeface="Twinkl" pitchFamily="2" charset="0"/>
              </a:rPr>
              <a:t>Vocabulary Victor</a:t>
            </a:r>
            <a:endParaRPr lang="en-GB" sz="1600" dirty="0"/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3817747" y="5156174"/>
            <a:ext cx="1489803" cy="464331"/>
          </a:xfrm>
          <a:prstGeom prst="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latin typeface="Twinkl" pitchFamily="2" charset="0"/>
              </a:rPr>
              <a:t>Predicting Pip</a:t>
            </a:r>
            <a:endParaRPr lang="en-GB" sz="1600" dirty="0"/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306038" y="5156174"/>
            <a:ext cx="1514967" cy="464331"/>
          </a:xfrm>
          <a:prstGeom prst="rect">
            <a:avLst/>
          </a:prstGeom>
          <a:solidFill>
            <a:srgbClr val="009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latin typeface="Twinkl" pitchFamily="2" charset="0"/>
              </a:rPr>
              <a:t>Inference Iggy</a:t>
            </a:r>
            <a:endParaRPr lang="en-GB" sz="1600" dirty="0"/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6819493" y="5156173"/>
            <a:ext cx="1720499" cy="464331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latin typeface="Twinkl" pitchFamily="2" charset="0"/>
              </a:rPr>
              <a:t>Sequencing Suki</a:t>
            </a:r>
            <a:endParaRPr lang="en-GB" sz="1600" dirty="0"/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2432807" y="5156174"/>
            <a:ext cx="1384940" cy="464331"/>
          </a:xfrm>
          <a:prstGeom prst="rect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latin typeface="Twinkl" pitchFamily="2" charset="0"/>
              </a:rPr>
              <a:t>Rex Retriever</a:t>
            </a:r>
            <a:endParaRPr lang="en-GB" sz="16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5381005" y="3058953"/>
            <a:ext cx="1385051" cy="1914935"/>
            <a:chOff x="5381005" y="3058953"/>
            <a:chExt cx="1385051" cy="1914935"/>
          </a:xfrm>
        </p:grpSpPr>
        <p:sp>
          <p:nvSpPr>
            <p:cNvPr id="29" name="Oval 28">
              <a:hlinkClick r:id="rId4" action="ppaction://hlinksldjump"/>
            </p:cNvPr>
            <p:cNvSpPr/>
            <p:nvPr/>
          </p:nvSpPr>
          <p:spPr>
            <a:xfrm>
              <a:off x="5381005" y="3522648"/>
              <a:ext cx="1385051" cy="1385051"/>
            </a:xfrm>
            <a:prstGeom prst="ellipse">
              <a:avLst/>
            </a:prstGeom>
            <a:solidFill>
              <a:srgbClr val="009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3154" y="3058953"/>
              <a:ext cx="1020754" cy="1914935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3869581" y="2994720"/>
            <a:ext cx="1385051" cy="1912979"/>
            <a:chOff x="3869581" y="2994720"/>
            <a:chExt cx="1385051" cy="1912979"/>
          </a:xfrm>
        </p:grpSpPr>
        <p:sp>
          <p:nvSpPr>
            <p:cNvPr id="28" name="Oval 27"/>
            <p:cNvSpPr/>
            <p:nvPr/>
          </p:nvSpPr>
          <p:spPr>
            <a:xfrm>
              <a:off x="3869581" y="3456123"/>
              <a:ext cx="1385051" cy="1385051"/>
            </a:xfrm>
            <a:prstGeom prst="ellipse">
              <a:avLst/>
            </a:prstGeom>
            <a:solidFill>
              <a:srgbClr val="8D3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0359" y="2994720"/>
              <a:ext cx="1363283" cy="1912979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2398512" y="3329151"/>
            <a:ext cx="1385051" cy="1497242"/>
            <a:chOff x="2398512" y="3329151"/>
            <a:chExt cx="1385051" cy="1497242"/>
          </a:xfrm>
        </p:grpSpPr>
        <p:sp>
          <p:nvSpPr>
            <p:cNvPr id="27" name="Oval 26">
              <a:hlinkClick r:id="rId6" action="ppaction://hlinksldjump"/>
            </p:cNvPr>
            <p:cNvSpPr/>
            <p:nvPr/>
          </p:nvSpPr>
          <p:spPr>
            <a:xfrm>
              <a:off x="2398512" y="3441342"/>
              <a:ext cx="1385051" cy="1385051"/>
            </a:xfrm>
            <a:prstGeom prst="ellipse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2916" y="3329151"/>
              <a:ext cx="1350647" cy="1374541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6972628" y="3329151"/>
            <a:ext cx="1399639" cy="1575467"/>
            <a:chOff x="6972628" y="3329151"/>
            <a:chExt cx="1399639" cy="1575467"/>
          </a:xfrm>
        </p:grpSpPr>
        <p:sp>
          <p:nvSpPr>
            <p:cNvPr id="30" name="Oval 29">
              <a:hlinkClick r:id="rId5" action="ppaction://hlinksldjump"/>
            </p:cNvPr>
            <p:cNvSpPr/>
            <p:nvPr/>
          </p:nvSpPr>
          <p:spPr>
            <a:xfrm>
              <a:off x="6987216" y="3519567"/>
              <a:ext cx="1385051" cy="1385051"/>
            </a:xfrm>
            <a:prstGeom prst="ellipse">
              <a:avLst/>
            </a:prstGeom>
            <a:solidFill>
              <a:srgbClr val="00A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2628" y="3329151"/>
              <a:ext cx="1296525" cy="144644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59145" y="3329151"/>
            <a:ext cx="1500335" cy="1446445"/>
            <a:chOff x="659145" y="3329151"/>
            <a:chExt cx="1500335" cy="1446445"/>
          </a:xfrm>
        </p:grpSpPr>
        <p:sp>
          <p:nvSpPr>
            <p:cNvPr id="26" name="Oval 25">
              <a:hlinkClick r:id="rId2" action="ppaction://hlinksldjump"/>
            </p:cNvPr>
            <p:cNvSpPr/>
            <p:nvPr/>
          </p:nvSpPr>
          <p:spPr>
            <a:xfrm>
              <a:off x="659145" y="3390545"/>
              <a:ext cx="1385051" cy="1385051"/>
            </a:xfrm>
            <a:prstGeom prst="ellipse">
              <a:avLst/>
            </a:prstGeom>
            <a:solidFill>
              <a:srgbClr val="BE0928"/>
            </a:solidFill>
            <a:ln>
              <a:solidFill>
                <a:srgbClr val="BC01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5" name="Picture 24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353" y="3329151"/>
              <a:ext cx="1421127" cy="1403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13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22000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accel="22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22000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accel="22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accel="22000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accel="22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accel="22000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accel="22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accel="22000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4" accel="22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8" accel="22000" decel="5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  <p:bldP spid="12" grpId="0" animBg="1"/>
      <p:bldP spid="13" grpId="0" animBg="1"/>
      <p:bldP spid="14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3155239" y="1879648"/>
            <a:ext cx="5173513" cy="772107"/>
          </a:xfrm>
          <a:prstGeom prst="rect">
            <a:avLst/>
          </a:prstGeom>
          <a:solidFill>
            <a:srgbClr val="E5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latin typeface="Twinkl" pitchFamily="50" charset="0"/>
                <a:ea typeface="Tahoma" panose="020B0604030504040204" pitchFamily="34" charset="0"/>
                <a:cs typeface="Tahoma" panose="020B0604030504040204" pitchFamily="34" charset="0"/>
              </a:rPr>
              <a:t>Draw on knowledge of </a:t>
            </a:r>
            <a:r>
              <a:rPr lang="en-US" b="1" dirty="0">
                <a:latin typeface="Twinkl" pitchFamily="50" charset="0"/>
                <a:ea typeface="Tahoma" panose="020B0604030504040204" pitchFamily="34" charset="0"/>
                <a:cs typeface="Tahoma" panose="020B0604030504040204" pitchFamily="34" charset="0"/>
              </a:rPr>
              <a:t>vocabulary</a:t>
            </a:r>
            <a:r>
              <a:rPr lang="en-US" dirty="0">
                <a:latin typeface="Twinkl" pitchFamily="50" charset="0"/>
                <a:ea typeface="Tahoma" panose="020B0604030504040204" pitchFamily="34" charset="0"/>
                <a:cs typeface="Tahoma" panose="020B0604030504040204" pitchFamily="34" charset="0"/>
              </a:rPr>
              <a:t> to understand texts.</a:t>
            </a:r>
            <a:endParaRPr lang="en-GB" dirty="0">
              <a:latin typeface="Twinkl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" pitchFamily="50" charset="0"/>
              </a:rPr>
              <a:t>What Does </a:t>
            </a:r>
            <a:r>
              <a:rPr lang="en-GB" sz="3600" dirty="0">
                <a:solidFill>
                  <a:srgbClr val="C00000"/>
                </a:solidFill>
                <a:latin typeface="Twinkl" pitchFamily="50" charset="0"/>
              </a:rPr>
              <a:t>Vocabulary</a:t>
            </a:r>
            <a:r>
              <a:rPr lang="en-GB" sz="3600" dirty="0">
                <a:latin typeface="Twinkl" pitchFamily="50" charset="0"/>
              </a:rPr>
              <a:t> </a:t>
            </a:r>
            <a:r>
              <a:rPr lang="en-GB" sz="3600" dirty="0">
                <a:solidFill>
                  <a:srgbClr val="C00000"/>
                </a:solidFill>
                <a:latin typeface="Twinkl" pitchFamily="50" charset="0"/>
              </a:rPr>
              <a:t>Victor</a:t>
            </a:r>
            <a:r>
              <a:rPr lang="en-GB" sz="3600" dirty="0">
                <a:latin typeface="Twinkl" pitchFamily="50" charset="0"/>
              </a:rPr>
              <a:t> Do?</a:t>
            </a:r>
            <a:endParaRPr lang="en-GB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126873" y="1473201"/>
            <a:ext cx="6201880" cy="412642"/>
            <a:chOff x="265022" y="2056535"/>
            <a:chExt cx="8229273" cy="412642"/>
          </a:xfrm>
        </p:grpSpPr>
        <p:sp>
          <p:nvSpPr>
            <p:cNvPr id="23" name="Snip Single Corner Rectangle 22"/>
            <p:cNvSpPr/>
            <p:nvPr/>
          </p:nvSpPr>
          <p:spPr>
            <a:xfrm>
              <a:off x="265022" y="2056535"/>
              <a:ext cx="8229273" cy="412642"/>
            </a:xfrm>
            <a:prstGeom prst="snip1Rect">
              <a:avLst>
                <a:gd name="adj" fmla="val 50000"/>
              </a:avLst>
            </a:prstGeom>
            <a:solidFill>
              <a:srgbClr val="BE09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48704" y="2079797"/>
              <a:ext cx="7145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Twinkl" pitchFamily="50" charset="0"/>
                </a:rPr>
                <a:t>Vocabulary Victor helps with content domain </a:t>
              </a:r>
              <a:r>
                <a:rPr lang="en-GB" b="1" dirty="0">
                  <a:solidFill>
                    <a:schemeClr val="bg1"/>
                  </a:solidFill>
                  <a:latin typeface="Twinkl" pitchFamily="50" charset="0"/>
                </a:rPr>
                <a:t>1a: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980044" y="3615099"/>
            <a:ext cx="7348707" cy="412642"/>
          </a:xfrm>
          <a:prstGeom prst="roundRect">
            <a:avLst>
              <a:gd name="adj" fmla="val 49195"/>
            </a:avLst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 might help you to: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14375" y="1328176"/>
            <a:ext cx="1833934" cy="1809133"/>
            <a:chOff x="1003277" y="3182186"/>
            <a:chExt cx="1833934" cy="1809133"/>
          </a:xfrm>
        </p:grpSpPr>
        <p:sp>
          <p:nvSpPr>
            <p:cNvPr id="42" name="Oval 41"/>
            <p:cNvSpPr/>
            <p:nvPr/>
          </p:nvSpPr>
          <p:spPr>
            <a:xfrm>
              <a:off x="1003277" y="3295473"/>
              <a:ext cx="1695846" cy="1695846"/>
            </a:xfrm>
            <a:prstGeom prst="ellipse">
              <a:avLst/>
            </a:prstGeom>
            <a:solidFill>
              <a:srgbClr val="BE0928"/>
            </a:solidFill>
            <a:ln w="28575">
              <a:solidFill>
                <a:srgbClr val="BE09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1141365" y="3182186"/>
              <a:ext cx="1695846" cy="1695846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12" name="Oval 11"/>
            <p:cNvSpPr/>
            <p:nvPr/>
          </p:nvSpPr>
          <p:spPr>
            <a:xfrm>
              <a:off x="1141365" y="3182186"/>
              <a:ext cx="1695846" cy="1695846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12000" t="12000" r="12000" b="12000"/>
              </a:stretch>
            </a:blipFill>
            <a:ln w="28575">
              <a:solidFill>
                <a:srgbClr val="BE09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7" name="Content Placeholder 6"/>
          <p:cNvSpPr txBox="1">
            <a:spLocks/>
          </p:cNvSpPr>
          <p:nvPr/>
        </p:nvSpPr>
        <p:spPr>
          <a:xfrm>
            <a:off x="3234487" y="2726112"/>
            <a:ext cx="4803354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Twinkl" pitchFamily="50" charset="0"/>
              </a:rPr>
              <a:t>This means that he is there to help you to think about the </a:t>
            </a:r>
            <a:r>
              <a:rPr lang="en-GB" b="1" dirty="0">
                <a:latin typeface="Twinkl" pitchFamily="50" charset="0"/>
              </a:rPr>
              <a:t>words</a:t>
            </a:r>
            <a:r>
              <a:rPr lang="en-GB" dirty="0">
                <a:latin typeface="Twinkl" pitchFamily="50" charset="0"/>
              </a:rPr>
              <a:t> the author uses.</a:t>
            </a:r>
          </a:p>
        </p:txBody>
      </p:sp>
      <p:sp>
        <p:nvSpPr>
          <p:cNvPr id="50" name="Content Placeholder 6"/>
          <p:cNvSpPr txBox="1">
            <a:spLocks/>
          </p:cNvSpPr>
          <p:nvPr/>
        </p:nvSpPr>
        <p:spPr>
          <a:xfrm>
            <a:off x="852463" y="4204129"/>
            <a:ext cx="6654645" cy="1518163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work out </a:t>
            </a:r>
            <a:r>
              <a:rPr lang="en-GB" b="1" dirty="0">
                <a:latin typeface="Twinkl" pitchFamily="50" charset="0"/>
              </a:rPr>
              <a:t>what words mean</a:t>
            </a:r>
            <a:r>
              <a:rPr lang="en-GB" dirty="0">
                <a:latin typeface="Twinkl" pitchFamily="50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ask you to </a:t>
            </a:r>
            <a:r>
              <a:rPr lang="en-GB" b="1" dirty="0">
                <a:latin typeface="Twinkl" pitchFamily="50" charset="0"/>
              </a:rPr>
              <a:t>find words </a:t>
            </a:r>
            <a:r>
              <a:rPr lang="en-GB" dirty="0">
                <a:latin typeface="Twinkl" pitchFamily="50" charset="0"/>
              </a:rPr>
              <a:t>that the author has used;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ask you to give another word which </a:t>
            </a:r>
            <a:r>
              <a:rPr lang="en-GB" b="1" dirty="0">
                <a:latin typeface="Twinkl" pitchFamily="50" charset="0"/>
              </a:rPr>
              <a:t>means the same</a:t>
            </a:r>
            <a:br>
              <a:rPr lang="en-GB" b="1" dirty="0">
                <a:latin typeface="Twinkl" pitchFamily="50" charset="0"/>
              </a:rPr>
            </a:br>
            <a:r>
              <a:rPr lang="en-GB" dirty="0">
                <a:latin typeface="Twinkl" pitchFamily="50" charset="0"/>
              </a:rPr>
              <a:t>as one of the author’s choices. </a:t>
            </a:r>
            <a:endParaRPr lang="en-GB" dirty="0">
              <a:latin typeface="Twinkl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87648" y="192269"/>
            <a:ext cx="526727" cy="526727"/>
            <a:chOff x="187648" y="192269"/>
            <a:chExt cx="526727" cy="526727"/>
          </a:xfrm>
        </p:grpSpPr>
        <p:sp>
          <p:nvSpPr>
            <p:cNvPr id="25" name="Oval 24">
              <a:hlinkClick r:id="rId3" action="ppaction://hlinksldjump"/>
            </p:cNvPr>
            <p:cNvSpPr/>
            <p:nvPr/>
          </p:nvSpPr>
          <p:spPr>
            <a:xfrm rot="10800000">
              <a:off x="187648" y="192269"/>
              <a:ext cx="526727" cy="526727"/>
            </a:xfrm>
            <a:prstGeom prst="ellipse">
              <a:avLst/>
            </a:prstGeom>
            <a:solidFill>
              <a:srgbClr val="00A7E6"/>
            </a:solidFill>
            <a:ln w="28575">
              <a:solidFill>
                <a:srgbClr val="006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2" name="Picture 6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81" y="289920"/>
              <a:ext cx="301059" cy="331425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8296183" y="6047290"/>
            <a:ext cx="526727" cy="526727"/>
            <a:chOff x="7365812" y="5420982"/>
            <a:chExt cx="672029" cy="672029"/>
          </a:xfrm>
          <a:effectLst>
            <a:outerShdw dist="88900" dir="3360000" sx="78000" sy="78000" algn="ctr" rotWithShape="0">
              <a:srgbClr val="000000">
                <a:alpha val="10000"/>
              </a:srgbClr>
            </a:outerShdw>
          </a:effectLst>
        </p:grpSpPr>
        <p:sp>
          <p:nvSpPr>
            <p:cNvPr id="65" name="Oval 64">
              <a:hlinkClick r:id="" action="ppaction://hlinkshowjump?jump=nextslide"/>
            </p:cNvPr>
            <p:cNvSpPr/>
            <p:nvPr/>
          </p:nvSpPr>
          <p:spPr>
            <a:xfrm>
              <a:off x="7365812" y="5420982"/>
              <a:ext cx="672029" cy="672029"/>
            </a:xfrm>
            <a:prstGeom prst="ellipse">
              <a:avLst/>
            </a:prstGeom>
            <a:solidFill>
              <a:srgbClr val="00A7E6"/>
            </a:solidFill>
            <a:ln w="28575">
              <a:solidFill>
                <a:srgbClr val="006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" name="Right Arrow 65">
              <a:hlinkClick r:id="" action="ppaction://hlinkshowjump?jump=nextslide"/>
            </p:cNvPr>
            <p:cNvSpPr/>
            <p:nvPr/>
          </p:nvSpPr>
          <p:spPr>
            <a:xfrm>
              <a:off x="7524278" y="5600303"/>
              <a:ext cx="406371" cy="302111"/>
            </a:xfrm>
            <a:prstGeom prst="rightArrow">
              <a:avLst>
                <a:gd name="adj1" fmla="val 50000"/>
                <a:gd name="adj2" fmla="val 8095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110" y="4122988"/>
            <a:ext cx="1827155" cy="211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3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200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22000" decel="5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accel="22000" decel="5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8" grpId="0" animBg="1"/>
      <p:bldP spid="47" grpId="0"/>
      <p:bldP spid="5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" pitchFamily="50" charset="0"/>
              </a:rPr>
              <a:t>What Might </a:t>
            </a:r>
            <a:r>
              <a:rPr lang="en-GB" sz="3600" dirty="0">
                <a:solidFill>
                  <a:srgbClr val="C00000"/>
                </a:solidFill>
                <a:latin typeface="Twinkl" pitchFamily="50" charset="0"/>
              </a:rPr>
              <a:t>Vocabulary</a:t>
            </a:r>
            <a:r>
              <a:rPr lang="en-GB" sz="3600" dirty="0">
                <a:latin typeface="Twinkl" pitchFamily="50" charset="0"/>
              </a:rPr>
              <a:t> </a:t>
            </a:r>
            <a:r>
              <a:rPr lang="en-GB" sz="3600" dirty="0">
                <a:solidFill>
                  <a:srgbClr val="C00000"/>
                </a:solidFill>
                <a:latin typeface="Twinkl" pitchFamily="50" charset="0"/>
              </a:rPr>
              <a:t>Victor</a:t>
            </a:r>
            <a:r>
              <a:rPr lang="en-GB" sz="3600" dirty="0">
                <a:latin typeface="Twinkl" pitchFamily="50" charset="0"/>
              </a:rPr>
              <a:t> Ask?</a:t>
            </a:r>
            <a:endParaRPr lang="en-GB" sz="3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-293076" y="1680564"/>
            <a:ext cx="8787372" cy="412642"/>
            <a:chOff x="-293076" y="1680564"/>
            <a:chExt cx="8787372" cy="412642"/>
          </a:xfrm>
        </p:grpSpPr>
        <p:sp>
          <p:nvSpPr>
            <p:cNvPr id="9" name="Snip Single Corner Rectangle 8"/>
            <p:cNvSpPr/>
            <p:nvPr/>
          </p:nvSpPr>
          <p:spPr>
            <a:xfrm>
              <a:off x="-293076" y="1680564"/>
              <a:ext cx="8787372" cy="412642"/>
            </a:xfrm>
            <a:prstGeom prst="snip1Rect">
              <a:avLst>
                <a:gd name="adj" fmla="val 50000"/>
              </a:avLst>
            </a:prstGeom>
            <a:solidFill>
              <a:srgbClr val="BE09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19760" y="1703826"/>
              <a:ext cx="55745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Twinkl" pitchFamily="50" charset="0"/>
                </a:rPr>
                <a:t>Vocabulary Victor might ask questions like these: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1212551" y="1887950"/>
            <a:ext cx="5017169" cy="6108592"/>
            <a:chOff x="-1212551" y="1887950"/>
            <a:chExt cx="5017169" cy="6108592"/>
          </a:xfrm>
        </p:grpSpPr>
        <p:sp>
          <p:nvSpPr>
            <p:cNvPr id="7" name="Oval 6"/>
            <p:cNvSpPr/>
            <p:nvPr/>
          </p:nvSpPr>
          <p:spPr>
            <a:xfrm>
              <a:off x="-1212551" y="2979373"/>
              <a:ext cx="5017169" cy="5017169"/>
            </a:xfrm>
            <a:prstGeom prst="ellipse">
              <a:avLst/>
            </a:prstGeom>
            <a:solidFill>
              <a:srgbClr val="BE09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493" y="1887950"/>
              <a:ext cx="3869811" cy="5940541"/>
            </a:xfrm>
            <a:prstGeom prst="rect">
              <a:avLst/>
            </a:prstGeom>
          </p:spPr>
        </p:pic>
      </p:grpSp>
      <p:sp>
        <p:nvSpPr>
          <p:cNvPr id="36" name="Rounded Rectangle 35"/>
          <p:cNvSpPr/>
          <p:nvPr/>
        </p:nvSpPr>
        <p:spPr>
          <a:xfrm>
            <a:off x="3569465" y="2209703"/>
            <a:ext cx="4924830" cy="547779"/>
          </a:xfrm>
          <a:prstGeom prst="roundRect">
            <a:avLst/>
          </a:prstGeom>
          <a:solidFill>
            <a:srgbClr val="E5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What does this word tell us about…?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569465" y="2805698"/>
            <a:ext cx="4924830" cy="547779"/>
          </a:xfrm>
          <a:prstGeom prst="roundRect">
            <a:avLst/>
          </a:prstGeom>
          <a:solidFill>
            <a:srgbClr val="E5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Which word did the author use to describe…?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569465" y="3406201"/>
            <a:ext cx="4924830" cy="547779"/>
          </a:xfrm>
          <a:prstGeom prst="roundRect">
            <a:avLst/>
          </a:prstGeom>
          <a:solidFill>
            <a:srgbClr val="E5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Can you think of another way of writing…?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569465" y="4583555"/>
            <a:ext cx="4924830" cy="854246"/>
          </a:xfrm>
          <a:prstGeom prst="roundRect">
            <a:avLst/>
          </a:prstGeom>
          <a:solidFill>
            <a:srgbClr val="E5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How can we work out</a:t>
            </a:r>
            <a:br>
              <a:rPr lang="en-GB" dirty="0">
                <a:latin typeface="Twinkl" pitchFamily="50" charset="0"/>
              </a:rPr>
            </a:br>
            <a:r>
              <a:rPr lang="en-GB" dirty="0">
                <a:latin typeface="Twinkl" pitchFamily="50" charset="0"/>
              </a:rPr>
              <a:t>what this word might mean?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569465" y="5480700"/>
            <a:ext cx="4924830" cy="854246"/>
          </a:xfrm>
          <a:prstGeom prst="roundRect">
            <a:avLst/>
          </a:prstGeom>
          <a:solidFill>
            <a:srgbClr val="E5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Why did the author write this word</a:t>
            </a:r>
            <a:br>
              <a:rPr lang="en-GB" dirty="0">
                <a:latin typeface="Twinkl" pitchFamily="50" charset="0"/>
              </a:rPr>
            </a:br>
            <a:r>
              <a:rPr lang="en-GB" dirty="0">
                <a:latin typeface="Twinkl" pitchFamily="50" charset="0"/>
              </a:rPr>
              <a:t>in capital letters?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569465" y="3989926"/>
            <a:ext cx="4924830" cy="547779"/>
          </a:xfrm>
          <a:prstGeom prst="roundRect">
            <a:avLst/>
          </a:prstGeom>
          <a:solidFill>
            <a:srgbClr val="E5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Can you find any adjectives in the text?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87648" y="192269"/>
            <a:ext cx="526727" cy="526727"/>
            <a:chOff x="187648" y="192269"/>
            <a:chExt cx="526727" cy="526727"/>
          </a:xfrm>
        </p:grpSpPr>
        <p:sp>
          <p:nvSpPr>
            <p:cNvPr id="52" name="Oval 51">
              <a:hlinkClick r:id="rId3" action="ppaction://hlinksldjump"/>
            </p:cNvPr>
            <p:cNvSpPr/>
            <p:nvPr/>
          </p:nvSpPr>
          <p:spPr>
            <a:xfrm rot="10800000">
              <a:off x="187648" y="192269"/>
              <a:ext cx="526727" cy="526727"/>
            </a:xfrm>
            <a:prstGeom prst="ellipse">
              <a:avLst/>
            </a:prstGeom>
            <a:solidFill>
              <a:srgbClr val="00A7E6"/>
            </a:solidFill>
            <a:ln w="28575">
              <a:solidFill>
                <a:srgbClr val="006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3" name="Picture 5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81" y="289920"/>
              <a:ext cx="301059" cy="331425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8296183" y="6047290"/>
            <a:ext cx="526727" cy="526727"/>
            <a:chOff x="7365812" y="5420982"/>
            <a:chExt cx="672029" cy="672029"/>
          </a:xfrm>
          <a:effectLst>
            <a:outerShdw dist="88900" dir="3360000" sx="78000" sy="78000" algn="ctr" rotWithShape="0">
              <a:srgbClr val="000000">
                <a:alpha val="10000"/>
              </a:srgbClr>
            </a:outerShdw>
          </a:effectLst>
        </p:grpSpPr>
        <p:sp>
          <p:nvSpPr>
            <p:cNvPr id="55" name="Oval 54">
              <a:hlinkClick r:id="rId3" action="ppaction://hlinksldjump"/>
            </p:cNvPr>
            <p:cNvSpPr/>
            <p:nvPr/>
          </p:nvSpPr>
          <p:spPr>
            <a:xfrm>
              <a:off x="7365812" y="5420982"/>
              <a:ext cx="672029" cy="672029"/>
            </a:xfrm>
            <a:prstGeom prst="ellipse">
              <a:avLst/>
            </a:prstGeom>
            <a:solidFill>
              <a:srgbClr val="00A7E6"/>
            </a:solidFill>
            <a:ln w="28575">
              <a:solidFill>
                <a:srgbClr val="006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Right Arrow 55">
              <a:hlinkClick r:id="rId3" action="ppaction://hlinksldjump"/>
            </p:cNvPr>
            <p:cNvSpPr/>
            <p:nvPr/>
          </p:nvSpPr>
          <p:spPr>
            <a:xfrm>
              <a:off x="7524278" y="5600303"/>
              <a:ext cx="406371" cy="302111"/>
            </a:xfrm>
            <a:prstGeom prst="rightArrow">
              <a:avLst>
                <a:gd name="adj1" fmla="val 50000"/>
                <a:gd name="adj2" fmla="val 8095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20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accel="2200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Who Are the Totally </a:t>
            </a:r>
            <a:r>
              <a:rPr lang="en-US" sz="2800" dirty="0" err="1"/>
              <a:t>Pawsome</a:t>
            </a:r>
            <a:r>
              <a:rPr lang="en-US" sz="2800" dirty="0"/>
              <a:t> Reading Gang?</a:t>
            </a:r>
            <a:endParaRPr lang="en-GB" sz="2800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755651" y="1294053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Twinkl" pitchFamily="2" charset="0"/>
              </a:rPr>
              <a:t>The Totally </a:t>
            </a:r>
            <a:r>
              <a:rPr lang="en-GB" dirty="0" err="1">
                <a:latin typeface="Twinkl" pitchFamily="2" charset="0"/>
              </a:rPr>
              <a:t>Pawsome</a:t>
            </a:r>
            <a:r>
              <a:rPr lang="en-GB" dirty="0">
                <a:latin typeface="Twinkl" pitchFamily="2" charset="0"/>
              </a:rPr>
              <a:t> Reading Gang is a group of clever canines who each help with one of the reading content domains.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5651" y="2109972"/>
            <a:ext cx="7632700" cy="547779"/>
          </a:xfrm>
          <a:prstGeom prst="roundRect">
            <a:avLst>
              <a:gd name="adj" fmla="val 50000"/>
            </a:avLst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Click on each dog to find out who they are and what they do.</a:t>
            </a:r>
            <a:endParaRPr lang="en-GB" dirty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89270" y="5156174"/>
            <a:ext cx="1843537" cy="464331"/>
          </a:xfrm>
          <a:prstGeom prst="rect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latin typeface="Twinkl" pitchFamily="2" charset="0"/>
              </a:rPr>
              <a:t>Vocabulary Victor</a:t>
            </a:r>
            <a:endParaRPr lang="en-GB" sz="1600" dirty="0"/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3817747" y="5156174"/>
            <a:ext cx="1489803" cy="464331"/>
          </a:xfrm>
          <a:prstGeom prst="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latin typeface="Twinkl" pitchFamily="2" charset="0"/>
              </a:rPr>
              <a:t>Predicting Pip</a:t>
            </a:r>
            <a:endParaRPr lang="en-GB" sz="1600" dirty="0"/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306038" y="5156174"/>
            <a:ext cx="1514967" cy="464331"/>
          </a:xfrm>
          <a:prstGeom prst="rect">
            <a:avLst/>
          </a:prstGeom>
          <a:solidFill>
            <a:srgbClr val="009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latin typeface="Twinkl" pitchFamily="2" charset="0"/>
              </a:rPr>
              <a:t>Inference Iggy</a:t>
            </a:r>
            <a:endParaRPr lang="en-GB" sz="1600" dirty="0"/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6819493" y="5156173"/>
            <a:ext cx="1720499" cy="464331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latin typeface="Twinkl" pitchFamily="2" charset="0"/>
              </a:rPr>
              <a:t>Sequencing Suki</a:t>
            </a:r>
            <a:endParaRPr lang="en-GB" sz="1600" dirty="0"/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2432807" y="5156174"/>
            <a:ext cx="1384940" cy="464331"/>
          </a:xfrm>
          <a:prstGeom prst="rect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latin typeface="Twinkl" pitchFamily="2" charset="0"/>
              </a:rPr>
              <a:t>Rex Retriever</a:t>
            </a:r>
            <a:endParaRPr lang="en-GB" sz="16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5381005" y="3058953"/>
            <a:ext cx="1385051" cy="1914935"/>
            <a:chOff x="5381005" y="3058953"/>
            <a:chExt cx="1385051" cy="1914935"/>
          </a:xfrm>
        </p:grpSpPr>
        <p:sp>
          <p:nvSpPr>
            <p:cNvPr id="29" name="Oval 28">
              <a:hlinkClick r:id="rId4" action="ppaction://hlinksldjump"/>
            </p:cNvPr>
            <p:cNvSpPr/>
            <p:nvPr/>
          </p:nvSpPr>
          <p:spPr>
            <a:xfrm>
              <a:off x="5381005" y="3522648"/>
              <a:ext cx="1385051" cy="1385051"/>
            </a:xfrm>
            <a:prstGeom prst="ellipse">
              <a:avLst/>
            </a:prstGeom>
            <a:solidFill>
              <a:srgbClr val="009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3154" y="3058953"/>
              <a:ext cx="1020754" cy="1914935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3869581" y="2994720"/>
            <a:ext cx="1385051" cy="1912979"/>
            <a:chOff x="3869581" y="2994720"/>
            <a:chExt cx="1385051" cy="1912979"/>
          </a:xfrm>
        </p:grpSpPr>
        <p:sp>
          <p:nvSpPr>
            <p:cNvPr id="28" name="Oval 27"/>
            <p:cNvSpPr/>
            <p:nvPr/>
          </p:nvSpPr>
          <p:spPr>
            <a:xfrm>
              <a:off x="3869581" y="3456123"/>
              <a:ext cx="1385051" cy="1385051"/>
            </a:xfrm>
            <a:prstGeom prst="ellipse">
              <a:avLst/>
            </a:prstGeom>
            <a:solidFill>
              <a:srgbClr val="8D3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0359" y="2994720"/>
              <a:ext cx="1363283" cy="1912979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2398512" y="3329151"/>
            <a:ext cx="1385051" cy="1497242"/>
            <a:chOff x="2398512" y="3329151"/>
            <a:chExt cx="1385051" cy="1497242"/>
          </a:xfrm>
        </p:grpSpPr>
        <p:sp>
          <p:nvSpPr>
            <p:cNvPr id="27" name="Oval 26">
              <a:hlinkClick r:id="rId6" action="ppaction://hlinksldjump"/>
            </p:cNvPr>
            <p:cNvSpPr/>
            <p:nvPr/>
          </p:nvSpPr>
          <p:spPr>
            <a:xfrm>
              <a:off x="2398512" y="3441342"/>
              <a:ext cx="1385051" cy="1385051"/>
            </a:xfrm>
            <a:prstGeom prst="ellipse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2916" y="3329151"/>
              <a:ext cx="1350647" cy="1374541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6972628" y="3329151"/>
            <a:ext cx="1399639" cy="1575467"/>
            <a:chOff x="6972628" y="3329151"/>
            <a:chExt cx="1399639" cy="1575467"/>
          </a:xfrm>
        </p:grpSpPr>
        <p:sp>
          <p:nvSpPr>
            <p:cNvPr id="30" name="Oval 29">
              <a:hlinkClick r:id="rId5" action="ppaction://hlinksldjump"/>
            </p:cNvPr>
            <p:cNvSpPr/>
            <p:nvPr/>
          </p:nvSpPr>
          <p:spPr>
            <a:xfrm>
              <a:off x="6987216" y="3519567"/>
              <a:ext cx="1385051" cy="1385051"/>
            </a:xfrm>
            <a:prstGeom prst="ellipse">
              <a:avLst/>
            </a:prstGeom>
            <a:solidFill>
              <a:srgbClr val="00A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2628" y="3329151"/>
              <a:ext cx="1296525" cy="144644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59145" y="3329151"/>
            <a:ext cx="1500335" cy="1446445"/>
            <a:chOff x="659145" y="3329151"/>
            <a:chExt cx="1500335" cy="1446445"/>
          </a:xfrm>
        </p:grpSpPr>
        <p:sp>
          <p:nvSpPr>
            <p:cNvPr id="26" name="Oval 25">
              <a:hlinkClick r:id="rId2" action="ppaction://hlinksldjump"/>
            </p:cNvPr>
            <p:cNvSpPr/>
            <p:nvPr/>
          </p:nvSpPr>
          <p:spPr>
            <a:xfrm>
              <a:off x="659145" y="3390545"/>
              <a:ext cx="1385051" cy="1385051"/>
            </a:xfrm>
            <a:prstGeom prst="ellipse">
              <a:avLst/>
            </a:prstGeom>
            <a:solidFill>
              <a:srgbClr val="BE0928"/>
            </a:solidFill>
            <a:ln>
              <a:solidFill>
                <a:srgbClr val="BC01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5" name="Picture 24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353" y="3329151"/>
              <a:ext cx="1421127" cy="1403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25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" pitchFamily="50" charset="0"/>
              </a:rPr>
              <a:t>What Does </a:t>
            </a:r>
            <a:r>
              <a:rPr lang="en-GB" sz="3600" dirty="0">
                <a:solidFill>
                  <a:srgbClr val="FFC000"/>
                </a:solidFill>
                <a:latin typeface="Twinkl" pitchFamily="50" charset="0"/>
              </a:rPr>
              <a:t>Rex Retriever </a:t>
            </a:r>
            <a:r>
              <a:rPr lang="en-GB" sz="3600" dirty="0">
                <a:latin typeface="Twinkl" pitchFamily="50" charset="0"/>
              </a:rPr>
              <a:t>Do?</a:t>
            </a:r>
            <a:endParaRPr lang="en-GB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126873" y="1473201"/>
            <a:ext cx="6201880" cy="412642"/>
            <a:chOff x="265022" y="2056535"/>
            <a:chExt cx="8229273" cy="412642"/>
          </a:xfrm>
          <a:solidFill>
            <a:srgbClr val="FFC000"/>
          </a:solidFill>
        </p:grpSpPr>
        <p:sp>
          <p:nvSpPr>
            <p:cNvPr id="23" name="Snip Single Corner Rectangle 22"/>
            <p:cNvSpPr/>
            <p:nvPr/>
          </p:nvSpPr>
          <p:spPr>
            <a:xfrm>
              <a:off x="265022" y="2056535"/>
              <a:ext cx="8229273" cy="412642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70784" y="2079797"/>
              <a:ext cx="71455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Rex Retriever helps with content domain </a:t>
              </a:r>
              <a:r>
                <a:rPr lang="en-GB" b="1" dirty="0"/>
                <a:t>1b</a:t>
              </a:r>
              <a:r>
                <a:rPr lang="en-GB" dirty="0"/>
                <a:t>:</a:t>
              </a: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980044" y="3947991"/>
            <a:ext cx="7348707" cy="412642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 might ask you: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14375" y="1328176"/>
            <a:ext cx="1833934" cy="1809133"/>
            <a:chOff x="1003277" y="3182186"/>
            <a:chExt cx="1833934" cy="1809133"/>
          </a:xfrm>
        </p:grpSpPr>
        <p:sp>
          <p:nvSpPr>
            <p:cNvPr id="42" name="Oval 41"/>
            <p:cNvSpPr/>
            <p:nvPr/>
          </p:nvSpPr>
          <p:spPr>
            <a:xfrm>
              <a:off x="1003277" y="3295473"/>
              <a:ext cx="1695846" cy="169584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1141365" y="3182186"/>
              <a:ext cx="1695846" cy="1695846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12" name="Oval 11"/>
            <p:cNvSpPr/>
            <p:nvPr/>
          </p:nvSpPr>
          <p:spPr>
            <a:xfrm>
              <a:off x="1141365" y="3182186"/>
              <a:ext cx="1695846" cy="1695846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12000" t="12000" r="12000" b="12000"/>
              </a:stretch>
            </a:blip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3155239" y="1885843"/>
            <a:ext cx="5173513" cy="1049106"/>
          </a:xfrm>
          <a:prstGeom prst="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latin typeface="Twinkl" pitchFamily="50" charset="0"/>
                <a:ea typeface="Tahoma" panose="020B0604030504040204" pitchFamily="34" charset="0"/>
                <a:cs typeface="Tahoma" panose="020B0604030504040204" pitchFamily="34" charset="0"/>
              </a:rPr>
              <a:t>Identify/explain key aspects of fiction and</a:t>
            </a:r>
            <a:br>
              <a:rPr lang="en-US" dirty="0">
                <a:latin typeface="Twinkl" pitchFamily="50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winkl" pitchFamily="50" charset="0"/>
                <a:ea typeface="Tahoma" panose="020B0604030504040204" pitchFamily="34" charset="0"/>
                <a:cs typeface="Tahoma" panose="020B0604030504040204" pitchFamily="34" charset="0"/>
              </a:rPr>
              <a:t>non-fiction texts, such as characters, events, titles and information.</a:t>
            </a:r>
            <a:endParaRPr lang="en-GB" dirty="0">
              <a:latin typeface="Twinkl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ontent Placeholder 6"/>
          <p:cNvSpPr txBox="1">
            <a:spLocks/>
          </p:cNvSpPr>
          <p:nvPr/>
        </p:nvSpPr>
        <p:spPr>
          <a:xfrm>
            <a:off x="3155239" y="3089353"/>
            <a:ext cx="5173512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Twinkl" pitchFamily="50" charset="0"/>
              </a:rPr>
              <a:t>This means that he is there to help you to answer questions by </a:t>
            </a:r>
            <a:r>
              <a:rPr lang="en-GB" b="1" dirty="0">
                <a:latin typeface="Twinkl" pitchFamily="50" charset="0"/>
              </a:rPr>
              <a:t>finding the answer in the text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sp>
        <p:nvSpPr>
          <p:cNvPr id="25" name="Content Placeholder 6"/>
          <p:cNvSpPr txBox="1">
            <a:spLocks/>
          </p:cNvSpPr>
          <p:nvPr/>
        </p:nvSpPr>
        <p:spPr>
          <a:xfrm>
            <a:off x="980043" y="4525520"/>
            <a:ext cx="6654645" cy="1518163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what the characters are called;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  <a:ea typeface="Tahoma" panose="020B0604030504040204" pitchFamily="34" charset="0"/>
                <a:cs typeface="Tahoma" panose="020B0604030504040204" pitchFamily="34" charset="0"/>
              </a:rPr>
              <a:t>what the characters 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what the name of the chapter 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what you have learnt about a particular topic.</a:t>
            </a:r>
            <a:endParaRPr lang="en-GB" dirty="0">
              <a:latin typeface="Twinkl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84" y="4525520"/>
            <a:ext cx="1180500" cy="1630461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87648" y="192269"/>
            <a:ext cx="526727" cy="526727"/>
            <a:chOff x="187648" y="192269"/>
            <a:chExt cx="526727" cy="526727"/>
          </a:xfrm>
        </p:grpSpPr>
        <p:sp>
          <p:nvSpPr>
            <p:cNvPr id="27" name="Oval 26">
              <a:hlinkClick r:id="rId4" action="ppaction://hlinksldjump"/>
            </p:cNvPr>
            <p:cNvSpPr/>
            <p:nvPr/>
          </p:nvSpPr>
          <p:spPr>
            <a:xfrm rot="10800000">
              <a:off x="187648" y="192269"/>
              <a:ext cx="526727" cy="526727"/>
            </a:xfrm>
            <a:prstGeom prst="ellipse">
              <a:avLst/>
            </a:prstGeom>
            <a:solidFill>
              <a:srgbClr val="00A7E6"/>
            </a:solidFill>
            <a:ln w="28575">
              <a:solidFill>
                <a:srgbClr val="006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1" name="Picture 3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81" y="289920"/>
              <a:ext cx="301059" cy="331425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8296183" y="6047290"/>
            <a:ext cx="526727" cy="526727"/>
            <a:chOff x="7365812" y="5420982"/>
            <a:chExt cx="672029" cy="672029"/>
          </a:xfrm>
          <a:effectLst>
            <a:outerShdw dist="88900" dir="3360000" sx="78000" sy="78000" algn="ctr" rotWithShape="0">
              <a:srgbClr val="000000">
                <a:alpha val="10000"/>
              </a:srgbClr>
            </a:outerShdw>
          </a:effectLst>
        </p:grpSpPr>
        <p:sp>
          <p:nvSpPr>
            <p:cNvPr id="35" name="Oval 34">
              <a:hlinkClick r:id="" action="ppaction://hlinkshowjump?jump=nextslide"/>
            </p:cNvPr>
            <p:cNvSpPr/>
            <p:nvPr/>
          </p:nvSpPr>
          <p:spPr>
            <a:xfrm>
              <a:off x="7365812" y="5420982"/>
              <a:ext cx="672029" cy="672029"/>
            </a:xfrm>
            <a:prstGeom prst="ellipse">
              <a:avLst/>
            </a:prstGeom>
            <a:solidFill>
              <a:srgbClr val="00A7E6"/>
            </a:solidFill>
            <a:ln w="28575">
              <a:solidFill>
                <a:srgbClr val="006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ight Arrow 35">
              <a:hlinkClick r:id="" action="ppaction://hlinkshowjump?jump=nextslide"/>
            </p:cNvPr>
            <p:cNvSpPr/>
            <p:nvPr/>
          </p:nvSpPr>
          <p:spPr>
            <a:xfrm>
              <a:off x="7524278" y="5600303"/>
              <a:ext cx="406371" cy="302111"/>
            </a:xfrm>
            <a:prstGeom prst="rightArrow">
              <a:avLst>
                <a:gd name="adj1" fmla="val 50000"/>
                <a:gd name="adj2" fmla="val 8095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819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200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22000" decel="5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accel="22000" decel="5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5" grpId="0" animBg="1"/>
      <p:bldP spid="47" grpId="0"/>
      <p:bldP spid="2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" pitchFamily="50" charset="0"/>
              </a:rPr>
              <a:t>What Might </a:t>
            </a:r>
            <a:r>
              <a:rPr lang="en-GB" sz="3600" dirty="0">
                <a:solidFill>
                  <a:srgbClr val="FFC000"/>
                </a:solidFill>
                <a:latin typeface="Twinkl" pitchFamily="50" charset="0"/>
              </a:rPr>
              <a:t>Rex Retriever </a:t>
            </a:r>
            <a:r>
              <a:rPr lang="en-GB" sz="3600" dirty="0">
                <a:latin typeface="Twinkl" pitchFamily="50" charset="0"/>
              </a:rPr>
              <a:t>Ask?</a:t>
            </a:r>
            <a:endParaRPr lang="en-GB" sz="3600" dirty="0"/>
          </a:p>
        </p:txBody>
      </p:sp>
      <p:sp>
        <p:nvSpPr>
          <p:cNvPr id="36" name="Rounded Rectangle 35"/>
          <p:cNvSpPr/>
          <p:nvPr/>
        </p:nvSpPr>
        <p:spPr>
          <a:xfrm>
            <a:off x="3569465" y="2109035"/>
            <a:ext cx="4924830" cy="54777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Where is the story set?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2062583" y="1680565"/>
            <a:ext cx="5867201" cy="6315977"/>
            <a:chOff x="-2062583" y="1680565"/>
            <a:chExt cx="5867201" cy="6315977"/>
          </a:xfrm>
        </p:grpSpPr>
        <p:sp>
          <p:nvSpPr>
            <p:cNvPr id="7" name="Oval 6"/>
            <p:cNvSpPr/>
            <p:nvPr/>
          </p:nvSpPr>
          <p:spPr>
            <a:xfrm>
              <a:off x="-1212551" y="2979373"/>
              <a:ext cx="5017169" cy="5017169"/>
            </a:xfrm>
            <a:prstGeom prst="ellipse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582" b="14954"/>
            <a:stretch/>
          </p:blipFill>
          <p:spPr>
            <a:xfrm>
              <a:off x="-2062583" y="1680565"/>
              <a:ext cx="5632048" cy="5177436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-410308" y="1680564"/>
            <a:ext cx="8904603" cy="412642"/>
            <a:chOff x="-410308" y="1680564"/>
            <a:chExt cx="8904603" cy="412642"/>
          </a:xfrm>
        </p:grpSpPr>
        <p:sp>
          <p:nvSpPr>
            <p:cNvPr id="9" name="Snip Single Corner Rectangle 8"/>
            <p:cNvSpPr/>
            <p:nvPr/>
          </p:nvSpPr>
          <p:spPr>
            <a:xfrm>
              <a:off x="-410308" y="1680564"/>
              <a:ext cx="8904603" cy="412642"/>
            </a:xfrm>
            <a:prstGeom prst="snip1Rect">
              <a:avLst>
                <a:gd name="adj" fmla="val 50000"/>
              </a:avLst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44622" y="1703826"/>
              <a:ext cx="55745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>
                  <a:latin typeface="Twinkl" pitchFamily="50" charset="0"/>
                </a:rPr>
                <a:t>Rex Retriever might ask questions like these:</a:t>
              </a: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3569465" y="2676637"/>
            <a:ext cx="4924830" cy="547779"/>
          </a:xfrm>
          <a:prstGeom prst="roundRect">
            <a:avLst/>
          </a:prstGeom>
          <a:solidFill>
            <a:srgbClr val="FFE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Who is the main character in the story?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569465" y="3241971"/>
            <a:ext cx="4924830" cy="54777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How is the dilemma resolved?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569465" y="4672392"/>
            <a:ext cx="4924830" cy="8542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Where in this book could I look if I wanted</a:t>
            </a:r>
            <a:br>
              <a:rPr lang="en-GB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to know more about…?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569465" y="5547812"/>
            <a:ext cx="4924830" cy="854246"/>
          </a:xfrm>
          <a:prstGeom prst="roundRect">
            <a:avLst/>
          </a:prstGeom>
          <a:solidFill>
            <a:srgbClr val="FFE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Which part of the story did you like the most? Why?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569465" y="3804858"/>
            <a:ext cx="4924830" cy="854246"/>
          </a:xfrm>
          <a:prstGeom prst="roundRect">
            <a:avLst/>
          </a:prstGeom>
          <a:solidFill>
            <a:srgbClr val="FFE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tell me one fact you have found out in this text about…?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87648" y="192269"/>
            <a:ext cx="526727" cy="526727"/>
            <a:chOff x="187648" y="192269"/>
            <a:chExt cx="526727" cy="526727"/>
          </a:xfrm>
        </p:grpSpPr>
        <p:sp>
          <p:nvSpPr>
            <p:cNvPr id="21" name="Oval 20">
              <a:hlinkClick r:id="rId3" action="ppaction://hlinksldjump"/>
            </p:cNvPr>
            <p:cNvSpPr/>
            <p:nvPr/>
          </p:nvSpPr>
          <p:spPr>
            <a:xfrm rot="10800000">
              <a:off x="187648" y="192269"/>
              <a:ext cx="526727" cy="526727"/>
            </a:xfrm>
            <a:prstGeom prst="ellipse">
              <a:avLst/>
            </a:prstGeom>
            <a:solidFill>
              <a:srgbClr val="00A7E6"/>
            </a:solidFill>
            <a:ln w="28575">
              <a:solidFill>
                <a:srgbClr val="006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81" y="289920"/>
              <a:ext cx="301059" cy="331425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6183" y="6047290"/>
            <a:ext cx="526727" cy="526727"/>
            <a:chOff x="7365812" y="5420982"/>
            <a:chExt cx="672029" cy="672029"/>
          </a:xfrm>
          <a:effectLst>
            <a:outerShdw dist="88900" dir="3360000" sx="78000" sy="78000" algn="ctr" rotWithShape="0">
              <a:srgbClr val="000000">
                <a:alpha val="10000"/>
              </a:srgbClr>
            </a:outerShdw>
          </a:effectLst>
        </p:grpSpPr>
        <p:sp>
          <p:nvSpPr>
            <p:cNvPr id="29" name="Oval 28">
              <a:hlinkClick r:id="rId3" action="ppaction://hlinksldjump"/>
            </p:cNvPr>
            <p:cNvSpPr/>
            <p:nvPr/>
          </p:nvSpPr>
          <p:spPr>
            <a:xfrm>
              <a:off x="7365812" y="5420982"/>
              <a:ext cx="672029" cy="672029"/>
            </a:xfrm>
            <a:prstGeom prst="ellipse">
              <a:avLst/>
            </a:prstGeom>
            <a:solidFill>
              <a:srgbClr val="00A7E6"/>
            </a:solidFill>
            <a:ln w="28575">
              <a:solidFill>
                <a:srgbClr val="006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ight Arrow 29">
              <a:hlinkClick r:id="rId3" action="ppaction://hlinksldjump"/>
            </p:cNvPr>
            <p:cNvSpPr/>
            <p:nvPr/>
          </p:nvSpPr>
          <p:spPr>
            <a:xfrm>
              <a:off x="7524278" y="5600303"/>
              <a:ext cx="406371" cy="302111"/>
            </a:xfrm>
            <a:prstGeom prst="rightArrow">
              <a:avLst>
                <a:gd name="adj1" fmla="val 50000"/>
                <a:gd name="adj2" fmla="val 8095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36272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accel="2200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Who Are the Totally </a:t>
            </a:r>
            <a:r>
              <a:rPr lang="en-US" sz="2800" dirty="0" err="1"/>
              <a:t>Pawsome</a:t>
            </a:r>
            <a:r>
              <a:rPr lang="en-US" sz="2800" dirty="0"/>
              <a:t> Reading Gang?</a:t>
            </a:r>
            <a:endParaRPr lang="en-GB" sz="2800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755651" y="1294053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Twinkl" pitchFamily="2" charset="0"/>
              </a:rPr>
              <a:t>The Totally </a:t>
            </a:r>
            <a:r>
              <a:rPr lang="en-GB" dirty="0" err="1">
                <a:latin typeface="Twinkl" pitchFamily="2" charset="0"/>
              </a:rPr>
              <a:t>Pawsome</a:t>
            </a:r>
            <a:r>
              <a:rPr lang="en-GB" dirty="0">
                <a:latin typeface="Twinkl" pitchFamily="2" charset="0"/>
              </a:rPr>
              <a:t> Reading Gang is a group of clever canines who each help with one of the reading content domains.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5651" y="2109972"/>
            <a:ext cx="7632700" cy="547779"/>
          </a:xfrm>
          <a:prstGeom prst="roundRect">
            <a:avLst>
              <a:gd name="adj" fmla="val 39639"/>
            </a:avLst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Click on each dog to find out who they are and what they do.</a:t>
            </a:r>
            <a:endParaRPr lang="en-GB" dirty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89270" y="5156174"/>
            <a:ext cx="1843537" cy="464331"/>
          </a:xfrm>
          <a:prstGeom prst="rect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latin typeface="Twinkl" pitchFamily="2" charset="0"/>
              </a:rPr>
              <a:t>Vocabulary Victor</a:t>
            </a:r>
            <a:endParaRPr lang="en-GB" sz="1600" dirty="0"/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3817747" y="5156174"/>
            <a:ext cx="1489803" cy="464331"/>
          </a:xfrm>
          <a:prstGeom prst="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latin typeface="Twinkl" pitchFamily="2" charset="0"/>
              </a:rPr>
              <a:t>Predicting Pip</a:t>
            </a:r>
            <a:endParaRPr lang="en-GB" sz="1600" dirty="0"/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306038" y="5156174"/>
            <a:ext cx="1514967" cy="464331"/>
          </a:xfrm>
          <a:prstGeom prst="rect">
            <a:avLst/>
          </a:prstGeom>
          <a:solidFill>
            <a:srgbClr val="009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latin typeface="Twinkl" pitchFamily="2" charset="0"/>
              </a:rPr>
              <a:t>Inference Iggy</a:t>
            </a:r>
            <a:endParaRPr lang="en-GB" sz="1600" dirty="0"/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6819493" y="5156173"/>
            <a:ext cx="1720499" cy="464331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latin typeface="Twinkl" pitchFamily="2" charset="0"/>
              </a:rPr>
              <a:t>Sequencing Suki</a:t>
            </a:r>
            <a:endParaRPr lang="en-GB" sz="1600" dirty="0"/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2432807" y="5156174"/>
            <a:ext cx="1384940" cy="464331"/>
          </a:xfrm>
          <a:prstGeom prst="rect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latin typeface="Twinkl" pitchFamily="2" charset="0"/>
              </a:rPr>
              <a:t>Rex Retriever</a:t>
            </a:r>
            <a:endParaRPr lang="en-GB" sz="16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5381005" y="3058953"/>
            <a:ext cx="1385051" cy="1914935"/>
            <a:chOff x="5381005" y="3058953"/>
            <a:chExt cx="1385051" cy="1914935"/>
          </a:xfrm>
        </p:grpSpPr>
        <p:sp>
          <p:nvSpPr>
            <p:cNvPr id="29" name="Oval 28">
              <a:hlinkClick r:id="rId4" action="ppaction://hlinksldjump"/>
            </p:cNvPr>
            <p:cNvSpPr/>
            <p:nvPr/>
          </p:nvSpPr>
          <p:spPr>
            <a:xfrm>
              <a:off x="5381005" y="3522648"/>
              <a:ext cx="1385051" cy="1385051"/>
            </a:xfrm>
            <a:prstGeom prst="ellipse">
              <a:avLst/>
            </a:prstGeom>
            <a:solidFill>
              <a:srgbClr val="009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3154" y="3058953"/>
              <a:ext cx="1020754" cy="1914935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3869581" y="2994720"/>
            <a:ext cx="1385051" cy="1912979"/>
            <a:chOff x="3869581" y="2994720"/>
            <a:chExt cx="1385051" cy="1912979"/>
          </a:xfrm>
        </p:grpSpPr>
        <p:sp>
          <p:nvSpPr>
            <p:cNvPr id="28" name="Oval 27"/>
            <p:cNvSpPr/>
            <p:nvPr/>
          </p:nvSpPr>
          <p:spPr>
            <a:xfrm>
              <a:off x="3869581" y="3456123"/>
              <a:ext cx="1385051" cy="1385051"/>
            </a:xfrm>
            <a:prstGeom prst="ellipse">
              <a:avLst/>
            </a:prstGeom>
            <a:solidFill>
              <a:srgbClr val="8D3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0359" y="2994720"/>
              <a:ext cx="1363283" cy="1912979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2398512" y="3329151"/>
            <a:ext cx="1385051" cy="1497242"/>
            <a:chOff x="2398512" y="3329151"/>
            <a:chExt cx="1385051" cy="1497242"/>
          </a:xfrm>
        </p:grpSpPr>
        <p:sp>
          <p:nvSpPr>
            <p:cNvPr id="27" name="Oval 26">
              <a:hlinkClick r:id="rId6" action="ppaction://hlinksldjump"/>
            </p:cNvPr>
            <p:cNvSpPr/>
            <p:nvPr/>
          </p:nvSpPr>
          <p:spPr>
            <a:xfrm>
              <a:off x="2398512" y="3441342"/>
              <a:ext cx="1385051" cy="1385051"/>
            </a:xfrm>
            <a:prstGeom prst="ellipse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2916" y="3329151"/>
              <a:ext cx="1350647" cy="1374541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6972628" y="3329151"/>
            <a:ext cx="1399639" cy="1575467"/>
            <a:chOff x="6972628" y="3329151"/>
            <a:chExt cx="1399639" cy="1575467"/>
          </a:xfrm>
        </p:grpSpPr>
        <p:sp>
          <p:nvSpPr>
            <p:cNvPr id="30" name="Oval 29">
              <a:hlinkClick r:id="rId5" action="ppaction://hlinksldjump"/>
            </p:cNvPr>
            <p:cNvSpPr/>
            <p:nvPr/>
          </p:nvSpPr>
          <p:spPr>
            <a:xfrm>
              <a:off x="6987216" y="3519567"/>
              <a:ext cx="1385051" cy="1385051"/>
            </a:xfrm>
            <a:prstGeom prst="ellipse">
              <a:avLst/>
            </a:prstGeom>
            <a:solidFill>
              <a:srgbClr val="00A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2628" y="3329151"/>
              <a:ext cx="1296525" cy="144644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59145" y="3329151"/>
            <a:ext cx="1500335" cy="1446445"/>
            <a:chOff x="659145" y="3329151"/>
            <a:chExt cx="1500335" cy="1446445"/>
          </a:xfrm>
        </p:grpSpPr>
        <p:sp>
          <p:nvSpPr>
            <p:cNvPr id="26" name="Oval 25">
              <a:hlinkClick r:id="rId2" action="ppaction://hlinksldjump"/>
            </p:cNvPr>
            <p:cNvSpPr/>
            <p:nvPr/>
          </p:nvSpPr>
          <p:spPr>
            <a:xfrm>
              <a:off x="659145" y="3390545"/>
              <a:ext cx="1385051" cy="1385051"/>
            </a:xfrm>
            <a:prstGeom prst="ellipse">
              <a:avLst/>
            </a:prstGeom>
            <a:solidFill>
              <a:srgbClr val="BE0928"/>
            </a:solidFill>
            <a:ln>
              <a:solidFill>
                <a:srgbClr val="BC01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5" name="Picture 24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353" y="3329151"/>
              <a:ext cx="1421127" cy="1403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5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3155239" y="1879648"/>
            <a:ext cx="5173513" cy="772107"/>
          </a:xfrm>
          <a:prstGeom prst="rect">
            <a:avLst/>
          </a:prstGeom>
          <a:solidFill>
            <a:srgbClr val="A7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b="1" dirty="0">
                <a:latin typeface="Twinkl" pitchFamily="50" charset="0"/>
                <a:ea typeface="Tahoma" panose="020B0604030504040204" pitchFamily="34" charset="0"/>
                <a:cs typeface="Tahoma" panose="020B0604030504040204" pitchFamily="34" charset="0"/>
              </a:rPr>
              <a:t>Predict</a:t>
            </a:r>
            <a:r>
              <a:rPr lang="en-US" dirty="0">
                <a:latin typeface="Twinkl" pitchFamily="50" charset="0"/>
                <a:ea typeface="Tahoma" panose="020B0604030504040204" pitchFamily="34" charset="0"/>
                <a:cs typeface="Tahoma" panose="020B0604030504040204" pitchFamily="34" charset="0"/>
              </a:rPr>
              <a:t> what might happen on the basis</a:t>
            </a:r>
            <a:br>
              <a:rPr lang="en-US" dirty="0">
                <a:latin typeface="Twinkl" pitchFamily="50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winkl" pitchFamily="50" charset="0"/>
                <a:ea typeface="Tahoma" panose="020B0604030504040204" pitchFamily="34" charset="0"/>
                <a:cs typeface="Tahoma" panose="020B0604030504040204" pitchFamily="34" charset="0"/>
              </a:rPr>
              <a:t>of what has been read so far.</a:t>
            </a:r>
            <a:endParaRPr lang="en-GB" dirty="0">
              <a:latin typeface="Twinkl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" pitchFamily="50" charset="0"/>
              </a:rPr>
              <a:t>What Does </a:t>
            </a:r>
            <a:r>
              <a:rPr lang="en-GB" sz="3600" dirty="0">
                <a:solidFill>
                  <a:srgbClr val="7030A0"/>
                </a:solidFill>
                <a:latin typeface="Twinkl" pitchFamily="50" charset="0"/>
              </a:rPr>
              <a:t>Predicting Pip </a:t>
            </a:r>
            <a:r>
              <a:rPr lang="en-GB" sz="3600" dirty="0">
                <a:latin typeface="Twinkl" pitchFamily="50" charset="0"/>
              </a:rPr>
              <a:t>Do?</a:t>
            </a:r>
            <a:endParaRPr lang="en-GB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126873" y="1473201"/>
            <a:ext cx="6201880" cy="412642"/>
            <a:chOff x="265022" y="2056535"/>
            <a:chExt cx="8229273" cy="412642"/>
          </a:xfrm>
        </p:grpSpPr>
        <p:sp>
          <p:nvSpPr>
            <p:cNvPr id="23" name="Snip Single Corner Rectangle 22"/>
            <p:cNvSpPr/>
            <p:nvPr/>
          </p:nvSpPr>
          <p:spPr>
            <a:xfrm>
              <a:off x="265022" y="2056535"/>
              <a:ext cx="8229273" cy="412642"/>
            </a:xfrm>
            <a:prstGeom prst="snip1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34461" y="2079797"/>
              <a:ext cx="7145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>
                  <a:solidFill>
                    <a:schemeClr val="bg1"/>
                  </a:solidFill>
                  <a:latin typeface="Twinkl" pitchFamily="50" charset="0"/>
                </a:rPr>
                <a:t>Predicting Pip helps with content domain </a:t>
              </a:r>
              <a:r>
                <a:rPr lang="en-GB" b="1" dirty="0">
                  <a:solidFill>
                    <a:schemeClr val="bg1"/>
                  </a:solidFill>
                  <a:latin typeface="Twinkl" pitchFamily="50" charset="0"/>
                </a:rPr>
                <a:t>1e</a:t>
              </a:r>
              <a:r>
                <a:rPr lang="en-GB" dirty="0">
                  <a:solidFill>
                    <a:schemeClr val="bg1"/>
                  </a:solidFill>
                  <a:latin typeface="Twinkl" pitchFamily="50" charset="0"/>
                </a:rPr>
                <a:t>:</a:t>
              </a: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980044" y="3615099"/>
            <a:ext cx="7348707" cy="41264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She will try to help you to: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14375" y="1328176"/>
            <a:ext cx="1833934" cy="1809133"/>
            <a:chOff x="1003277" y="3182186"/>
            <a:chExt cx="1833934" cy="1809133"/>
          </a:xfrm>
        </p:grpSpPr>
        <p:sp>
          <p:nvSpPr>
            <p:cNvPr id="42" name="Oval 41"/>
            <p:cNvSpPr/>
            <p:nvPr/>
          </p:nvSpPr>
          <p:spPr>
            <a:xfrm>
              <a:off x="1003277" y="3295473"/>
              <a:ext cx="1695846" cy="1695846"/>
            </a:xfrm>
            <a:prstGeom prst="ellipse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1141365" y="3182186"/>
              <a:ext cx="1695846" cy="1695846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12" name="Oval 11"/>
            <p:cNvSpPr/>
            <p:nvPr/>
          </p:nvSpPr>
          <p:spPr>
            <a:xfrm>
              <a:off x="1141365" y="3182186"/>
              <a:ext cx="1695846" cy="1695846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12000" t="12000" r="12000" b="-10000"/>
              </a:stretch>
            </a:blip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7" name="Content Placeholder 6"/>
          <p:cNvSpPr txBox="1">
            <a:spLocks/>
          </p:cNvSpPr>
          <p:nvPr/>
        </p:nvSpPr>
        <p:spPr>
          <a:xfrm>
            <a:off x="3234487" y="2726112"/>
            <a:ext cx="4803354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Twinkl" pitchFamily="50" charset="0"/>
              </a:rPr>
              <a:t>This means that she is there to</a:t>
            </a:r>
            <a:br>
              <a:rPr lang="en-GB" dirty="0">
                <a:latin typeface="Twinkl" pitchFamily="50" charset="0"/>
              </a:rPr>
            </a:br>
            <a:r>
              <a:rPr lang="en-GB" dirty="0">
                <a:latin typeface="Twinkl" pitchFamily="50" charset="0"/>
              </a:rPr>
              <a:t>help you to see into the future. </a:t>
            </a:r>
          </a:p>
        </p:txBody>
      </p:sp>
      <p:sp>
        <p:nvSpPr>
          <p:cNvPr id="50" name="Content Placeholder 6"/>
          <p:cNvSpPr txBox="1">
            <a:spLocks/>
          </p:cNvSpPr>
          <p:nvPr/>
        </p:nvSpPr>
        <p:spPr>
          <a:xfrm>
            <a:off x="852463" y="4204129"/>
            <a:ext cx="6654645" cy="1518163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work out what might happen next based</a:t>
            </a:r>
            <a:br>
              <a:rPr lang="en-GB" dirty="0">
                <a:latin typeface="Twinkl" pitchFamily="50" charset="0"/>
              </a:rPr>
            </a:br>
            <a:r>
              <a:rPr lang="en-GB" dirty="0">
                <a:latin typeface="Twinkl" pitchFamily="50" charset="0"/>
              </a:rPr>
              <a:t>on what you have already read and what</a:t>
            </a:r>
            <a:br>
              <a:rPr lang="en-GB" dirty="0">
                <a:latin typeface="Twinkl" pitchFamily="50" charset="0"/>
              </a:rPr>
            </a:br>
            <a:r>
              <a:rPr lang="en-GB" dirty="0">
                <a:latin typeface="Twinkl" pitchFamily="50" charset="0"/>
              </a:rPr>
              <a:t>you know about that type of text.</a:t>
            </a:r>
            <a:endParaRPr lang="en-GB" dirty="0">
              <a:latin typeface="Twinkl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87648" y="192269"/>
            <a:ext cx="526727" cy="526727"/>
            <a:chOff x="187648" y="192269"/>
            <a:chExt cx="526727" cy="526727"/>
          </a:xfrm>
        </p:grpSpPr>
        <p:sp>
          <p:nvSpPr>
            <p:cNvPr id="25" name="Oval 24">
              <a:hlinkClick r:id="rId3" action="ppaction://hlinksldjump"/>
            </p:cNvPr>
            <p:cNvSpPr/>
            <p:nvPr/>
          </p:nvSpPr>
          <p:spPr>
            <a:xfrm rot="10800000">
              <a:off x="187648" y="192269"/>
              <a:ext cx="526727" cy="526727"/>
            </a:xfrm>
            <a:prstGeom prst="ellipse">
              <a:avLst/>
            </a:prstGeom>
            <a:solidFill>
              <a:srgbClr val="00A7E6"/>
            </a:solidFill>
            <a:ln w="28575">
              <a:solidFill>
                <a:srgbClr val="006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2" name="Picture 6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81" y="289920"/>
              <a:ext cx="301059" cy="331425"/>
            </a:xfrm>
            <a:prstGeom prst="rect">
              <a:avLst/>
            </a:prstGeom>
          </p:spPr>
        </p:pic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55" y="4122988"/>
            <a:ext cx="1473165" cy="2110154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8296183" y="6047290"/>
            <a:ext cx="526727" cy="526727"/>
            <a:chOff x="7365812" y="5420982"/>
            <a:chExt cx="672029" cy="672029"/>
          </a:xfrm>
          <a:effectLst>
            <a:outerShdw dist="88900" dir="3360000" sx="78000" sy="78000" algn="ctr" rotWithShape="0">
              <a:srgbClr val="000000">
                <a:alpha val="10000"/>
              </a:srgbClr>
            </a:outerShdw>
          </a:effectLst>
        </p:grpSpPr>
        <p:sp>
          <p:nvSpPr>
            <p:cNvPr id="27" name="Oval 26">
              <a:hlinkClick r:id="" action="ppaction://hlinkshowjump?jump=nextslide"/>
            </p:cNvPr>
            <p:cNvSpPr/>
            <p:nvPr/>
          </p:nvSpPr>
          <p:spPr>
            <a:xfrm>
              <a:off x="7365812" y="5420982"/>
              <a:ext cx="672029" cy="672029"/>
            </a:xfrm>
            <a:prstGeom prst="ellipse">
              <a:avLst/>
            </a:prstGeom>
            <a:solidFill>
              <a:srgbClr val="00A7E6"/>
            </a:solidFill>
            <a:ln w="28575">
              <a:solidFill>
                <a:srgbClr val="006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ight Arrow 28">
              <a:hlinkClick r:id="" action="ppaction://hlinkshowjump?jump=nextslide"/>
            </p:cNvPr>
            <p:cNvSpPr/>
            <p:nvPr/>
          </p:nvSpPr>
          <p:spPr>
            <a:xfrm>
              <a:off x="7524278" y="5600303"/>
              <a:ext cx="406371" cy="302111"/>
            </a:xfrm>
            <a:prstGeom prst="rightArrow">
              <a:avLst>
                <a:gd name="adj1" fmla="val 50000"/>
                <a:gd name="adj2" fmla="val 8095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97411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200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22000" decel="5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22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accel="22000" decel="5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8" grpId="0" animBg="1"/>
      <p:bldP spid="47" grpId="0"/>
      <p:bldP spid="5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190</TotalTime>
  <Words>1097</Words>
  <Application>Microsoft Office PowerPoint</Application>
  <PresentationFormat>On-screen Show (4:3)</PresentationFormat>
  <Paragraphs>119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Sassoon Infant Rg</vt:lpstr>
      <vt:lpstr>Tahoma</vt:lpstr>
      <vt:lpstr>Arial</vt:lpstr>
      <vt:lpstr>Calibri</vt:lpstr>
      <vt:lpstr>Twinkl</vt:lpstr>
      <vt:lpstr>Office Theme</vt:lpstr>
      <vt:lpstr>PowerPoint Presentation</vt:lpstr>
      <vt:lpstr>Who Are the Totally Pawsome Reading Gang?</vt:lpstr>
      <vt:lpstr>What Does Vocabulary Victor Do?</vt:lpstr>
      <vt:lpstr>What Might Vocabulary Victor Ask?</vt:lpstr>
      <vt:lpstr>Who Are the Totally Pawsome Reading Gang?</vt:lpstr>
      <vt:lpstr>What Does Rex Retriever Do?</vt:lpstr>
      <vt:lpstr>What Might Rex Retriever Ask?</vt:lpstr>
      <vt:lpstr>Who Are the Totally Pawsome Reading Gang?</vt:lpstr>
      <vt:lpstr>What Does Predicting Pip Do?</vt:lpstr>
      <vt:lpstr>What Might Predicting Pip Ask?</vt:lpstr>
      <vt:lpstr>Who Are the Totally Pawsome Reading Gang?</vt:lpstr>
      <vt:lpstr>What Does Inference Iggy Do?</vt:lpstr>
      <vt:lpstr>What Might Inference Iggy Ask?</vt:lpstr>
      <vt:lpstr>Who Are the Totally Pawsome Reading Gang?</vt:lpstr>
      <vt:lpstr>What Does Sequencing Suki Do?</vt:lpstr>
      <vt:lpstr>What Might Sequencing Suki Ask?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Ruby Cunningham</dc:creator>
  <cp:lastModifiedBy>Hannah Blackwell</cp:lastModifiedBy>
  <cp:revision>22</cp:revision>
  <dcterms:created xsi:type="dcterms:W3CDTF">2019-06-21T08:56:57Z</dcterms:created>
  <dcterms:modified xsi:type="dcterms:W3CDTF">2022-08-30T17:32:14Z</dcterms:modified>
</cp:coreProperties>
</file>