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341" r:id="rId3"/>
    <p:sldId id="357" r:id="rId4"/>
    <p:sldId id="340" r:id="rId5"/>
    <p:sldId id="353" r:id="rId6"/>
    <p:sldId id="348" r:id="rId7"/>
    <p:sldId id="349" r:id="rId8"/>
    <p:sldId id="339" r:id="rId9"/>
    <p:sldId id="342" r:id="rId10"/>
    <p:sldId id="343" r:id="rId11"/>
    <p:sldId id="344" r:id="rId12"/>
    <p:sldId id="356" r:id="rId13"/>
    <p:sldId id="345" r:id="rId14"/>
  </p:sldIdLst>
  <p:sldSz cx="9144000" cy="6858000" type="screen4x3"/>
  <p:notesSz cx="6858000" cy="9144000"/>
  <p:embeddedFontLst>
    <p:embeddedFont>
      <p:font typeface="Letter-join 40" panose="02000805000000020003" pitchFamily="50" charset="0"/>
      <p:regular r:id="rId15"/>
    </p:embeddedFont>
    <p:embeddedFont>
      <p:font typeface="Sassoon Infant Md" panose="02000603050000020003" pitchFamily="50" charset="0"/>
      <p:regular r:id="rId16"/>
    </p:embeddedFont>
    <p:embeddedFont>
      <p:font typeface="Sassoon Infant Rg" panose="02000503030000020003" pitchFamily="50" charset="0"/>
      <p:regular r:id="rId17"/>
      <p:bold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Leelawadee" panose="020B0502040204020203" pitchFamily="34" charset="-34"/>
      <p:regular r:id="rId23"/>
      <p:bold r:id="rId24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FEE8"/>
    <a:srgbClr val="8AF379"/>
    <a:srgbClr val="EFFED8"/>
    <a:srgbClr val="D7E4BD"/>
    <a:srgbClr val="4EED33"/>
    <a:srgbClr val="ACDD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324" autoAdjust="0"/>
    <p:restoredTop sz="94639" autoAdjust="0"/>
  </p:normalViewPr>
  <p:slideViewPr>
    <p:cSldViewPr>
      <p:cViewPr varScale="1">
        <p:scale>
          <a:sx n="67" d="100"/>
          <a:sy n="67" d="100"/>
        </p:scale>
        <p:origin x="2184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8.fntdata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D00674-5185-4D29-B994-36444AF4BA2B}" type="datetimeFigureOut">
              <a:rPr lang="en-GB"/>
              <a:pPr>
                <a:defRPr/>
              </a:pPr>
              <a:t>01/05/2020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F01A9B-FD9E-4B04-9C2D-38D52335E6C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48801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77C4B-A503-4360-824C-8D8E40081F1D}" type="datetimeFigureOut">
              <a:rPr lang="en-GB"/>
              <a:pPr>
                <a:defRPr/>
              </a:pPr>
              <a:t>01/05/2020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AA919A-DE08-432E-A088-EF9774CF4BA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54036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4AF6E1-903D-4E5C-97BF-F2D9F94F5BCD}" type="datetimeFigureOut">
              <a:rPr lang="en-GB"/>
              <a:pPr>
                <a:defRPr/>
              </a:pPr>
              <a:t>01/05/2020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697A2-D27E-4211-ADF0-3A87D294F82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51104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A38709-E91C-442E-911B-60CD12706D3F}" type="datetimeFigureOut">
              <a:rPr lang="en-GB"/>
              <a:pPr>
                <a:defRPr/>
              </a:pPr>
              <a:t>01/05/2020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185E17-DE4A-45EE-9788-ED7692D87E1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85240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0A931B-D361-4350-9D22-1D23B943C118}" type="datetimeFigureOut">
              <a:rPr lang="en-GB"/>
              <a:pPr>
                <a:defRPr/>
              </a:pPr>
              <a:t>01/05/2020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7755ED-5FD9-428F-94AC-34EF56AF128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18307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573A89-BB58-4F49-9F6D-D7CA08C92793}" type="datetimeFigureOut">
              <a:rPr lang="en-GB"/>
              <a:pPr>
                <a:defRPr/>
              </a:pPr>
              <a:t>01/05/2020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5C272F-0001-4BDA-8D4B-E579CAC232F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96627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987928-AB6A-4CB2-B93F-878EAAFF6EB0}" type="datetimeFigureOut">
              <a:rPr lang="en-GB"/>
              <a:pPr>
                <a:defRPr/>
              </a:pPr>
              <a:t>01/05/2020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75285C-420F-406F-A447-3B480775425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92954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527773-2377-4BA4-81E6-B08F0C6F8166}" type="datetimeFigureOut">
              <a:rPr lang="en-GB"/>
              <a:pPr>
                <a:defRPr/>
              </a:pPr>
              <a:t>01/05/2020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50B829-B27D-4A57-8399-FE8A1CF0844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23245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D61D69-DB90-4456-9F8F-D7C411DAE9F9}" type="datetimeFigureOut">
              <a:rPr lang="en-GB"/>
              <a:pPr>
                <a:defRPr/>
              </a:pPr>
              <a:t>01/05/2020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FE58B4-767D-44DC-8103-9871F2C0C46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22456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1EE6AF-C960-418F-A06B-866540DB43AA}" type="datetimeFigureOut">
              <a:rPr lang="en-GB"/>
              <a:pPr>
                <a:defRPr/>
              </a:pPr>
              <a:t>01/05/2020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227160-2478-4C3D-9FEE-C09741A46F3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45111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1D4776-C74F-480B-9D80-D50E8DC21264}" type="datetimeFigureOut">
              <a:rPr lang="en-GB"/>
              <a:pPr>
                <a:defRPr/>
              </a:pPr>
              <a:t>01/05/2020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6B4271-83CD-4081-9404-F6188B84073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42316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723E0B3-9610-4415-936F-0574E6E367C5}" type="datetimeFigureOut">
              <a:rPr lang="en-GB"/>
              <a:pPr>
                <a:defRPr/>
              </a:pPr>
              <a:t>01/05/2020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7C7DDA55-4A94-410B-8311-09CD1086380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AF3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331788" y="1409700"/>
            <a:ext cx="9721851" cy="4216400"/>
          </a:xfrm>
          <a:prstGeom prst="rect">
            <a:avLst/>
          </a:prstGeom>
          <a:solidFill>
            <a:schemeClr val="bg1"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409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71625" y="-3556000"/>
            <a:ext cx="12071350" cy="1192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10" descr="Portrait with Foote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453188"/>
            <a:ext cx="1008063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47700" y="6046788"/>
            <a:ext cx="7848600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dirty="0">
                <a:latin typeface="+mn-lt"/>
              </a:rPr>
              <a:t>A task setting PowerPoint Pack on how to use commas.</a:t>
            </a:r>
          </a:p>
        </p:txBody>
      </p:sp>
      <p:pic>
        <p:nvPicPr>
          <p:cNvPr id="4102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-153988"/>
            <a:ext cx="7559675" cy="1927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0" descr="Portrait with Foote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453188"/>
            <a:ext cx="1008063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50825" y="441325"/>
            <a:ext cx="8609013" cy="5975350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12292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908050"/>
            <a:ext cx="4962525" cy="667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37"/>
          <a:stretch>
            <a:fillRect/>
          </a:stretch>
        </p:blipFill>
        <p:spPr bwMode="auto">
          <a:xfrm>
            <a:off x="112713" y="1603375"/>
            <a:ext cx="8923337" cy="194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223"/>
          <a:stretch>
            <a:fillRect/>
          </a:stretch>
        </p:blipFill>
        <p:spPr bwMode="auto">
          <a:xfrm>
            <a:off x="-1187450" y="3567113"/>
            <a:ext cx="11571288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339975" y="3068638"/>
            <a:ext cx="2160588" cy="36036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25"/>
          <a:stretch>
            <a:fillRect/>
          </a:stretch>
        </p:blipFill>
        <p:spPr bwMode="auto">
          <a:xfrm>
            <a:off x="-509588" y="4592638"/>
            <a:ext cx="10129838" cy="182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7" name="TextBox 9"/>
          <p:cNvSpPr txBox="1">
            <a:spLocks noChangeArrowheads="1"/>
          </p:cNvSpPr>
          <p:nvPr/>
        </p:nvSpPr>
        <p:spPr bwMode="auto">
          <a:xfrm>
            <a:off x="325438" y="465138"/>
            <a:ext cx="85344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GB" altLang="en-US" sz="3600" b="1">
                <a:solidFill>
                  <a:srgbClr val="FF0000"/>
                </a:solidFill>
                <a:latin typeface="Sassoon Infant Rg" pitchFamily="50" charset="0"/>
              </a:rPr>
              <a:t>Commas separate extra information </a:t>
            </a:r>
          </a:p>
          <a:p>
            <a:pPr algn="ctr"/>
            <a:r>
              <a:rPr lang="en-GB" altLang="en-US" sz="3600" b="1">
                <a:solidFill>
                  <a:srgbClr val="FF0000"/>
                </a:solidFill>
                <a:latin typeface="Sassoon Infant Rg" pitchFamily="50" charset="0"/>
              </a:rPr>
              <a:t>(imbedded clauses) in a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0" descr="Portrait with Foote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453188"/>
            <a:ext cx="1008063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58775" y="441325"/>
            <a:ext cx="8426450" cy="5975350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13316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6375" y="-2976563"/>
            <a:ext cx="4962525" cy="667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97"/>
          <a:stretch>
            <a:fillRect/>
          </a:stretch>
        </p:blipFill>
        <p:spPr bwMode="auto">
          <a:xfrm>
            <a:off x="114300" y="1746250"/>
            <a:ext cx="8994775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4363" y="3860800"/>
            <a:ext cx="10623551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9" name="TextBox 2"/>
          <p:cNvSpPr txBox="1">
            <a:spLocks noChangeArrowheads="1"/>
          </p:cNvSpPr>
          <p:nvPr/>
        </p:nvSpPr>
        <p:spPr bwMode="auto">
          <a:xfrm>
            <a:off x="1763713" y="668338"/>
            <a:ext cx="590391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GB" altLang="en-US" sz="3600" b="1">
                <a:solidFill>
                  <a:srgbClr val="FF0000"/>
                </a:solidFill>
                <a:latin typeface="Sassoon Infant Rg" pitchFamily="50" charset="0"/>
              </a:rPr>
              <a:t>Commas break up </a:t>
            </a:r>
          </a:p>
          <a:p>
            <a:pPr algn="ctr"/>
            <a:r>
              <a:rPr lang="en-GB" altLang="en-US" sz="3600" b="1">
                <a:solidFill>
                  <a:srgbClr val="FF0000"/>
                </a:solidFill>
                <a:latin typeface="Sassoon Infant Rg" pitchFamily="50" charset="0"/>
              </a:rPr>
              <a:t>two main clauses.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81013" y="441325"/>
            <a:ext cx="8177212" cy="5975350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/>
              <a:t>H</a:t>
            </a:r>
            <a:endParaRPr lang="en-GB" dirty="0"/>
          </a:p>
        </p:txBody>
      </p:sp>
      <p:sp>
        <p:nvSpPr>
          <p:cNvPr id="16387" name="TextBox 5"/>
          <p:cNvSpPr txBox="1">
            <a:spLocks noChangeArrowheads="1"/>
          </p:cNvSpPr>
          <p:nvPr/>
        </p:nvSpPr>
        <p:spPr bwMode="auto">
          <a:xfrm>
            <a:off x="1157288" y="782638"/>
            <a:ext cx="735806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GB" altLang="en-US" sz="3600" b="1">
                <a:solidFill>
                  <a:srgbClr val="FF0000"/>
                </a:solidFill>
                <a:latin typeface="Sassoon Infant Rg" pitchFamily="50" charset="0"/>
                <a:cs typeface="Sassoon Infant Rg" pitchFamily="50" charset="0"/>
              </a:rPr>
              <a:t>Commas are used </a:t>
            </a:r>
          </a:p>
          <a:p>
            <a:pPr algn="ctr"/>
            <a:r>
              <a:rPr lang="en-GB" altLang="en-US" sz="3600" b="1">
                <a:solidFill>
                  <a:srgbClr val="FF0000"/>
                </a:solidFill>
                <a:latin typeface="Sassoon Infant Rg" pitchFamily="50" charset="0"/>
                <a:cs typeface="Sassoon Infant Rg" pitchFamily="50" charset="0"/>
              </a:rPr>
              <a:t>after fronted adverbials.</a:t>
            </a:r>
            <a:endParaRPr lang="en-GB" altLang="en-US" sz="3600" b="1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157288" y="2133600"/>
            <a:ext cx="7129462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sz="2400">
                <a:latin typeface="Sassoon Infant Rg" pitchFamily="50" charset="0"/>
              </a:rPr>
              <a:t>The dog sat.</a:t>
            </a:r>
          </a:p>
          <a:p>
            <a:endParaRPr lang="en-GB" altLang="en-US" sz="1000">
              <a:latin typeface="Sassoon Infant Rg" pitchFamily="50" charset="0"/>
            </a:endParaRPr>
          </a:p>
          <a:p>
            <a:r>
              <a:rPr lang="en-GB" altLang="en-US" sz="2400" b="1">
                <a:latin typeface="Sassoon Infant Rg" pitchFamily="50" charset="0"/>
              </a:rPr>
              <a:t>WHEN?     After being told off</a:t>
            </a:r>
            <a:r>
              <a:rPr lang="en-GB" altLang="en-US" sz="2400" b="1">
                <a:solidFill>
                  <a:srgbClr val="FF0000"/>
                </a:solidFill>
                <a:latin typeface="Sassoon Infant Rg" pitchFamily="50" charset="0"/>
              </a:rPr>
              <a:t>,</a:t>
            </a:r>
            <a:r>
              <a:rPr lang="en-GB" altLang="en-US" sz="2400" b="1">
                <a:latin typeface="Sassoon Infant Rg" pitchFamily="50" charset="0"/>
              </a:rPr>
              <a:t> </a:t>
            </a:r>
            <a:r>
              <a:rPr lang="en-GB" altLang="en-US" sz="2400">
                <a:latin typeface="Sassoon Infant Rg" pitchFamily="50" charset="0"/>
              </a:rPr>
              <a:t>the dog sat.</a:t>
            </a:r>
          </a:p>
          <a:p>
            <a:endParaRPr lang="en-GB" altLang="en-US" sz="1000">
              <a:latin typeface="Sassoon Infant Rg" pitchFamily="50" charset="0"/>
            </a:endParaRPr>
          </a:p>
          <a:p>
            <a:r>
              <a:rPr lang="en-GB" altLang="en-US" sz="2400" b="1">
                <a:latin typeface="Sassoon Infant Rg" pitchFamily="50" charset="0"/>
              </a:rPr>
              <a:t>WHERE?   Reaching its basket</a:t>
            </a:r>
            <a:r>
              <a:rPr lang="en-GB" altLang="en-US" sz="2400" b="1">
                <a:solidFill>
                  <a:srgbClr val="FF0000"/>
                </a:solidFill>
                <a:latin typeface="Sassoon Infant Rg" pitchFamily="50" charset="0"/>
              </a:rPr>
              <a:t>,</a:t>
            </a:r>
            <a:r>
              <a:rPr lang="en-GB" altLang="en-US" sz="2400" b="1">
                <a:latin typeface="Sassoon Infant Rg" pitchFamily="50" charset="0"/>
              </a:rPr>
              <a:t> </a:t>
            </a:r>
            <a:r>
              <a:rPr lang="en-GB" altLang="en-US" sz="2400">
                <a:latin typeface="Sassoon Infant Rg" pitchFamily="50" charset="0"/>
              </a:rPr>
              <a:t>the dog sat.</a:t>
            </a:r>
          </a:p>
          <a:p>
            <a:endParaRPr lang="en-GB" altLang="en-US" sz="1000">
              <a:latin typeface="Sassoon Infant Rg" pitchFamily="50" charset="0"/>
            </a:endParaRPr>
          </a:p>
          <a:p>
            <a:r>
              <a:rPr lang="en-GB" altLang="en-US" sz="2400" b="1">
                <a:latin typeface="Sassoon Infant Rg" pitchFamily="50" charset="0"/>
              </a:rPr>
              <a:t>HOW?      Reluctantly</a:t>
            </a:r>
            <a:r>
              <a:rPr lang="en-GB" altLang="en-US" sz="2400" b="1">
                <a:solidFill>
                  <a:srgbClr val="FF0000"/>
                </a:solidFill>
                <a:latin typeface="Sassoon Infant Rg" pitchFamily="50" charset="0"/>
              </a:rPr>
              <a:t>,</a:t>
            </a:r>
            <a:r>
              <a:rPr lang="en-GB" altLang="en-US" sz="2400" b="1">
                <a:latin typeface="Sassoon Infant Rg" pitchFamily="50" charset="0"/>
              </a:rPr>
              <a:t> </a:t>
            </a:r>
            <a:r>
              <a:rPr lang="en-GB" altLang="en-US" sz="2400">
                <a:latin typeface="Sassoon Infant Rg" pitchFamily="50" charset="0"/>
              </a:rPr>
              <a:t>the dog sat.</a:t>
            </a:r>
          </a:p>
          <a:p>
            <a:endParaRPr lang="en-GB" altLang="en-US">
              <a:latin typeface="Letter-join 40" panose="02000805000000020003" pitchFamily="50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157288" y="4216400"/>
            <a:ext cx="7129462" cy="240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sz="2400">
                <a:latin typeface="Sassoon Infant Rg" pitchFamily="50" charset="0"/>
              </a:rPr>
              <a:t>The child cried.</a:t>
            </a:r>
          </a:p>
          <a:p>
            <a:endParaRPr lang="en-GB" altLang="en-US" sz="1000">
              <a:latin typeface="Sassoon Infant Rg" pitchFamily="50" charset="0"/>
            </a:endParaRPr>
          </a:p>
          <a:p>
            <a:r>
              <a:rPr lang="en-GB" altLang="en-US" sz="2400" b="1">
                <a:latin typeface="Sassoon Infant Rg" pitchFamily="50" charset="0"/>
              </a:rPr>
              <a:t>WHEN?</a:t>
            </a:r>
          </a:p>
          <a:p>
            <a:r>
              <a:rPr lang="en-GB" altLang="en-US" sz="1000" b="1">
                <a:latin typeface="Sassoon Infant Rg" pitchFamily="50" charset="0"/>
              </a:rPr>
              <a:t>         </a:t>
            </a:r>
            <a:endParaRPr lang="en-GB" altLang="en-US" sz="1000">
              <a:latin typeface="Sassoon Infant Rg" pitchFamily="50" charset="0"/>
            </a:endParaRPr>
          </a:p>
          <a:p>
            <a:r>
              <a:rPr lang="en-GB" altLang="en-US" sz="2400" b="1">
                <a:latin typeface="Sassoon Infant Rg" pitchFamily="50" charset="0"/>
              </a:rPr>
              <a:t>WHERE? </a:t>
            </a:r>
          </a:p>
          <a:p>
            <a:r>
              <a:rPr lang="en-GB" altLang="en-US" sz="1000" b="1">
                <a:latin typeface="Sassoon Infant Rg" pitchFamily="50" charset="0"/>
              </a:rPr>
              <a:t> </a:t>
            </a:r>
          </a:p>
          <a:p>
            <a:r>
              <a:rPr lang="en-GB" altLang="en-US" sz="2400" b="1">
                <a:latin typeface="Sassoon Infant Rg" pitchFamily="50" charset="0"/>
              </a:rPr>
              <a:t>HOW?  </a:t>
            </a:r>
          </a:p>
          <a:p>
            <a:r>
              <a:rPr lang="en-GB" altLang="en-US" sz="2400" b="1">
                <a:latin typeface="Letter-join 40" panose="02000805000000020003" pitchFamily="50" charset="0"/>
              </a:rPr>
              <a:t> </a:t>
            </a:r>
            <a:endParaRPr lang="en-GB" altLang="en-US" sz="2400">
              <a:latin typeface="Letter-join 40" panose="02000805000000020003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0" descr="Portrait with Foote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453188"/>
            <a:ext cx="1008063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11163" y="458788"/>
            <a:ext cx="8426450" cy="5975350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17412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6375" y="-2976563"/>
            <a:ext cx="4962525" cy="667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Box 2"/>
          <p:cNvSpPr txBox="1">
            <a:spLocks noChangeArrowheads="1"/>
          </p:cNvSpPr>
          <p:nvPr/>
        </p:nvSpPr>
        <p:spPr bwMode="auto">
          <a:xfrm>
            <a:off x="352425" y="2400300"/>
            <a:ext cx="84264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800">
                <a:latin typeface="Sassoon Infant Rg" pitchFamily="50" charset="0"/>
                <a:cs typeface="Sassoon Infant Rg" pitchFamily="50" charset="0"/>
              </a:rPr>
              <a:t>Tommy shouted</a:t>
            </a:r>
            <a:r>
              <a:rPr lang="en-GB" altLang="en-US" sz="2800" b="1">
                <a:solidFill>
                  <a:srgbClr val="FF0000"/>
                </a:solidFill>
                <a:latin typeface="Sassoon Infant Rg" pitchFamily="50" charset="0"/>
                <a:cs typeface="Sassoon Infant Rg" pitchFamily="50" charset="0"/>
              </a:rPr>
              <a:t>,</a:t>
            </a:r>
            <a:r>
              <a:rPr lang="en-GB" altLang="en-US" sz="2800">
                <a:latin typeface="Sassoon Infant Rg" pitchFamily="50" charset="0"/>
                <a:cs typeface="Sassoon Infant Rg" pitchFamily="50" charset="0"/>
              </a:rPr>
              <a:t> “Please help me; I’m stuck in here!”</a:t>
            </a:r>
          </a:p>
        </p:txBody>
      </p:sp>
      <p:sp>
        <p:nvSpPr>
          <p:cNvPr id="17414" name="TextBox 2"/>
          <p:cNvSpPr txBox="1">
            <a:spLocks noChangeArrowheads="1"/>
          </p:cNvSpPr>
          <p:nvPr/>
        </p:nvSpPr>
        <p:spPr bwMode="auto">
          <a:xfrm>
            <a:off x="358775" y="3284538"/>
            <a:ext cx="8426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800">
                <a:latin typeface="Sassoon Infant Rg" pitchFamily="50" charset="0"/>
                <a:cs typeface="Sassoon Infant Rg" pitchFamily="50" charset="0"/>
              </a:rPr>
              <a:t>“Please help me</a:t>
            </a:r>
            <a:r>
              <a:rPr lang="en-GB" altLang="en-US" sz="2800" b="1">
                <a:solidFill>
                  <a:srgbClr val="FF0000"/>
                </a:solidFill>
                <a:latin typeface="Sassoon Infant Rg" pitchFamily="50" charset="0"/>
                <a:cs typeface="Sassoon Infant Rg" pitchFamily="50" charset="0"/>
              </a:rPr>
              <a:t>,</a:t>
            </a:r>
            <a:r>
              <a:rPr lang="en-GB" altLang="en-US" sz="2800">
                <a:latin typeface="Sassoon Infant Rg" pitchFamily="50" charset="0"/>
                <a:cs typeface="Sassoon Infant Rg" pitchFamily="50" charset="0"/>
              </a:rPr>
              <a:t>” Tommy shouted</a:t>
            </a:r>
            <a:r>
              <a:rPr lang="en-GB" altLang="en-US" sz="2800" b="1">
                <a:solidFill>
                  <a:srgbClr val="FF0000"/>
                </a:solidFill>
                <a:latin typeface="Sassoon Infant Rg" pitchFamily="50" charset="0"/>
                <a:cs typeface="Sassoon Infant Rg" pitchFamily="50" charset="0"/>
              </a:rPr>
              <a:t>,</a:t>
            </a:r>
            <a:r>
              <a:rPr lang="en-GB" altLang="en-US" sz="2800">
                <a:latin typeface="Sassoon Infant Rg" pitchFamily="50" charset="0"/>
                <a:cs typeface="Sassoon Infant Rg" pitchFamily="50" charset="0"/>
              </a:rPr>
              <a:t> “I’m stuck in here!”</a:t>
            </a:r>
          </a:p>
        </p:txBody>
      </p:sp>
      <p:sp>
        <p:nvSpPr>
          <p:cNvPr id="17415" name="TextBox 2"/>
          <p:cNvSpPr txBox="1">
            <a:spLocks noChangeArrowheads="1"/>
          </p:cNvSpPr>
          <p:nvPr/>
        </p:nvSpPr>
        <p:spPr bwMode="auto">
          <a:xfrm>
            <a:off x="358775" y="836613"/>
            <a:ext cx="84439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3600" b="1">
                <a:solidFill>
                  <a:srgbClr val="FF0000"/>
                </a:solidFill>
                <a:latin typeface="Sassoon Infant Rg" pitchFamily="50" charset="0"/>
                <a:cs typeface="Sassoon Infant Rg" pitchFamily="50" charset="0"/>
              </a:rPr>
              <a:t>Commas introduce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3600" b="1">
                <a:solidFill>
                  <a:srgbClr val="FF0000"/>
                </a:solidFill>
                <a:latin typeface="Sassoon Infant Rg" pitchFamily="50" charset="0"/>
                <a:cs typeface="Sassoon Infant Rg" pitchFamily="50" charset="0"/>
              </a:rPr>
              <a:t>speech or a speaker.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58800" y="4221163"/>
            <a:ext cx="8129588" cy="500062"/>
          </a:xfrm>
          <a:prstGeom prst="rect">
            <a:avLst/>
          </a:prstGeom>
          <a:solidFill>
            <a:srgbClr val="D7E4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2"/>
          <p:cNvSpPr txBox="1">
            <a:spLocks noChangeArrowheads="1"/>
          </p:cNvSpPr>
          <p:nvPr/>
        </p:nvSpPr>
        <p:spPr bwMode="auto">
          <a:xfrm>
            <a:off x="581025" y="4221163"/>
            <a:ext cx="81073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800">
                <a:latin typeface="Sassoon Infant Rg" pitchFamily="50" charset="0"/>
                <a:cs typeface="Sassoon Infant Rg" pitchFamily="50" charset="0"/>
              </a:rPr>
              <a:t>“Mum ” he cried</a:t>
            </a:r>
            <a:r>
              <a:rPr lang="en-GB" altLang="en-US" sz="2800" b="1">
                <a:solidFill>
                  <a:srgbClr val="FF0000"/>
                </a:solidFill>
                <a:latin typeface="Sassoon Infant Rg" pitchFamily="50" charset="0"/>
                <a:cs typeface="Sassoon Infant Rg" pitchFamily="50" charset="0"/>
              </a:rPr>
              <a:t> </a:t>
            </a:r>
            <a:r>
              <a:rPr lang="en-GB" altLang="en-US" sz="2800">
                <a:latin typeface="Sassoon Infant Rg" pitchFamily="50" charset="0"/>
                <a:cs typeface="Sassoon Infant Rg" pitchFamily="50" charset="0"/>
              </a:rPr>
              <a:t> “don’t forget bread milk and cheese.”</a:t>
            </a:r>
          </a:p>
        </p:txBody>
      </p:sp>
      <p:sp>
        <p:nvSpPr>
          <p:cNvPr id="13" name="TextBox 2"/>
          <p:cNvSpPr txBox="1">
            <a:spLocks noChangeArrowheads="1"/>
          </p:cNvSpPr>
          <p:nvPr/>
        </p:nvSpPr>
        <p:spPr bwMode="auto">
          <a:xfrm>
            <a:off x="558800" y="4889500"/>
            <a:ext cx="816768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800">
                <a:latin typeface="Sassoon Infant Rg" pitchFamily="50" charset="0"/>
                <a:cs typeface="Sassoon Infant Rg" pitchFamily="50" charset="0"/>
              </a:rPr>
              <a:t>“Mum</a:t>
            </a:r>
            <a:r>
              <a:rPr lang="en-GB" altLang="en-US" sz="2800" b="1">
                <a:solidFill>
                  <a:srgbClr val="FF0000"/>
                </a:solidFill>
                <a:latin typeface="Sassoon Infant Rg" pitchFamily="50" charset="0"/>
                <a:cs typeface="Sassoon Infant Rg" pitchFamily="50" charset="0"/>
              </a:rPr>
              <a:t>,</a:t>
            </a:r>
            <a:r>
              <a:rPr lang="en-GB" altLang="en-US" sz="2800">
                <a:latin typeface="Sassoon Infant Rg" pitchFamily="50" charset="0"/>
                <a:cs typeface="Sassoon Infant Rg" pitchFamily="50" charset="0"/>
              </a:rPr>
              <a:t>” he cried</a:t>
            </a:r>
            <a:r>
              <a:rPr lang="en-GB" altLang="en-US" sz="2800" b="1">
                <a:solidFill>
                  <a:srgbClr val="FF0000"/>
                </a:solidFill>
                <a:latin typeface="Sassoon Infant Rg" pitchFamily="50" charset="0"/>
                <a:cs typeface="Sassoon Infant Rg" pitchFamily="50" charset="0"/>
              </a:rPr>
              <a:t>,</a:t>
            </a:r>
            <a:r>
              <a:rPr lang="en-GB" altLang="en-US" sz="2800">
                <a:latin typeface="Sassoon Infant Rg" pitchFamily="50" charset="0"/>
                <a:cs typeface="Sassoon Infant Rg" pitchFamily="50" charset="0"/>
              </a:rPr>
              <a:t> “don’t forget bread</a:t>
            </a:r>
            <a:r>
              <a:rPr lang="en-GB" altLang="en-US" sz="2800" b="1">
                <a:solidFill>
                  <a:srgbClr val="FF0000"/>
                </a:solidFill>
                <a:latin typeface="Sassoon Infant Rg" pitchFamily="50" charset="0"/>
                <a:cs typeface="Sassoon Infant Rg" pitchFamily="50" charset="0"/>
              </a:rPr>
              <a:t>,</a:t>
            </a:r>
            <a:r>
              <a:rPr lang="en-GB" altLang="en-US" sz="2800">
                <a:latin typeface="Sassoon Infant Rg" pitchFamily="50" charset="0"/>
                <a:cs typeface="Sassoon Infant Rg" pitchFamily="50" charset="0"/>
              </a:rPr>
              <a:t> milk and cheese.”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1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363" y="0"/>
            <a:ext cx="9864726" cy="710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10" descr="Portrait with Foote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453188"/>
            <a:ext cx="1008063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258888" y="6308725"/>
            <a:ext cx="6553200" cy="322263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txBody>
          <a:bodyPr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GB" sz="1000" dirty="0" smtClean="0">
                <a:latin typeface="Arial" pitchFamily="34" charset="0"/>
                <a:cs typeface="Arial" pitchFamily="34" charset="0"/>
              </a:rPr>
              <a:t>Photo courtesy of </a:t>
            </a:r>
            <a:r>
              <a:rPr lang="en-GB" sz="1000" dirty="0" err="1" smtClean="0">
                <a:latin typeface="Arial" pitchFamily="34" charset="0"/>
                <a:cs typeface="Arial" pitchFamily="34" charset="0"/>
              </a:rPr>
              <a:t>shrinkin’violet</a:t>
            </a:r>
            <a:r>
              <a:rPr lang="en-GB" sz="1000" dirty="0" smtClean="0">
                <a:latin typeface="Arial" pitchFamily="34" charset="0"/>
                <a:cs typeface="Arial" pitchFamily="34" charset="0"/>
              </a:rPr>
              <a:t> (@</a:t>
            </a:r>
            <a:r>
              <a:rPr lang="en-GB" sz="1000" dirty="0">
                <a:latin typeface="Arial" pitchFamily="34" charset="0"/>
                <a:cs typeface="Arial" pitchFamily="34" charset="0"/>
              </a:rPr>
              <a:t>flickr.com)</a:t>
            </a:r>
            <a:r>
              <a:rPr lang="en-GB" sz="1000" dirty="0" smtClean="0">
                <a:latin typeface="Arial" pitchFamily="34" charset="0"/>
                <a:cs typeface="Arial" pitchFamily="34" charset="0"/>
              </a:rPr>
              <a:t> - granted under creative commons licence - attribution</a:t>
            </a:r>
            <a:endParaRPr lang="en-GB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5" name="TextBox 2"/>
          <p:cNvSpPr txBox="1">
            <a:spLocks noChangeArrowheads="1"/>
          </p:cNvSpPr>
          <p:nvPr/>
        </p:nvSpPr>
        <p:spPr bwMode="auto">
          <a:xfrm>
            <a:off x="431800" y="369888"/>
            <a:ext cx="8207375" cy="2554287"/>
          </a:xfrm>
          <a:prstGeom prst="rect">
            <a:avLst/>
          </a:prstGeom>
          <a:solidFill>
            <a:srgbClr val="F6FEE8">
              <a:alpha val="9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GB" altLang="en-US" sz="3200" b="1">
                <a:solidFill>
                  <a:srgbClr val="FF0000"/>
                </a:solidFill>
                <a:latin typeface="Sassoon Infant Rg" pitchFamily="50" charset="0"/>
                <a:cs typeface="Leelawadee" panose="020B0502040204020203" pitchFamily="34" charset="-34"/>
              </a:rPr>
              <a:t>Can you make this sentence mean different things by using commas?</a:t>
            </a:r>
          </a:p>
          <a:p>
            <a:endParaRPr lang="en-GB" altLang="en-US" sz="3200">
              <a:latin typeface="Letter-join 40" panose="02000805000000020003" pitchFamily="50" charset="0"/>
              <a:cs typeface="Leelawadee" panose="020B0502040204020203" pitchFamily="34" charset="-34"/>
            </a:endParaRPr>
          </a:p>
          <a:p>
            <a:pPr algn="ctr"/>
            <a:r>
              <a:rPr lang="en-GB" altLang="en-US" sz="3200">
                <a:latin typeface="Letter-join 40" panose="02000805000000020003" pitchFamily="50" charset="0"/>
                <a:cs typeface="Leelawadee" panose="020B0502040204020203" pitchFamily="34" charset="-34"/>
              </a:rPr>
              <a:t>The antiques shop sells silver paper lanterns drawers and vases.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363" y="0"/>
            <a:ext cx="9864726" cy="710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TextBox 2"/>
          <p:cNvSpPr txBox="1">
            <a:spLocks noChangeArrowheads="1"/>
          </p:cNvSpPr>
          <p:nvPr/>
        </p:nvSpPr>
        <p:spPr bwMode="auto">
          <a:xfrm>
            <a:off x="0" y="369888"/>
            <a:ext cx="9252520" cy="6001643"/>
          </a:xfrm>
          <a:prstGeom prst="rect">
            <a:avLst/>
          </a:prstGeom>
          <a:solidFill>
            <a:srgbClr val="F6FEE8">
              <a:alpha val="9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GB" altLang="en-US" sz="3200" dirty="0" smtClean="0">
                <a:latin typeface="Letter-join 40" panose="02000805000000020003" pitchFamily="50" charset="0"/>
                <a:cs typeface="Leelawadee" panose="020B0502040204020203" pitchFamily="34" charset="-34"/>
              </a:rPr>
              <a:t>The </a:t>
            </a:r>
            <a:r>
              <a:rPr lang="en-GB" altLang="en-US" sz="3200" dirty="0">
                <a:latin typeface="Letter-join 40" panose="02000805000000020003" pitchFamily="50" charset="0"/>
                <a:cs typeface="Leelawadee" panose="020B0502040204020203" pitchFamily="34" charset="-34"/>
              </a:rPr>
              <a:t>antiques shop sells </a:t>
            </a:r>
            <a:r>
              <a:rPr lang="en-GB" altLang="en-US" sz="3200" dirty="0" smtClean="0">
                <a:latin typeface="Letter-join 40" panose="02000805000000020003" pitchFamily="50" charset="0"/>
                <a:cs typeface="Leelawadee" panose="020B0502040204020203" pitchFamily="34" charset="-34"/>
              </a:rPr>
              <a:t>silver, paper, lanterns, </a:t>
            </a:r>
            <a:r>
              <a:rPr lang="en-GB" altLang="en-US" sz="3200" dirty="0">
                <a:latin typeface="Letter-join 40" panose="02000805000000020003" pitchFamily="50" charset="0"/>
                <a:cs typeface="Leelawadee" panose="020B0502040204020203" pitchFamily="34" charset="-34"/>
              </a:rPr>
              <a:t>drawers and vases</a:t>
            </a:r>
            <a:r>
              <a:rPr lang="en-GB" altLang="en-US" sz="3200" dirty="0" smtClean="0">
                <a:latin typeface="Letter-join 40" panose="02000805000000020003" pitchFamily="50" charset="0"/>
                <a:cs typeface="Leelawadee" panose="020B0502040204020203" pitchFamily="34" charset="-34"/>
              </a:rPr>
              <a:t>.</a:t>
            </a:r>
          </a:p>
          <a:p>
            <a:pPr algn="ctr"/>
            <a:endParaRPr lang="en-GB" altLang="en-US" sz="3200" dirty="0">
              <a:latin typeface="Letter-join 40" panose="02000805000000020003" pitchFamily="50" charset="0"/>
              <a:cs typeface="Leelawadee" panose="020B0502040204020203" pitchFamily="34" charset="-34"/>
            </a:endParaRPr>
          </a:p>
          <a:p>
            <a:pPr algn="ctr"/>
            <a:endParaRPr lang="en-GB" altLang="en-US" sz="3200" dirty="0" smtClean="0">
              <a:latin typeface="Letter-join 40" panose="02000805000000020003" pitchFamily="50" charset="0"/>
              <a:cs typeface="Leelawadee" panose="020B0502040204020203" pitchFamily="34" charset="-34"/>
            </a:endParaRPr>
          </a:p>
          <a:p>
            <a:pPr algn="ctr"/>
            <a:r>
              <a:rPr lang="en-GB" altLang="en-US" sz="3200" dirty="0" smtClean="0">
                <a:latin typeface="Letter-join 40" panose="02000805000000020003" pitchFamily="50" charset="0"/>
                <a:cs typeface="Leelawadee" panose="020B0502040204020203" pitchFamily="34" charset="-34"/>
              </a:rPr>
              <a:t>The antiques shop sells silver paper, lanterns, drawers and vases.</a:t>
            </a:r>
          </a:p>
          <a:p>
            <a:pPr algn="ctr"/>
            <a:endParaRPr lang="en-GB" altLang="en-US" sz="3200" dirty="0" smtClean="0">
              <a:latin typeface="Letter-join 40" panose="02000805000000020003" pitchFamily="50" charset="0"/>
              <a:cs typeface="Leelawadee" panose="020B0502040204020203" pitchFamily="34" charset="-34"/>
            </a:endParaRPr>
          </a:p>
          <a:p>
            <a:pPr algn="ctr"/>
            <a:endParaRPr lang="en-GB" altLang="en-US" sz="3200" dirty="0">
              <a:latin typeface="Letter-join 40" panose="02000805000000020003" pitchFamily="50" charset="0"/>
              <a:cs typeface="Leelawadee" panose="020B0502040204020203" pitchFamily="34" charset="-34"/>
            </a:endParaRPr>
          </a:p>
          <a:p>
            <a:pPr algn="ctr"/>
            <a:r>
              <a:rPr lang="en-GB" altLang="en-US" sz="3200" dirty="0" smtClean="0">
                <a:latin typeface="Letter-join 40" panose="02000805000000020003" pitchFamily="50" charset="0"/>
                <a:cs typeface="Leelawadee" panose="020B0502040204020203" pitchFamily="34" charset="-34"/>
              </a:rPr>
              <a:t>The antiques shop sells silver paper lanterns, drawers and vases.</a:t>
            </a:r>
          </a:p>
          <a:p>
            <a:pPr algn="ctr"/>
            <a:endParaRPr lang="en-GB" altLang="en-US" sz="3200" dirty="0" smtClean="0">
              <a:latin typeface="Letter-join 40" panose="02000805000000020003" pitchFamily="50" charset="0"/>
              <a:cs typeface="Leelawadee" panose="020B0502040204020203" pitchFamily="34" charset="-34"/>
            </a:endParaRPr>
          </a:p>
          <a:p>
            <a:pPr algn="ctr"/>
            <a:endParaRPr lang="en-GB" altLang="en-US" sz="3200" dirty="0">
              <a:latin typeface="Letter-join 40" panose="02000805000000020003" pitchFamily="50" charset="0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36470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0" descr="Portrait with Foote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453188"/>
            <a:ext cx="1008063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58775" y="441325"/>
            <a:ext cx="8426450" cy="5975350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6148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1557338"/>
            <a:ext cx="4962525" cy="667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TextBox 2"/>
          <p:cNvSpPr txBox="1">
            <a:spLocks noChangeArrowheads="1"/>
          </p:cNvSpPr>
          <p:nvPr/>
        </p:nvSpPr>
        <p:spPr bwMode="auto">
          <a:xfrm>
            <a:off x="611188" y="1412875"/>
            <a:ext cx="7993062" cy="298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800" b="1">
                <a:solidFill>
                  <a:srgbClr val="FF0000"/>
                </a:solidFill>
                <a:latin typeface="Sassoon Infant Md" pitchFamily="50" charset="0"/>
              </a:rPr>
              <a:t>Recap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2000" b="1">
              <a:latin typeface="Sassoon Infant Md" pitchFamily="50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800" b="1">
                <a:latin typeface="Sassoon Infant Md" pitchFamily="50" charset="0"/>
              </a:rPr>
              <a:t>Commas tell the reader to make a brief pause, not as long as the pause for a full stop.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2800" b="1">
              <a:latin typeface="Sassoon Infant Md" pitchFamily="50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800">
                <a:latin typeface="Sassoon Infant Rg" pitchFamily="50" charset="0"/>
                <a:cs typeface="Sassoon Infant Rg" pitchFamily="50" charset="0"/>
              </a:rPr>
              <a:t>They are a little bit more complicated than other punctuation marks because they have lots of uses.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77864">
            <a:off x="558800" y="938213"/>
            <a:ext cx="4762500" cy="529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4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6303">
            <a:off x="5370513" y="1109663"/>
            <a:ext cx="3506787" cy="344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AF3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ChangeArrowheads="1"/>
          </p:cNvSpPr>
          <p:nvPr/>
        </p:nvSpPr>
        <p:spPr bwMode="auto">
          <a:xfrm>
            <a:off x="322263" y="1052513"/>
            <a:ext cx="8712200" cy="449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sz="2400">
                <a:latin typeface="Letter-join 40" panose="02000805000000020003" pitchFamily="50" charset="0"/>
              </a:rPr>
              <a:t>“A panda walks into a cafe. He orders a sandwich, eats it, then draws a gun and fires two shots in the air.</a:t>
            </a:r>
            <a:br>
              <a:rPr lang="en-GB" altLang="en-US" sz="2400">
                <a:latin typeface="Letter-join 40" panose="02000805000000020003" pitchFamily="50" charset="0"/>
              </a:rPr>
            </a:br>
            <a:r>
              <a:rPr lang="en-GB" altLang="en-US" sz="2400">
                <a:latin typeface="Letter-join 40" panose="02000805000000020003" pitchFamily="50" charset="0"/>
              </a:rPr>
              <a:t/>
            </a:r>
            <a:br>
              <a:rPr lang="en-GB" altLang="en-US" sz="2400">
                <a:latin typeface="Letter-join 40" panose="02000805000000020003" pitchFamily="50" charset="0"/>
              </a:rPr>
            </a:br>
            <a:r>
              <a:rPr lang="en-GB" altLang="en-US" sz="2400">
                <a:latin typeface="Letter-join 40" panose="02000805000000020003" pitchFamily="50" charset="0"/>
              </a:rPr>
              <a:t>"Why?" asks the confused waiter, as the panda makes towards the exit. The panda produces a badly punctuated wildlife annual and tosses it over his shoulder.</a:t>
            </a:r>
            <a:br>
              <a:rPr lang="en-GB" altLang="en-US" sz="2400">
                <a:latin typeface="Letter-join 40" panose="02000805000000020003" pitchFamily="50" charset="0"/>
              </a:rPr>
            </a:br>
            <a:r>
              <a:rPr lang="en-GB" altLang="en-US" sz="2400">
                <a:latin typeface="Letter-join 40" panose="02000805000000020003" pitchFamily="50" charset="0"/>
              </a:rPr>
              <a:t/>
            </a:r>
            <a:br>
              <a:rPr lang="en-GB" altLang="en-US" sz="2400">
                <a:latin typeface="Letter-join 40" panose="02000805000000020003" pitchFamily="50" charset="0"/>
              </a:rPr>
            </a:br>
            <a:r>
              <a:rPr lang="en-GB" altLang="en-US" sz="2400">
                <a:latin typeface="Letter-join 40" panose="02000805000000020003" pitchFamily="50" charset="0"/>
              </a:rPr>
              <a:t>"I'm a panda," he says, at the door. "Look it up."</a:t>
            </a:r>
            <a:r>
              <a:rPr lang="en-GB" altLang="en-US" sz="2800">
                <a:latin typeface="Letter-join 40" panose="02000805000000020003" pitchFamily="50" charset="0"/>
              </a:rPr>
              <a:t/>
            </a:r>
            <a:br>
              <a:rPr lang="en-GB" altLang="en-US" sz="2800">
                <a:latin typeface="Letter-join 40" panose="02000805000000020003" pitchFamily="50" charset="0"/>
              </a:rPr>
            </a:br>
            <a:r>
              <a:rPr lang="en-GB" altLang="en-US" sz="2800">
                <a:latin typeface="Letter-join 40" panose="02000805000000020003" pitchFamily="50" charset="0"/>
              </a:rPr>
              <a:t/>
            </a:r>
            <a:br>
              <a:rPr lang="en-GB" altLang="en-US" sz="2800">
                <a:latin typeface="Letter-join 40" panose="02000805000000020003" pitchFamily="50" charset="0"/>
              </a:rPr>
            </a:br>
            <a:endParaRPr lang="en-GB" altLang="en-US"/>
          </a:p>
        </p:txBody>
      </p:sp>
      <p:sp>
        <p:nvSpPr>
          <p:cNvPr id="8195" name="Rectangle 4"/>
          <p:cNvSpPr>
            <a:spLocks noChangeArrowheads="1"/>
          </p:cNvSpPr>
          <p:nvPr/>
        </p:nvSpPr>
        <p:spPr bwMode="auto">
          <a:xfrm>
            <a:off x="4932363" y="6143625"/>
            <a:ext cx="45720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sz="800" i="1"/>
              <a:t>Eats, Shoots &amp; Leaves: The Zero Tolerance Approach to Punctuation </a:t>
            </a:r>
            <a:r>
              <a:rPr lang="en-GB" altLang="en-US" sz="800"/>
              <a:t>by Lynne Truss</a:t>
            </a:r>
          </a:p>
          <a:p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ontent Placeholder 2"/>
          <p:cNvSpPr>
            <a:spLocks noGrp="1"/>
          </p:cNvSpPr>
          <p:nvPr>
            <p:ph idx="1"/>
          </p:nvPr>
        </p:nvSpPr>
        <p:spPr>
          <a:xfrm>
            <a:off x="468313" y="981075"/>
            <a:ext cx="8229600" cy="452596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altLang="en-US" smtClean="0">
                <a:latin typeface="Letter-join 40" panose="02000805000000020003" pitchFamily="50" charset="0"/>
              </a:rPr>
              <a:t>The waiter turns to the relevant entry and, sure enough, finds an explanation.</a:t>
            </a:r>
            <a:br>
              <a:rPr lang="en-GB" altLang="en-US" smtClean="0">
                <a:latin typeface="Letter-join 40" panose="02000805000000020003" pitchFamily="50" charset="0"/>
              </a:rPr>
            </a:br>
            <a:r>
              <a:rPr lang="en-GB" altLang="en-US" smtClean="0">
                <a:latin typeface="Letter-join 40" panose="02000805000000020003" pitchFamily="50" charset="0"/>
              </a:rPr>
              <a:t/>
            </a:r>
            <a:br>
              <a:rPr lang="en-GB" altLang="en-US" smtClean="0">
                <a:latin typeface="Letter-join 40" panose="02000805000000020003" pitchFamily="50" charset="0"/>
              </a:rPr>
            </a:br>
            <a:r>
              <a:rPr lang="en-GB" altLang="en-US" b="1" smtClean="0"/>
              <a:t>Panda: Large black-and-white bear-like mammal, native to China. Eats, shoots and leaves.</a:t>
            </a:r>
            <a:r>
              <a:rPr lang="en-GB" altLang="en-US" smtClean="0"/>
              <a:t> </a:t>
            </a:r>
            <a:br>
              <a:rPr lang="en-GB" altLang="en-US" smtClean="0"/>
            </a:br>
            <a:endParaRPr lang="en-GB" altLang="en-US" smtClean="0"/>
          </a:p>
        </p:txBody>
      </p:sp>
      <p:pic>
        <p:nvPicPr>
          <p:cNvPr id="9219" name="Picture 2" descr="Image result for eats shoots and leav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4005263"/>
            <a:ext cx="3927475" cy="261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0" descr="Portrait with Foote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453188"/>
            <a:ext cx="1008063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58775" y="441325"/>
            <a:ext cx="8426450" cy="5975350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10244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404" b="25597"/>
          <a:stretch>
            <a:fillRect/>
          </a:stretch>
        </p:blipFill>
        <p:spPr bwMode="auto">
          <a:xfrm>
            <a:off x="5827713" y="1449388"/>
            <a:ext cx="2957512" cy="496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755650" y="2205038"/>
            <a:ext cx="5072063" cy="3887787"/>
          </a:xfrm>
          <a:prstGeom prst="rect">
            <a:avLst/>
          </a:prstGeom>
          <a:solidFill>
            <a:srgbClr val="F6FE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755650" y="1557338"/>
            <a:ext cx="7200900" cy="5546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latin typeface="Sassoon Infant Rg" panose="02000503030000020003" pitchFamily="50" charset="0"/>
                <a:ea typeface="Sassoon Infant Rg" panose="02000503030000020003" pitchFamily="50" charset="0"/>
              </a:rPr>
              <a:t>We use </a:t>
            </a:r>
            <a:r>
              <a:rPr lang="en-GB" sz="2800" dirty="0">
                <a:latin typeface="Sassoon Infant Rg" panose="02000503030000020003" pitchFamily="50" charset="0"/>
                <a:ea typeface="Sassoon Infant Rg" panose="02000503030000020003" pitchFamily="50" charset="0"/>
              </a:rPr>
              <a:t>commas</a:t>
            </a:r>
            <a:r>
              <a:rPr lang="en-GB" sz="2800" dirty="0">
                <a:latin typeface="Sassoon Infant Rg" panose="02000503030000020003" pitchFamily="50" charset="0"/>
                <a:ea typeface="Sassoon Infant Rg" panose="02000503030000020003" pitchFamily="50" charset="0"/>
              </a:rPr>
              <a:t>:</a:t>
            </a:r>
          </a:p>
          <a:p>
            <a:pPr>
              <a:defRPr/>
            </a:pPr>
            <a:endParaRPr lang="en-GB" sz="1050" dirty="0">
              <a:latin typeface="Sassoon Infant Rg" panose="02000503030000020003" pitchFamily="50" charset="0"/>
              <a:ea typeface="Sassoon Infant Rg" panose="02000503030000020003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2800" dirty="0">
                <a:latin typeface="Sassoon Infant Rg" panose="02000503030000020003" pitchFamily="50" charset="0"/>
                <a:ea typeface="Sassoon Infant Rg" panose="02000503030000020003" pitchFamily="50" charset="0"/>
              </a:rPr>
              <a:t>to separate items in a list;</a:t>
            </a:r>
          </a:p>
          <a:p>
            <a:pPr>
              <a:defRPr/>
            </a:pPr>
            <a:r>
              <a:rPr lang="en-GB" sz="2800" dirty="0">
                <a:latin typeface="Sassoon Infant Rg" panose="02000503030000020003" pitchFamily="50" charset="0"/>
                <a:ea typeface="Sassoon Infant Rg" panose="02000503030000020003" pitchFamily="50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2800" dirty="0">
                <a:latin typeface="Sassoon Infant Rg" panose="02000503030000020003" pitchFamily="50" charset="0"/>
                <a:ea typeface="Sassoon Infant Rg" panose="02000503030000020003" pitchFamily="50" charset="0"/>
              </a:rPr>
              <a:t>to separate extra information in a sentence;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GB" sz="2800" dirty="0">
              <a:latin typeface="Sassoon Infant Rg" panose="02000503030000020003" pitchFamily="50" charset="0"/>
              <a:ea typeface="Sassoon Infant Rg" panose="02000503030000020003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2800" dirty="0">
                <a:latin typeface="Sassoon Infant Rg" panose="02000503030000020003" pitchFamily="50" charset="0"/>
                <a:ea typeface="Sassoon Infant Rg" panose="02000503030000020003" pitchFamily="50" charset="0"/>
              </a:rPr>
              <a:t>between </a:t>
            </a:r>
            <a:r>
              <a:rPr lang="en-GB" sz="2800" dirty="0">
                <a:latin typeface="Sassoon Infant Rg" panose="02000503030000020003" pitchFamily="50" charset="0"/>
                <a:ea typeface="Sassoon Infant Rg" panose="02000503030000020003" pitchFamily="50" charset="0"/>
              </a:rPr>
              <a:t>main clauses</a:t>
            </a:r>
            <a:r>
              <a:rPr lang="en-GB" sz="2800" dirty="0">
                <a:latin typeface="Sassoon Infant Rg" panose="02000503030000020003" pitchFamily="50" charset="0"/>
                <a:ea typeface="Sassoon Infant Rg" panose="02000503030000020003" pitchFamily="50" charset="0"/>
              </a:rPr>
              <a:t>;</a:t>
            </a:r>
          </a:p>
          <a:p>
            <a:pPr>
              <a:defRPr/>
            </a:pPr>
            <a:endParaRPr lang="en-GB" sz="2800" dirty="0">
              <a:latin typeface="Sassoon Infant Rg" panose="02000503030000020003" pitchFamily="50" charset="0"/>
              <a:ea typeface="Sassoon Infant Rg" panose="02000503030000020003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2800" dirty="0">
                <a:latin typeface="Sassoon Infant Rg" panose="02000503030000020003" pitchFamily="50" charset="0"/>
                <a:ea typeface="Sassoon Infant Rg" panose="02000503030000020003" pitchFamily="50" charset="0"/>
              </a:rPr>
              <a:t>after fronted </a:t>
            </a:r>
            <a:r>
              <a:rPr lang="en-GB" sz="2800" dirty="0">
                <a:latin typeface="Sassoon Infant Rg" panose="02000503030000020003" pitchFamily="50" charset="0"/>
                <a:ea typeface="Sassoon Infant Rg" panose="02000503030000020003" pitchFamily="50" charset="0"/>
              </a:rPr>
              <a:t>adverbials (how, when, where);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GB" sz="2800" dirty="0">
              <a:latin typeface="Sassoon Infant Rg" panose="02000503030000020003" pitchFamily="50" charset="0"/>
              <a:ea typeface="Sassoon Infant Rg" panose="02000503030000020003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2800" dirty="0">
                <a:latin typeface="Sassoon Infant Rg" panose="02000503030000020003" pitchFamily="50" charset="0"/>
                <a:ea typeface="Sassoon Infant Rg" panose="02000503030000020003" pitchFamily="50" charset="0"/>
              </a:rPr>
              <a:t>to show direct speech after a </a:t>
            </a:r>
            <a:r>
              <a:rPr lang="en-GB" sz="2800" dirty="0">
                <a:latin typeface="Sassoon Infant Rg" panose="02000503030000020003" pitchFamily="50" charset="0"/>
                <a:ea typeface="Sassoon Infant Rg" panose="02000503030000020003" pitchFamily="50" charset="0"/>
              </a:rPr>
              <a:t>clause.</a:t>
            </a:r>
            <a:endParaRPr lang="en-GB" sz="2800" dirty="0">
              <a:latin typeface="Sassoon Infant Rg" panose="02000503030000020003" pitchFamily="50" charset="0"/>
              <a:ea typeface="Sassoon Infant Rg" panose="02000503030000020003" pitchFamily="50" charset="0"/>
            </a:endParaRPr>
          </a:p>
          <a:p>
            <a:pPr>
              <a:defRPr/>
            </a:pPr>
            <a:endParaRPr lang="en-GB" sz="2800" dirty="0">
              <a:latin typeface="Sassoon Infant Rg" panose="02000503030000020003" pitchFamily="50" charset="0"/>
              <a:ea typeface="Sassoon Infant Rg" panose="02000503030000020003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GB" dirty="0"/>
          </a:p>
        </p:txBody>
      </p:sp>
      <p:sp>
        <p:nvSpPr>
          <p:cNvPr id="10247" name="TextBox 4"/>
          <p:cNvSpPr txBox="1">
            <a:spLocks noChangeArrowheads="1"/>
          </p:cNvSpPr>
          <p:nvPr/>
        </p:nvSpPr>
        <p:spPr bwMode="auto">
          <a:xfrm>
            <a:off x="720725" y="908050"/>
            <a:ext cx="79549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sz="2800" u="sng">
                <a:latin typeface="Letter-join 40" panose="02000805000000020003" pitchFamily="50" charset="0"/>
              </a:rPr>
              <a:t>W.A.L.T. use commas to create meaning.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0" descr="Portrait with Foote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453188"/>
            <a:ext cx="1008063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07988" y="360363"/>
            <a:ext cx="8426450" cy="5975350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altLang="en-US" dirty="0">
                <a:latin typeface="Sassoon Infant Rg" pitchFamily="50" charset="0"/>
                <a:ea typeface="Sassoon Infant Rg" pitchFamily="50" charset="0"/>
                <a:cs typeface="Sassoon Infant Rg" pitchFamily="50" charset="0"/>
              </a:rPr>
              <a:t>Commas are used in lists, </a:t>
            </a:r>
            <a:endParaRPr lang="en-GB" dirty="0"/>
          </a:p>
        </p:txBody>
      </p:sp>
      <p:pic>
        <p:nvPicPr>
          <p:cNvPr id="11268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1487488"/>
            <a:ext cx="4962525" cy="667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546100" y="4203700"/>
            <a:ext cx="7996238" cy="501650"/>
          </a:xfrm>
          <a:prstGeom prst="rect">
            <a:avLst/>
          </a:prstGeom>
          <a:solidFill>
            <a:srgbClr val="D7E4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6151" name="TextBox 2"/>
          <p:cNvSpPr txBox="1">
            <a:spLocks noChangeArrowheads="1"/>
          </p:cNvSpPr>
          <p:nvPr/>
        </p:nvSpPr>
        <p:spPr bwMode="auto">
          <a:xfrm>
            <a:off x="339725" y="3319463"/>
            <a:ext cx="8426450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800">
                <a:latin typeface="Sassoon Infant Rg" pitchFamily="50" charset="0"/>
                <a:cs typeface="Sassoon Infant Rg" pitchFamily="50" charset="0"/>
              </a:rPr>
              <a:t>Can you punctuate this list with commas?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2800">
              <a:latin typeface="Sassoon Infant Rg" pitchFamily="50" charset="0"/>
              <a:cs typeface="Sassoon Infant Rg" pitchFamily="50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800">
                <a:latin typeface="Sassoon Infant Rg" pitchFamily="50" charset="0"/>
                <a:cs typeface="Sassoon Infant Rg" pitchFamily="50" charset="0"/>
              </a:rPr>
              <a:t>My three favourite foods are fish pie stir fry and pizza.</a:t>
            </a:r>
          </a:p>
        </p:txBody>
      </p:sp>
      <p:sp>
        <p:nvSpPr>
          <p:cNvPr id="11271" name="TextBox 2"/>
          <p:cNvSpPr txBox="1">
            <a:spLocks noChangeArrowheads="1"/>
          </p:cNvSpPr>
          <p:nvPr/>
        </p:nvSpPr>
        <p:spPr bwMode="auto">
          <a:xfrm>
            <a:off x="1174750" y="787400"/>
            <a:ext cx="67548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sz="3600" b="1">
                <a:solidFill>
                  <a:srgbClr val="FF0000"/>
                </a:solidFill>
                <a:latin typeface="Sassoon Infant Rg" pitchFamily="50" charset="0"/>
                <a:cs typeface="Sassoon Infant Rg" pitchFamily="50" charset="0"/>
              </a:rPr>
              <a:t>Commas separate items in lists</a:t>
            </a:r>
            <a:endParaRPr lang="en-GB" altLang="en-US" sz="3600" b="1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54038" y="2497138"/>
            <a:ext cx="7996237" cy="501650"/>
          </a:xfrm>
          <a:prstGeom prst="rect">
            <a:avLst/>
          </a:prstGeom>
          <a:solidFill>
            <a:srgbClr val="D7E4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273" name="TextBox 2"/>
          <p:cNvSpPr txBox="1">
            <a:spLocks noChangeArrowheads="1"/>
          </p:cNvSpPr>
          <p:nvPr/>
        </p:nvSpPr>
        <p:spPr bwMode="auto">
          <a:xfrm>
            <a:off x="339725" y="1612900"/>
            <a:ext cx="8426450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800">
                <a:latin typeface="Sassoon Infant Rg" pitchFamily="50" charset="0"/>
                <a:cs typeface="Sassoon Infant Rg" pitchFamily="50" charset="0"/>
              </a:rPr>
              <a:t>…but ‘and’ is used instead of a comma for the last item. 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2800">
              <a:latin typeface="Sassoon Infant Rg" pitchFamily="50" charset="0"/>
              <a:cs typeface="Sassoon Infant Rg" pitchFamily="50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800">
                <a:latin typeface="Sassoon Infant Rg" pitchFamily="50" charset="0"/>
                <a:cs typeface="Sassoon Infant Rg" pitchFamily="50" charset="0"/>
              </a:rPr>
              <a:t>He packed a bucket</a:t>
            </a:r>
            <a:r>
              <a:rPr lang="en-GB" altLang="en-US" sz="2800" b="1">
                <a:solidFill>
                  <a:srgbClr val="FF0000"/>
                </a:solidFill>
                <a:latin typeface="Sassoon Infant Rg" pitchFamily="50" charset="0"/>
                <a:cs typeface="Sassoon Infant Rg" pitchFamily="50" charset="0"/>
              </a:rPr>
              <a:t>,</a:t>
            </a:r>
            <a:r>
              <a:rPr lang="en-GB" altLang="en-US" sz="2800">
                <a:latin typeface="Sassoon Infant Rg" pitchFamily="50" charset="0"/>
                <a:cs typeface="Sassoon Infant Rg" pitchFamily="50" charset="0"/>
              </a:rPr>
              <a:t> spade and swimming costume.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1653</TotalTime>
  <Words>429</Words>
  <Application>Microsoft Office PowerPoint</Application>
  <PresentationFormat>On-screen Show (4:3)</PresentationFormat>
  <Paragraphs>69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Letter-join 40</vt:lpstr>
      <vt:lpstr>Sassoon Infant Md</vt:lpstr>
      <vt:lpstr>Arial</vt:lpstr>
      <vt:lpstr>Sassoon Infant Rg</vt:lpstr>
      <vt:lpstr>Calibri</vt:lpstr>
      <vt:lpstr>Leelawadee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Alice Bracher</dc:creator>
  <cp:lastModifiedBy>Alice Bracher</cp:lastModifiedBy>
  <cp:revision>544</cp:revision>
  <dcterms:created xsi:type="dcterms:W3CDTF">2012-11-21T10:26:22Z</dcterms:created>
  <dcterms:modified xsi:type="dcterms:W3CDTF">2020-05-01T10:00:39Z</dcterms:modified>
</cp:coreProperties>
</file>