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58" r:id="rId3"/>
    <p:sldId id="270" r:id="rId4"/>
    <p:sldId id="269" r:id="rId5"/>
    <p:sldId id="273" r:id="rId6"/>
    <p:sldId id="257" r:id="rId7"/>
    <p:sldId id="267" r:id="rId8"/>
    <p:sldId id="272" r:id="rId9"/>
    <p:sldId id="261" r:id="rId10"/>
    <p:sldId id="275" r:id="rId11"/>
    <p:sldId id="263" r:id="rId12"/>
    <p:sldId id="281" r:id="rId13"/>
    <p:sldId id="265" r:id="rId14"/>
    <p:sldId id="262" r:id="rId15"/>
    <p:sldId id="264" r:id="rId16"/>
    <p:sldId id="282" r:id="rId17"/>
    <p:sldId id="279" r:id="rId18"/>
    <p:sldId id="283" r:id="rId19"/>
    <p:sldId id="277" r:id="rId20"/>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nah Starnes" initials="HS" lastIdx="1" clrIdx="0">
    <p:extLst>
      <p:ext uri="{19B8F6BF-5375-455C-9EA6-DF929625EA0E}">
        <p15:presenceInfo xmlns:p15="http://schemas.microsoft.com/office/powerpoint/2012/main" userId="S::hannahstarnes@westernroad.e-sussex.sch.uk::059725ac-bec2-4662-a394-4314d1d01cc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85" autoAdjust="0"/>
    <p:restoredTop sz="93817" autoAdjust="0"/>
  </p:normalViewPr>
  <p:slideViewPr>
    <p:cSldViewPr>
      <p:cViewPr varScale="1">
        <p:scale>
          <a:sx n="86" d="100"/>
          <a:sy n="86" d="100"/>
        </p:scale>
        <p:origin x="1406"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20" cy="497671"/>
          </a:xfrm>
          <a:prstGeom prst="rect">
            <a:avLst/>
          </a:prstGeom>
        </p:spPr>
        <p:txBody>
          <a:bodyPr vert="horz" lIns="89913" tIns="44956" rIns="89913" bIns="44956" rtlCol="0"/>
          <a:lstStyle>
            <a:lvl1pPr algn="l">
              <a:defRPr sz="1200"/>
            </a:lvl1pPr>
          </a:lstStyle>
          <a:p>
            <a:endParaRPr lang="en-GB"/>
          </a:p>
        </p:txBody>
      </p:sp>
      <p:sp>
        <p:nvSpPr>
          <p:cNvPr id="3" name="Date Placeholder 2"/>
          <p:cNvSpPr>
            <a:spLocks noGrp="1"/>
          </p:cNvSpPr>
          <p:nvPr>
            <p:ph type="dt" sz="quarter" idx="1"/>
          </p:nvPr>
        </p:nvSpPr>
        <p:spPr>
          <a:xfrm>
            <a:off x="3778328" y="0"/>
            <a:ext cx="2889220" cy="497671"/>
          </a:xfrm>
          <a:prstGeom prst="rect">
            <a:avLst/>
          </a:prstGeom>
        </p:spPr>
        <p:txBody>
          <a:bodyPr vert="horz" lIns="89913" tIns="44956" rIns="89913" bIns="44956" rtlCol="0"/>
          <a:lstStyle>
            <a:lvl1pPr algn="r">
              <a:defRPr sz="1200"/>
            </a:lvl1pPr>
          </a:lstStyle>
          <a:p>
            <a:fld id="{754B26F4-568D-49BA-ABBB-FE4D8340D565}" type="datetimeFigureOut">
              <a:rPr lang="en-GB" smtClean="0"/>
              <a:t>02/07/2026</a:t>
            </a:fld>
            <a:endParaRPr lang="en-GB"/>
          </a:p>
        </p:txBody>
      </p:sp>
      <p:sp>
        <p:nvSpPr>
          <p:cNvPr id="4" name="Footer Placeholder 3"/>
          <p:cNvSpPr>
            <a:spLocks noGrp="1"/>
          </p:cNvSpPr>
          <p:nvPr>
            <p:ph type="ftr" sz="quarter" idx="2"/>
          </p:nvPr>
        </p:nvSpPr>
        <p:spPr>
          <a:xfrm>
            <a:off x="0" y="9428967"/>
            <a:ext cx="2889220" cy="497671"/>
          </a:xfrm>
          <a:prstGeom prst="rect">
            <a:avLst/>
          </a:prstGeom>
        </p:spPr>
        <p:txBody>
          <a:bodyPr vert="horz" lIns="89913" tIns="44956" rIns="89913" bIns="44956" rtlCol="0" anchor="b"/>
          <a:lstStyle>
            <a:lvl1pPr algn="l">
              <a:defRPr sz="1200"/>
            </a:lvl1pPr>
          </a:lstStyle>
          <a:p>
            <a:endParaRPr lang="en-GB"/>
          </a:p>
        </p:txBody>
      </p:sp>
      <p:sp>
        <p:nvSpPr>
          <p:cNvPr id="5" name="Slide Number Placeholder 4"/>
          <p:cNvSpPr>
            <a:spLocks noGrp="1"/>
          </p:cNvSpPr>
          <p:nvPr>
            <p:ph type="sldNum" sz="quarter" idx="3"/>
          </p:nvPr>
        </p:nvSpPr>
        <p:spPr>
          <a:xfrm>
            <a:off x="3778328" y="9428967"/>
            <a:ext cx="2889220" cy="497671"/>
          </a:xfrm>
          <a:prstGeom prst="rect">
            <a:avLst/>
          </a:prstGeom>
        </p:spPr>
        <p:txBody>
          <a:bodyPr vert="horz" lIns="89913" tIns="44956" rIns="89913" bIns="44956" rtlCol="0" anchor="b"/>
          <a:lstStyle>
            <a:lvl1pPr algn="r">
              <a:defRPr sz="1200"/>
            </a:lvl1pPr>
          </a:lstStyle>
          <a:p>
            <a:fld id="{24D740B7-50B6-461B-9FFD-37F8AD9204A2}" type="slidenum">
              <a:rPr lang="en-GB" smtClean="0"/>
              <a:t>‹#›</a:t>
            </a:fld>
            <a:endParaRPr lang="en-GB"/>
          </a:p>
        </p:txBody>
      </p:sp>
    </p:spTree>
    <p:extLst>
      <p:ext uri="{BB962C8B-B14F-4D97-AF65-F5344CB8AC3E}">
        <p14:creationId xmlns:p14="http://schemas.microsoft.com/office/powerpoint/2010/main" val="22248186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20" cy="497671"/>
          </a:xfrm>
          <a:prstGeom prst="rect">
            <a:avLst/>
          </a:prstGeom>
        </p:spPr>
        <p:txBody>
          <a:bodyPr vert="horz" lIns="89913" tIns="44956" rIns="89913" bIns="44956" rtlCol="0"/>
          <a:lstStyle>
            <a:lvl1pPr algn="l">
              <a:defRPr sz="1200"/>
            </a:lvl1pPr>
          </a:lstStyle>
          <a:p>
            <a:endParaRPr lang="en-GB"/>
          </a:p>
        </p:txBody>
      </p:sp>
      <p:sp>
        <p:nvSpPr>
          <p:cNvPr id="3" name="Date Placeholder 2"/>
          <p:cNvSpPr>
            <a:spLocks noGrp="1"/>
          </p:cNvSpPr>
          <p:nvPr>
            <p:ph type="dt" idx="1"/>
          </p:nvPr>
        </p:nvSpPr>
        <p:spPr>
          <a:xfrm>
            <a:off x="3778328" y="0"/>
            <a:ext cx="2889220" cy="497671"/>
          </a:xfrm>
          <a:prstGeom prst="rect">
            <a:avLst/>
          </a:prstGeom>
        </p:spPr>
        <p:txBody>
          <a:bodyPr vert="horz" lIns="89913" tIns="44956" rIns="89913" bIns="44956" rtlCol="0"/>
          <a:lstStyle>
            <a:lvl1pPr algn="r">
              <a:defRPr sz="1200"/>
            </a:lvl1pPr>
          </a:lstStyle>
          <a:p>
            <a:fld id="{DE08FDF8-4829-4917-B0E9-374760BDD535}" type="datetimeFigureOut">
              <a:rPr lang="en-GB" smtClean="0"/>
              <a:t>02/07/2026</a:t>
            </a:fld>
            <a:endParaRPr lang="en-GB"/>
          </a:p>
        </p:txBody>
      </p:sp>
      <p:sp>
        <p:nvSpPr>
          <p:cNvPr id="4" name="Slide Image Placeholder 3"/>
          <p:cNvSpPr>
            <a:spLocks noGrp="1" noRot="1" noChangeAspect="1"/>
          </p:cNvSpPr>
          <p:nvPr>
            <p:ph type="sldImg" idx="2"/>
          </p:nvPr>
        </p:nvSpPr>
        <p:spPr>
          <a:xfrm>
            <a:off x="1101725" y="1241425"/>
            <a:ext cx="4465638" cy="3349625"/>
          </a:xfrm>
          <a:prstGeom prst="rect">
            <a:avLst/>
          </a:prstGeom>
          <a:noFill/>
          <a:ln w="12700">
            <a:solidFill>
              <a:prstClr val="black"/>
            </a:solidFill>
          </a:ln>
        </p:spPr>
        <p:txBody>
          <a:bodyPr vert="horz" lIns="89913" tIns="44956" rIns="89913" bIns="44956" rtlCol="0" anchor="ctr"/>
          <a:lstStyle/>
          <a:p>
            <a:endParaRPr lang="en-GB"/>
          </a:p>
        </p:txBody>
      </p:sp>
      <p:sp>
        <p:nvSpPr>
          <p:cNvPr id="5" name="Notes Placeholder 4"/>
          <p:cNvSpPr>
            <a:spLocks noGrp="1"/>
          </p:cNvSpPr>
          <p:nvPr>
            <p:ph type="body" sz="quarter" idx="3"/>
          </p:nvPr>
        </p:nvSpPr>
        <p:spPr>
          <a:xfrm>
            <a:off x="667218" y="4776693"/>
            <a:ext cx="5334654" cy="3908919"/>
          </a:xfrm>
          <a:prstGeom prst="rect">
            <a:avLst/>
          </a:prstGeom>
        </p:spPr>
        <p:txBody>
          <a:bodyPr vert="horz" lIns="89913" tIns="44956" rIns="89913" bIns="4495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967"/>
            <a:ext cx="2889220" cy="497671"/>
          </a:xfrm>
          <a:prstGeom prst="rect">
            <a:avLst/>
          </a:prstGeom>
        </p:spPr>
        <p:txBody>
          <a:bodyPr vert="horz" lIns="89913" tIns="44956" rIns="89913" bIns="44956" rtlCol="0" anchor="b"/>
          <a:lstStyle>
            <a:lvl1pPr algn="l">
              <a:defRPr sz="1200"/>
            </a:lvl1pPr>
          </a:lstStyle>
          <a:p>
            <a:endParaRPr lang="en-GB"/>
          </a:p>
        </p:txBody>
      </p:sp>
      <p:sp>
        <p:nvSpPr>
          <p:cNvPr id="7" name="Slide Number Placeholder 6"/>
          <p:cNvSpPr>
            <a:spLocks noGrp="1"/>
          </p:cNvSpPr>
          <p:nvPr>
            <p:ph type="sldNum" sz="quarter" idx="5"/>
          </p:nvPr>
        </p:nvSpPr>
        <p:spPr>
          <a:xfrm>
            <a:off x="3778328" y="9428967"/>
            <a:ext cx="2889220" cy="497671"/>
          </a:xfrm>
          <a:prstGeom prst="rect">
            <a:avLst/>
          </a:prstGeom>
        </p:spPr>
        <p:txBody>
          <a:bodyPr vert="horz" lIns="89913" tIns="44956" rIns="89913" bIns="44956" rtlCol="0" anchor="b"/>
          <a:lstStyle>
            <a:lvl1pPr algn="r">
              <a:defRPr sz="1200"/>
            </a:lvl1pPr>
          </a:lstStyle>
          <a:p>
            <a:fld id="{43902440-A161-4439-BE67-4E209286D7AF}" type="slidenum">
              <a:rPr lang="en-GB" smtClean="0"/>
              <a:t>‹#›</a:t>
            </a:fld>
            <a:endParaRPr lang="en-GB"/>
          </a:p>
        </p:txBody>
      </p:sp>
    </p:spTree>
    <p:extLst>
      <p:ext uri="{BB962C8B-B14F-4D97-AF65-F5344CB8AC3E}">
        <p14:creationId xmlns:p14="http://schemas.microsoft.com/office/powerpoint/2010/main" val="2685308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902440-A161-4439-BE67-4E209286D7AF}" type="slidenum">
              <a:rPr lang="en-GB" smtClean="0"/>
              <a:t>9</a:t>
            </a:fld>
            <a:endParaRPr lang="en-GB"/>
          </a:p>
        </p:txBody>
      </p:sp>
    </p:spTree>
    <p:extLst>
      <p:ext uri="{BB962C8B-B14F-4D97-AF65-F5344CB8AC3E}">
        <p14:creationId xmlns:p14="http://schemas.microsoft.com/office/powerpoint/2010/main" val="1083506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902440-A161-4439-BE67-4E209286D7AF}" type="slidenum">
              <a:rPr lang="en-GB" smtClean="0"/>
              <a:t>10</a:t>
            </a:fld>
            <a:endParaRPr lang="en-GB"/>
          </a:p>
        </p:txBody>
      </p:sp>
    </p:spTree>
    <p:extLst>
      <p:ext uri="{BB962C8B-B14F-4D97-AF65-F5344CB8AC3E}">
        <p14:creationId xmlns:p14="http://schemas.microsoft.com/office/powerpoint/2010/main" val="4183032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902440-A161-4439-BE67-4E209286D7AF}" type="slidenum">
              <a:rPr lang="en-GB" smtClean="0"/>
              <a:t>11</a:t>
            </a:fld>
            <a:endParaRPr lang="en-GB"/>
          </a:p>
        </p:txBody>
      </p:sp>
    </p:spTree>
    <p:extLst>
      <p:ext uri="{BB962C8B-B14F-4D97-AF65-F5344CB8AC3E}">
        <p14:creationId xmlns:p14="http://schemas.microsoft.com/office/powerpoint/2010/main" val="2881248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902440-A161-4439-BE67-4E209286D7AF}" type="slidenum">
              <a:rPr lang="en-GB" smtClean="0"/>
              <a:t>16</a:t>
            </a:fld>
            <a:endParaRPr lang="en-GB"/>
          </a:p>
        </p:txBody>
      </p:sp>
    </p:spTree>
    <p:extLst>
      <p:ext uri="{BB962C8B-B14F-4D97-AF65-F5344CB8AC3E}">
        <p14:creationId xmlns:p14="http://schemas.microsoft.com/office/powerpoint/2010/main" val="1925678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DFDE0FA-AE3F-4ED3-9BDE-BD37B24640D5}"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3845032864"/>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FDE0FA-AE3F-4ED3-9BDE-BD37B24640D5}"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387617128"/>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FDE0FA-AE3F-4ED3-9BDE-BD37B24640D5}"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2486338783"/>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FDE0FA-AE3F-4ED3-9BDE-BD37B24640D5}"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1158135621"/>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FDE0FA-AE3F-4ED3-9BDE-BD37B24640D5}"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2422574170"/>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DFDE0FA-AE3F-4ED3-9BDE-BD37B24640D5}"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3513234224"/>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DFDE0FA-AE3F-4ED3-9BDE-BD37B24640D5}" type="datetimeFigureOut">
              <a:rPr lang="en-GB" smtClean="0"/>
              <a:t>02/07/2026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868207998"/>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DFDE0FA-AE3F-4ED3-9BDE-BD37B24640D5}" type="datetimeFigureOut">
              <a:rPr lang="en-GB" smtClean="0"/>
              <a:t>02/07/2026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318965062"/>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FDE0FA-AE3F-4ED3-9BDE-BD37B24640D5}" type="datetimeFigureOut">
              <a:rPr lang="en-GB" smtClean="0"/>
              <a:t>02/07/2026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3737912423"/>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FDE0FA-AE3F-4ED3-9BDE-BD37B24640D5}"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1373652859"/>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FDE0FA-AE3F-4ED3-9BDE-BD37B24640D5}"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02B863F-3601-4917-B5C0-EBEECD7DE736}" type="slidenum">
              <a:rPr lang="en-GB" smtClean="0"/>
              <a:t>‹#›</a:t>
            </a:fld>
            <a:endParaRPr lang="en-GB"/>
          </a:p>
        </p:txBody>
      </p:sp>
    </p:spTree>
    <p:extLst>
      <p:ext uri="{BB962C8B-B14F-4D97-AF65-F5344CB8AC3E}">
        <p14:creationId xmlns:p14="http://schemas.microsoft.com/office/powerpoint/2010/main" val="2450163003"/>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75000"/>
            <a:alpha val="41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FDE0FA-AE3F-4ED3-9BDE-BD37B24640D5}" type="datetimeFigureOut">
              <a:rPr lang="en-GB" smtClean="0"/>
              <a:t>02/07/2026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B863F-3601-4917-B5C0-EBEECD7DE736}" type="slidenum">
              <a:rPr lang="en-GB" smtClean="0"/>
              <a:t>‹#›</a:t>
            </a:fld>
            <a:endParaRPr lang="en-GB"/>
          </a:p>
        </p:txBody>
      </p:sp>
    </p:spTree>
    <p:extLst>
      <p:ext uri="{BB962C8B-B14F-4D97-AF65-F5344CB8AC3E}">
        <p14:creationId xmlns:p14="http://schemas.microsoft.com/office/powerpoint/2010/main" val="125228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2411" y="2612774"/>
            <a:ext cx="6876256" cy="3139321"/>
          </a:xfrm>
          <a:prstGeom prst="rect">
            <a:avLst/>
          </a:prstGeom>
        </p:spPr>
        <p:txBody>
          <a:bodyPr wrap="square">
            <a:spAutoFit/>
          </a:bodyPr>
          <a:lstStyle/>
          <a:p>
            <a:pPr algn="ctr"/>
            <a:r>
              <a:rPr lang="en-GB" sz="6600" b="1" dirty="0"/>
              <a:t>Parents and Carers Information Meeting</a:t>
            </a: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467544" y="188640"/>
            <a:ext cx="1800200" cy="2448272"/>
          </a:xfrm>
          <a:prstGeom prst="rect">
            <a:avLst/>
          </a:prstGeom>
        </p:spPr>
      </p:pic>
    </p:spTree>
    <p:extLst>
      <p:ext uri="{BB962C8B-B14F-4D97-AF65-F5344CB8AC3E}">
        <p14:creationId xmlns:p14="http://schemas.microsoft.com/office/powerpoint/2010/main" val="740887122"/>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395536" y="594067"/>
            <a:ext cx="8414455" cy="769441"/>
          </a:xfrm>
          <a:prstGeom prst="rect">
            <a:avLst/>
          </a:prstGeom>
        </p:spPr>
        <p:txBody>
          <a:bodyPr wrap="square">
            <a:spAutoFit/>
          </a:bodyPr>
          <a:lstStyle/>
          <a:p>
            <a:pPr algn="ctr"/>
            <a:r>
              <a:rPr lang="en-GB" altLang="en-US" sz="4400" b="1" dirty="0"/>
              <a:t>PE</a:t>
            </a:r>
            <a:endParaRPr lang="en-GB" sz="4400" b="1" dirty="0"/>
          </a:p>
        </p:txBody>
      </p:sp>
      <p:sp>
        <p:nvSpPr>
          <p:cNvPr id="6" name="Rectangle 5"/>
          <p:cNvSpPr/>
          <p:nvPr/>
        </p:nvSpPr>
        <p:spPr>
          <a:xfrm>
            <a:off x="539552" y="1637117"/>
            <a:ext cx="8372406" cy="3046988"/>
          </a:xfrm>
          <a:prstGeom prst="rect">
            <a:avLst/>
          </a:prstGeom>
        </p:spPr>
        <p:txBody>
          <a:bodyPr wrap="square">
            <a:spAutoFit/>
          </a:bodyPr>
          <a:lstStyle/>
          <a:p>
            <a:pPr lvl="2" indent="-457200">
              <a:buClr>
                <a:schemeClr val="tx1"/>
              </a:buClr>
              <a:buFontTx/>
              <a:buChar char="•"/>
              <a:defRPr/>
            </a:pPr>
            <a:r>
              <a:rPr lang="en-GB" sz="2400" dirty="0">
                <a:latin typeface="+mj-lt"/>
              </a:rPr>
              <a:t>Children take part in a range of learning opportunities which promotes physical development </a:t>
            </a:r>
          </a:p>
          <a:p>
            <a:pPr indent="-457200">
              <a:buClr>
                <a:schemeClr val="tx1"/>
              </a:buClr>
              <a:defRPr/>
            </a:pPr>
            <a:endParaRPr lang="en-GB" sz="2400" dirty="0">
              <a:latin typeface="+mj-lt"/>
            </a:endParaRPr>
          </a:p>
          <a:p>
            <a:pPr lvl="2" indent="-457200">
              <a:buClr>
                <a:schemeClr val="tx1"/>
              </a:buClr>
              <a:buFontTx/>
              <a:buChar char="•"/>
              <a:defRPr/>
            </a:pPr>
            <a:r>
              <a:rPr lang="en-GB" sz="2400" dirty="0">
                <a:latin typeface="+mj-lt"/>
              </a:rPr>
              <a:t>P.E. in Reception takes place every week</a:t>
            </a:r>
          </a:p>
          <a:p>
            <a:pPr lvl="2" indent="-457200">
              <a:buClr>
                <a:schemeClr val="tx1"/>
              </a:buClr>
              <a:buFontTx/>
              <a:buChar char="•"/>
              <a:defRPr/>
            </a:pPr>
            <a:endParaRPr lang="en-GB" sz="2400" dirty="0">
              <a:latin typeface="+mj-lt"/>
            </a:endParaRPr>
          </a:p>
          <a:p>
            <a:pPr lvl="2" indent="-457200">
              <a:buClr>
                <a:schemeClr val="tx1"/>
              </a:buClr>
              <a:buFontTx/>
              <a:buChar char="•"/>
              <a:defRPr/>
            </a:pPr>
            <a:r>
              <a:rPr lang="en-GB" sz="2400" dirty="0"/>
              <a:t>We ask that your child comes into school wearing PE kit on </a:t>
            </a:r>
          </a:p>
          <a:p>
            <a:pPr indent="-457200">
              <a:buClr>
                <a:schemeClr val="tx1"/>
              </a:buClr>
              <a:defRPr/>
            </a:pPr>
            <a:r>
              <a:rPr lang="en-GB" sz="2400" dirty="0"/>
              <a:t>      	PE days. See our uniform policy/welcome pack for more                  	information</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55697" y="4869160"/>
            <a:ext cx="2755782" cy="1872208"/>
          </a:xfrm>
          <a:prstGeom prst="rect">
            <a:avLst/>
          </a:prstGeom>
        </p:spPr>
      </p:pic>
    </p:spTree>
    <p:extLst>
      <p:ext uri="{BB962C8B-B14F-4D97-AF65-F5344CB8AC3E}">
        <p14:creationId xmlns:p14="http://schemas.microsoft.com/office/powerpoint/2010/main" val="2268876368"/>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3573016"/>
            <a:ext cx="8424936" cy="1470025"/>
          </a:xfrm>
        </p:spPr>
        <p:txBody>
          <a:bodyPr>
            <a:noAutofit/>
          </a:bodyPr>
          <a:lstStyle/>
          <a:p>
            <a:r>
              <a:rPr lang="en-GB" sz="2200" dirty="0"/>
              <a:t>In Reception your child will be given books each week to read at home we will change these regularly.</a:t>
            </a:r>
            <a:br>
              <a:rPr lang="en-GB" sz="2200" dirty="0"/>
            </a:br>
            <a:r>
              <a:rPr lang="en-GB" sz="2200" dirty="0"/>
              <a:t>We send home 2 books per week and a copy of the phonics focus for each unit of Sounds Write. We send home one ‘fully decodable’ book which links with the phonemes we have learnt in the previous week. Please practise the phonics and read daily, logging this in the reading record provided.</a:t>
            </a:r>
            <a:br>
              <a:rPr lang="en-GB" sz="2200" dirty="0"/>
            </a:br>
            <a:r>
              <a:rPr lang="en-GB" sz="2200" dirty="0"/>
              <a:t> We also send home a library book of their choice, which is for you to share with your child.</a:t>
            </a:r>
            <a:br>
              <a:rPr lang="en-GB" sz="2200" dirty="0"/>
            </a:br>
            <a:r>
              <a:rPr lang="en-GB" sz="2200" dirty="0"/>
              <a:t> </a:t>
            </a:r>
            <a:r>
              <a:rPr lang="en-GB" sz="2200" dirty="0">
                <a:solidFill>
                  <a:srgbClr val="FF0000"/>
                </a:solidFill>
              </a:rPr>
              <a:t>We will hold a parent meeting in the Autumn Term to explain phonics and reading in more detail.</a:t>
            </a:r>
            <a:br>
              <a:rPr lang="en-GB" sz="2200" dirty="0"/>
            </a:br>
            <a:r>
              <a:rPr lang="en-GB" sz="2200" dirty="0"/>
              <a:t>            We read with the children regularly at school.</a:t>
            </a:r>
            <a:br>
              <a:rPr lang="en-GB" sz="2200" dirty="0"/>
            </a:br>
            <a:r>
              <a:rPr lang="en-GB" sz="2200" dirty="0"/>
              <a:t>This will be 1:1 and in small groups, with the teacher or the TA.</a:t>
            </a:r>
            <a:endParaRPr lang="en-GB" sz="2000" dirty="0"/>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684076" y="719416"/>
            <a:ext cx="8414455" cy="769441"/>
          </a:xfrm>
          <a:prstGeom prst="rect">
            <a:avLst/>
          </a:prstGeom>
        </p:spPr>
        <p:txBody>
          <a:bodyPr wrap="square">
            <a:spAutoFit/>
          </a:bodyPr>
          <a:lstStyle/>
          <a:p>
            <a:pPr algn="ctr"/>
            <a:r>
              <a:rPr lang="en-GB" sz="4400" b="1" dirty="0"/>
              <a:t>Reading Information</a:t>
            </a:r>
          </a:p>
        </p:txBody>
      </p:sp>
      <p:pic>
        <p:nvPicPr>
          <p:cNvPr id="3" name="Picture 2"/>
          <p:cNvPicPr>
            <a:picLocks noChangeAspect="1"/>
          </p:cNvPicPr>
          <p:nvPr/>
        </p:nvPicPr>
        <p:blipFill>
          <a:blip r:embed="rId4"/>
          <a:stretch>
            <a:fillRect/>
          </a:stretch>
        </p:blipFill>
        <p:spPr>
          <a:xfrm>
            <a:off x="70122" y="5445224"/>
            <a:ext cx="919466" cy="1189617"/>
          </a:xfrm>
          <a:prstGeom prst="rect">
            <a:avLst/>
          </a:prstGeom>
        </p:spPr>
      </p:pic>
      <p:pic>
        <p:nvPicPr>
          <p:cNvPr id="1026" name="Picture 2" descr="See the source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52263" y="556997"/>
            <a:ext cx="1301349" cy="1080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318465"/>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241305"/>
            <a:ext cx="8424936" cy="1470025"/>
          </a:xfrm>
        </p:spPr>
        <p:txBody>
          <a:bodyPr>
            <a:noAutofit/>
          </a:bodyPr>
          <a:lstStyle/>
          <a:p>
            <a:br>
              <a:rPr lang="en-GB" sz="2200" dirty="0"/>
            </a:br>
            <a:r>
              <a:rPr lang="en-GB" sz="2200" dirty="0"/>
              <a:t>We use an online learning journal called </a:t>
            </a:r>
            <a:r>
              <a:rPr lang="en-GB" sz="2200" b="1" u="sng" dirty="0"/>
              <a:t>Tapestry. </a:t>
            </a:r>
            <a:r>
              <a:rPr lang="en-GB" sz="2200" dirty="0"/>
              <a:t>We upload photos of the children learning at school for you to see. You can also upload photos of your child learning at home. </a:t>
            </a:r>
            <a:br>
              <a:rPr lang="en-GB" sz="2200" dirty="0"/>
            </a:br>
            <a:r>
              <a:rPr lang="en-GB" sz="2200" dirty="0"/>
              <a:t>We share a weekly update through Tapestry to keep you informed about our learning. This will sometimes include suggestions and ideas of how you could support your child’s learning at home.</a:t>
            </a:r>
            <a:br>
              <a:rPr lang="en-GB" sz="2200" dirty="0"/>
            </a:br>
            <a:r>
              <a:rPr lang="en-GB" sz="2200" dirty="0"/>
              <a:t>Please sign the consent form found in your pack and return to school as soon as possible.</a:t>
            </a:r>
            <a:br>
              <a:rPr lang="en-GB" sz="2200" dirty="0"/>
            </a:br>
            <a:br>
              <a:rPr lang="en-GB" sz="2200" dirty="0"/>
            </a:br>
            <a:endParaRPr lang="en-GB" sz="2000"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251518" y="617042"/>
            <a:ext cx="8414455" cy="769441"/>
          </a:xfrm>
          <a:prstGeom prst="rect">
            <a:avLst/>
          </a:prstGeom>
        </p:spPr>
        <p:txBody>
          <a:bodyPr wrap="square">
            <a:spAutoFit/>
          </a:bodyPr>
          <a:lstStyle/>
          <a:p>
            <a:pPr algn="ctr"/>
            <a:r>
              <a:rPr lang="en-GB" sz="4400" b="1" dirty="0"/>
              <a:t>Learning at Home</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20543">
            <a:off x="6284554" y="4685684"/>
            <a:ext cx="2347168" cy="164148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67326">
            <a:off x="583119" y="4637221"/>
            <a:ext cx="2421781" cy="163440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63888" y="4139651"/>
            <a:ext cx="2305244" cy="2494915"/>
          </a:xfrm>
          <a:prstGeom prst="rect">
            <a:avLst/>
          </a:prstGeom>
        </p:spPr>
      </p:pic>
    </p:spTree>
    <p:extLst>
      <p:ext uri="{BB962C8B-B14F-4D97-AF65-F5344CB8AC3E}">
        <p14:creationId xmlns:p14="http://schemas.microsoft.com/office/powerpoint/2010/main" val="560028455"/>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nside Out Feelings Chart - Etsy">
            <a:extLst>
              <a:ext uri="{FF2B5EF4-FFF2-40B4-BE49-F238E27FC236}">
                <a16:creationId xmlns:a16="http://schemas.microsoft.com/office/drawing/2014/main" id="{E3A96660-F1B7-4509-8C4A-DC0F03EBE5D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800" b="3800"/>
          <a:stretch/>
        </p:blipFill>
        <p:spPr bwMode="auto">
          <a:xfrm>
            <a:off x="6425477" y="105086"/>
            <a:ext cx="1746924" cy="228325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79512" y="3068960"/>
            <a:ext cx="8424936" cy="3168352"/>
          </a:xfrm>
        </p:spPr>
        <p:txBody>
          <a:bodyPr>
            <a:noAutofit/>
          </a:bodyPr>
          <a:lstStyle/>
          <a:p>
            <a:pPr algn="l"/>
            <a:br>
              <a:rPr lang="en-GB" sz="2200" dirty="0"/>
            </a:br>
            <a:br>
              <a:rPr lang="en-GB" sz="2200" dirty="0"/>
            </a:br>
            <a:endParaRPr lang="en-GB" sz="2000" dirty="0"/>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334356" y="809025"/>
            <a:ext cx="8414455" cy="1446550"/>
          </a:xfrm>
          <a:prstGeom prst="rect">
            <a:avLst/>
          </a:prstGeom>
        </p:spPr>
        <p:txBody>
          <a:bodyPr wrap="square">
            <a:spAutoFit/>
          </a:bodyPr>
          <a:lstStyle/>
          <a:p>
            <a:pPr algn="ctr"/>
            <a:r>
              <a:rPr lang="en-GB" sz="4400" b="1" dirty="0"/>
              <a:t>Supporting Positive </a:t>
            </a:r>
          </a:p>
          <a:p>
            <a:pPr algn="ctr"/>
            <a:r>
              <a:rPr lang="en-GB" sz="4400" b="1" dirty="0"/>
              <a:t>Behaviour</a:t>
            </a:r>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Rectangle 3"/>
          <p:cNvSpPr>
            <a:spLocks noChangeArrowheads="1"/>
          </p:cNvSpPr>
          <p:nvPr/>
        </p:nvSpPr>
        <p:spPr bwMode="auto">
          <a:xfrm>
            <a:off x="392605" y="2718405"/>
            <a:ext cx="8571883"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kumimoji="0" lang="en-GB" altLang="en-US"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In the classroom we talk to and teach the children about emotional literacy and regulation. We use a variety of strategies to </a:t>
            </a:r>
            <a:r>
              <a:rPr lang="en-GB" altLang="en-US" dirty="0">
                <a:latin typeface="Calibri" panose="020F0502020204030204" pitchFamily="34" charset="0"/>
                <a:ea typeface="Times New Roman" panose="02020603050405020304" pitchFamily="18" charset="0"/>
                <a:cs typeface="Calibri" panose="020F0502020204030204" pitchFamily="34" charset="0"/>
              </a:rPr>
              <a:t>help the children identify how their bodies feel when they are experiencing different emotions, and strategies that they can adopt to help themselves and each other. This enables children to begin to regulate their own emotions independently.</a:t>
            </a:r>
            <a:r>
              <a:rPr kumimoji="0" lang="en-GB" altLang="en-US"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We regularly talk to the children about the</a:t>
            </a:r>
            <a:r>
              <a:rPr kumimoji="0" lang="en-GB" altLang="en-US"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behavioural expectations of our classroom and school community. </a:t>
            </a:r>
          </a:p>
          <a:p>
            <a:pPr marL="0" marR="0" lvl="0" indent="0" algn="ctr" defTabSz="914400" rtl="0" eaLnBrk="0" fontAlgn="base" latinLnBrk="0" hangingPunct="0">
              <a:lnSpc>
                <a:spcPct val="100000"/>
              </a:lnSpc>
              <a:spcBef>
                <a:spcPct val="0"/>
              </a:spcBef>
              <a:spcAft>
                <a:spcPct val="0"/>
              </a:spcAft>
              <a:buClrTx/>
              <a:buSzTx/>
              <a:buFontTx/>
              <a:buNone/>
              <a:tabLst/>
            </a:pPr>
            <a:br>
              <a:rPr kumimoji="0" lang="en-GB" altLang="en-US"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kumimoji="0" lang="en-GB" altLang="en-US"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Children’s achievements are celebrated with parents and carers during fortnightly assemblies </a:t>
            </a:r>
            <a:r>
              <a:rPr kumimoji="0" lang="en-GB" altLang="en-US"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where children in each class receive the </a:t>
            </a:r>
            <a:r>
              <a:rPr kumimoji="0" lang="en-GB" altLang="en-US" b="0" i="0" u="none" strike="noStrike" cap="none" normalizeH="0" baseline="0" dirty="0" err="1">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Headteacher’s</a:t>
            </a:r>
            <a:r>
              <a:rPr kumimoji="0" lang="en-GB" altLang="en-US"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Award. Parents are informed in advance of their children’s awards and invited to attend.  (We don’t let the children know until they hear their name being called).</a:t>
            </a:r>
            <a:endParaRPr lang="en-US" altLang="en-US"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a:t>
            </a:r>
            <a:r>
              <a:rPr kumimoji="0" lang="en-GB" altLang="en-US"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 addition, we send home WOW Slips for you to share successes from home. These are celebrated in class. </a:t>
            </a:r>
            <a:endParaRPr lang="en-US" altLang="en-US" dirty="0">
              <a:solidFill>
                <a:srgbClr val="000000"/>
              </a:solidFill>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dirty="0">
              <a:solidFill>
                <a:srgbClr val="000000"/>
              </a:solidFill>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altLang="en-US"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88304126"/>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361619" y="867676"/>
            <a:ext cx="8414455" cy="769441"/>
          </a:xfrm>
          <a:prstGeom prst="rect">
            <a:avLst/>
          </a:prstGeom>
        </p:spPr>
        <p:txBody>
          <a:bodyPr wrap="square">
            <a:spAutoFit/>
          </a:bodyPr>
          <a:lstStyle/>
          <a:p>
            <a:pPr algn="ctr"/>
            <a:r>
              <a:rPr lang="en-GB" altLang="en-US" sz="4400" b="1" dirty="0"/>
              <a:t>Food and Drink</a:t>
            </a:r>
            <a:endParaRPr lang="en-GB" sz="4400" b="1" dirty="0"/>
          </a:p>
        </p:txBody>
      </p:sp>
      <p:sp>
        <p:nvSpPr>
          <p:cNvPr id="6" name="Rectangle 5"/>
          <p:cNvSpPr/>
          <p:nvPr/>
        </p:nvSpPr>
        <p:spPr>
          <a:xfrm>
            <a:off x="539552" y="1859340"/>
            <a:ext cx="7920880" cy="3293209"/>
          </a:xfrm>
          <a:prstGeom prst="rect">
            <a:avLst/>
          </a:prstGeom>
        </p:spPr>
        <p:txBody>
          <a:bodyPr wrap="square">
            <a:spAutoFit/>
          </a:bodyPr>
          <a:lstStyle/>
          <a:p>
            <a:pPr>
              <a:buClr>
                <a:schemeClr val="tx1"/>
              </a:buClr>
              <a:buFontTx/>
              <a:buChar char="•"/>
              <a:defRPr/>
            </a:pPr>
            <a:r>
              <a:rPr lang="en-GB" sz="2400" dirty="0"/>
              <a:t> </a:t>
            </a:r>
            <a:r>
              <a:rPr lang="en-GB" sz="2000" dirty="0"/>
              <a:t>Government Legislation means that from Sept 2014, all Reception and KS1 children are entitled to a free school meal.</a:t>
            </a:r>
          </a:p>
          <a:p>
            <a:pPr>
              <a:buClr>
                <a:schemeClr val="tx1"/>
              </a:buClr>
              <a:buFontTx/>
              <a:buChar char="•"/>
              <a:defRPr/>
            </a:pPr>
            <a:r>
              <a:rPr lang="en-GB" sz="2000" dirty="0"/>
              <a:t> You can still opt to provide your child with a healthy packed lunch if you wish to do so. We ask that packed lunches contain healthy options for your child and </a:t>
            </a:r>
            <a:r>
              <a:rPr lang="en-GB" sz="2000" b="1" dirty="0"/>
              <a:t>no foods containing nuts or sesame</a:t>
            </a:r>
            <a:r>
              <a:rPr lang="en-GB" sz="2000" dirty="0"/>
              <a:t>.</a:t>
            </a:r>
          </a:p>
          <a:p>
            <a:pPr>
              <a:buClr>
                <a:schemeClr val="tx1"/>
              </a:buClr>
              <a:buFontTx/>
              <a:buChar char="•"/>
              <a:defRPr/>
            </a:pPr>
            <a:r>
              <a:rPr lang="en-GB" sz="2000" dirty="0"/>
              <a:t> Reception children are also entitled to a piece of fruit mid-morning. You are welcome to provide an alternative healthy snack.</a:t>
            </a:r>
          </a:p>
          <a:p>
            <a:pPr>
              <a:buClr>
                <a:schemeClr val="tx1"/>
              </a:buClr>
              <a:buFontTx/>
              <a:buChar char="•"/>
              <a:defRPr/>
            </a:pPr>
            <a:r>
              <a:rPr lang="en-GB" sz="2000" dirty="0"/>
              <a:t>Water bottles need to have a sports cap or straw (no open top) to avoid spills in the classroom. </a:t>
            </a:r>
          </a:p>
          <a:p>
            <a:pPr>
              <a:buClr>
                <a:schemeClr val="tx1"/>
              </a:buClr>
              <a:defRPr/>
            </a:pPr>
            <a:endParaRPr lang="en-GB" sz="2400" dirty="0"/>
          </a:p>
        </p:txBody>
      </p:sp>
    </p:spTree>
    <p:extLst>
      <p:ext uri="{BB962C8B-B14F-4D97-AF65-F5344CB8AC3E}">
        <p14:creationId xmlns:p14="http://schemas.microsoft.com/office/powerpoint/2010/main" val="2856082381"/>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799315"/>
            <a:ext cx="8424936" cy="1470025"/>
          </a:xfrm>
        </p:spPr>
        <p:txBody>
          <a:bodyPr>
            <a:noAutofit/>
          </a:bodyPr>
          <a:lstStyle/>
          <a:p>
            <a:r>
              <a:rPr lang="en-GB" sz="2800" dirty="0"/>
              <a:t>Year 6 pupils support the Reception children at playtimes and lunchtimes. </a:t>
            </a: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251518" y="617042"/>
            <a:ext cx="8414455" cy="769441"/>
          </a:xfrm>
          <a:prstGeom prst="rect">
            <a:avLst/>
          </a:prstGeom>
        </p:spPr>
        <p:txBody>
          <a:bodyPr wrap="square">
            <a:spAutoFit/>
          </a:bodyPr>
          <a:lstStyle/>
          <a:p>
            <a:pPr algn="ctr"/>
            <a:r>
              <a:rPr lang="en-GB" sz="4400" b="1" dirty="0"/>
              <a:t>Buddy System</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5856" y="3682172"/>
            <a:ext cx="2283212" cy="2283212"/>
          </a:xfrm>
          <a:prstGeom prst="rect">
            <a:avLst/>
          </a:prstGeom>
        </p:spPr>
      </p:pic>
    </p:spTree>
    <p:extLst>
      <p:ext uri="{BB962C8B-B14F-4D97-AF65-F5344CB8AC3E}">
        <p14:creationId xmlns:p14="http://schemas.microsoft.com/office/powerpoint/2010/main" val="559955860"/>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DE289-ABEA-4C62-962D-4B07637B7AC0}"/>
              </a:ext>
            </a:extLst>
          </p:cNvPr>
          <p:cNvSpPr>
            <a:spLocks noGrp="1"/>
          </p:cNvSpPr>
          <p:nvPr>
            <p:ph type="title"/>
          </p:nvPr>
        </p:nvSpPr>
        <p:spPr/>
        <p:txBody>
          <a:bodyPr/>
          <a:lstStyle/>
          <a:p>
            <a:r>
              <a:rPr lang="en-GB" dirty="0"/>
              <a:t>Preschool Visits</a:t>
            </a:r>
          </a:p>
        </p:txBody>
      </p:sp>
      <p:sp>
        <p:nvSpPr>
          <p:cNvPr id="3" name="Content Placeholder 2">
            <a:extLst>
              <a:ext uri="{FF2B5EF4-FFF2-40B4-BE49-F238E27FC236}">
                <a16:creationId xmlns:a16="http://schemas.microsoft.com/office/drawing/2014/main" id="{9619DBD4-3D40-49B4-B63A-27BCE7D8612F}"/>
              </a:ext>
            </a:extLst>
          </p:cNvPr>
          <p:cNvSpPr>
            <a:spLocks noGrp="1"/>
          </p:cNvSpPr>
          <p:nvPr>
            <p:ph idx="1"/>
          </p:nvPr>
        </p:nvSpPr>
        <p:spPr/>
        <p:txBody>
          <a:bodyPr>
            <a:normAutofit/>
          </a:bodyPr>
          <a:lstStyle/>
          <a:p>
            <a:r>
              <a:rPr lang="en-GB" sz="2400" dirty="0"/>
              <a:t>We know that transition to school can be a nerve-wracking and exciting time for children and adults.  To help the children have a smooth transition from their nursery to school, we have started visiting some of the nurseries that your children go to. </a:t>
            </a:r>
          </a:p>
          <a:p>
            <a:r>
              <a:rPr lang="en-GB" sz="2400" dirty="0"/>
              <a:t>During the visit we will get a chance to speak to your child’s key worker and hopefully see your child in action. </a:t>
            </a:r>
          </a:p>
          <a:p>
            <a:r>
              <a:rPr lang="en-GB" sz="2400" dirty="0"/>
              <a:t>If we are not able to visit, we will arrange phone calls with your child’s key worker.</a:t>
            </a:r>
          </a:p>
          <a:p>
            <a:endParaRPr lang="en-GB" dirty="0"/>
          </a:p>
          <a:p>
            <a:endParaRPr lang="en-GB" dirty="0"/>
          </a:p>
        </p:txBody>
      </p:sp>
      <p:pic>
        <p:nvPicPr>
          <p:cNvPr id="4" name="Picture 3">
            <a:extLst>
              <a:ext uri="{FF2B5EF4-FFF2-40B4-BE49-F238E27FC236}">
                <a16:creationId xmlns:a16="http://schemas.microsoft.com/office/drawing/2014/main" id="{910C4CD0-ABE8-463D-9C10-4E853A71CD7D}"/>
              </a:ext>
            </a:extLst>
          </p:cNvPr>
          <p:cNvPicPr/>
          <p:nvPr/>
        </p:nvPicPr>
        <p:blipFill>
          <a:blip r:embed="rId3">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Tree>
    <p:extLst>
      <p:ext uri="{BB962C8B-B14F-4D97-AF65-F5344CB8AC3E}">
        <p14:creationId xmlns:p14="http://schemas.microsoft.com/office/powerpoint/2010/main" val="2970460131"/>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1600" y="74012"/>
            <a:ext cx="7772400" cy="1470025"/>
          </a:xfrm>
        </p:spPr>
        <p:txBody>
          <a:bodyPr/>
          <a:lstStyle/>
          <a:p>
            <a:r>
              <a:rPr lang="en-GB" dirty="0"/>
              <a:t>Settling Sessions and Parent Consultations</a:t>
            </a:r>
          </a:p>
        </p:txBody>
      </p:sp>
      <p:sp>
        <p:nvSpPr>
          <p:cNvPr id="3" name="Subtitle 2"/>
          <p:cNvSpPr>
            <a:spLocks noGrp="1"/>
          </p:cNvSpPr>
          <p:nvPr>
            <p:ph type="subTitle" idx="1"/>
          </p:nvPr>
        </p:nvSpPr>
        <p:spPr>
          <a:xfrm>
            <a:off x="251520" y="1637116"/>
            <a:ext cx="8640960" cy="3319095"/>
          </a:xfrm>
        </p:spPr>
        <p:txBody>
          <a:bodyPr>
            <a:noAutofit/>
          </a:bodyPr>
          <a:lstStyle/>
          <a:p>
            <a:pPr algn="l"/>
            <a:r>
              <a:rPr lang="en-GB" sz="2400" dirty="0">
                <a:solidFill>
                  <a:schemeClr val="tx1"/>
                </a:solidFill>
              </a:rPr>
              <a:t>We are looking forward to meeting and getting to know the children over the coming weeks at the two settling sessions which will be held on</a:t>
            </a:r>
          </a:p>
          <a:p>
            <a:pPr algn="l"/>
            <a:r>
              <a:rPr lang="en-GB" sz="2400" b="1" dirty="0">
                <a:solidFill>
                  <a:schemeClr val="tx1"/>
                </a:solidFill>
              </a:rPr>
              <a:t>Thursday 2</a:t>
            </a:r>
            <a:r>
              <a:rPr lang="en-GB" sz="2400" b="1" baseline="30000" dirty="0">
                <a:solidFill>
                  <a:schemeClr val="tx1"/>
                </a:solidFill>
              </a:rPr>
              <a:t>nd</a:t>
            </a:r>
            <a:r>
              <a:rPr lang="en-GB" sz="2400" b="1" dirty="0">
                <a:solidFill>
                  <a:schemeClr val="tx1"/>
                </a:solidFill>
              </a:rPr>
              <a:t> July </a:t>
            </a:r>
            <a:r>
              <a:rPr lang="en-GB" sz="2400" dirty="0">
                <a:solidFill>
                  <a:schemeClr val="tx1"/>
                </a:solidFill>
              </a:rPr>
              <a:t>at </a:t>
            </a:r>
            <a:r>
              <a:rPr lang="en-GB" sz="2400" b="1" dirty="0">
                <a:solidFill>
                  <a:schemeClr val="tx1"/>
                </a:solidFill>
              </a:rPr>
              <a:t>9.15-10.15am (A-L)</a:t>
            </a:r>
            <a:endParaRPr lang="en-GB" sz="2400" dirty="0">
              <a:solidFill>
                <a:schemeClr val="tx1"/>
              </a:solidFill>
            </a:endParaRPr>
          </a:p>
          <a:p>
            <a:pPr algn="l"/>
            <a:r>
              <a:rPr lang="en-GB" sz="2400" b="1" dirty="0">
                <a:solidFill>
                  <a:schemeClr val="tx1"/>
                </a:solidFill>
              </a:rPr>
              <a:t>OR</a:t>
            </a:r>
          </a:p>
          <a:p>
            <a:pPr algn="l"/>
            <a:r>
              <a:rPr lang="en-GB" sz="2400" b="1" dirty="0">
                <a:solidFill>
                  <a:schemeClr val="tx1"/>
                </a:solidFill>
              </a:rPr>
              <a:t>Thursday 2</a:t>
            </a:r>
            <a:r>
              <a:rPr lang="en-GB" sz="2400" b="1" baseline="30000" dirty="0">
                <a:solidFill>
                  <a:schemeClr val="tx1"/>
                </a:solidFill>
              </a:rPr>
              <a:t>nd</a:t>
            </a:r>
            <a:r>
              <a:rPr lang="en-GB" sz="2400" b="1" dirty="0">
                <a:solidFill>
                  <a:schemeClr val="tx1"/>
                </a:solidFill>
              </a:rPr>
              <a:t> July </a:t>
            </a:r>
            <a:r>
              <a:rPr lang="en-GB" sz="2400" dirty="0">
                <a:solidFill>
                  <a:schemeClr val="tx1"/>
                </a:solidFill>
              </a:rPr>
              <a:t>at </a:t>
            </a:r>
            <a:r>
              <a:rPr lang="en-GB" sz="2400" b="1" dirty="0">
                <a:solidFill>
                  <a:schemeClr val="tx1"/>
                </a:solidFill>
              </a:rPr>
              <a:t>10.30-11.30am (M-Z)</a:t>
            </a:r>
            <a:endParaRPr lang="en-GB" sz="2400" dirty="0">
              <a:solidFill>
                <a:schemeClr val="tx1"/>
              </a:solidFill>
            </a:endParaRPr>
          </a:p>
          <a:p>
            <a:pPr algn="l"/>
            <a:endParaRPr lang="en-GB" sz="2400" dirty="0">
              <a:solidFill>
                <a:schemeClr val="tx1"/>
              </a:solidFill>
            </a:endParaRPr>
          </a:p>
          <a:p>
            <a:pPr algn="l"/>
            <a:r>
              <a:rPr lang="en-GB" sz="2400" dirty="0">
                <a:solidFill>
                  <a:schemeClr val="tx1"/>
                </a:solidFill>
              </a:rPr>
              <a:t>Please sign up for a 1:1 Parent Consultation with the Reception Teachers. These will take place in the classroom. These will be held on </a:t>
            </a:r>
          </a:p>
          <a:p>
            <a:pPr algn="l"/>
            <a:r>
              <a:rPr lang="en-GB" sz="2400" b="1" dirty="0">
                <a:solidFill>
                  <a:schemeClr val="tx1"/>
                </a:solidFill>
              </a:rPr>
              <a:t>Friday 4</a:t>
            </a:r>
            <a:r>
              <a:rPr lang="en-GB" sz="2400" b="1" baseline="30000" dirty="0">
                <a:solidFill>
                  <a:schemeClr val="tx1"/>
                </a:solidFill>
              </a:rPr>
              <a:t>th</a:t>
            </a:r>
            <a:r>
              <a:rPr lang="en-GB" sz="2400" b="1" dirty="0">
                <a:solidFill>
                  <a:schemeClr val="tx1"/>
                </a:solidFill>
              </a:rPr>
              <a:t> September and Monday 7</a:t>
            </a:r>
            <a:r>
              <a:rPr lang="en-GB" sz="2400" b="1" baseline="30000" dirty="0">
                <a:solidFill>
                  <a:schemeClr val="tx1"/>
                </a:solidFill>
              </a:rPr>
              <a:t>th</a:t>
            </a:r>
            <a:r>
              <a:rPr lang="en-GB" sz="2400" b="1" dirty="0">
                <a:solidFill>
                  <a:schemeClr val="tx1"/>
                </a:solidFill>
              </a:rPr>
              <a:t> September</a:t>
            </a:r>
          </a:p>
          <a:p>
            <a:pPr algn="l"/>
            <a:r>
              <a:rPr lang="en-GB" sz="2400" b="1" dirty="0">
                <a:solidFill>
                  <a:schemeClr val="tx1"/>
                </a:solidFill>
              </a:rPr>
              <a:t>Staggered start from Tuesday 8</a:t>
            </a:r>
            <a:r>
              <a:rPr lang="en-GB" sz="2400" b="1" baseline="30000" dirty="0">
                <a:solidFill>
                  <a:schemeClr val="tx1"/>
                </a:solidFill>
              </a:rPr>
              <a:t>th</a:t>
            </a:r>
            <a:r>
              <a:rPr lang="en-GB" sz="2400" b="1" dirty="0">
                <a:solidFill>
                  <a:schemeClr val="tx1"/>
                </a:solidFill>
              </a:rPr>
              <a:t> September.</a:t>
            </a:r>
          </a:p>
          <a:p>
            <a:pPr algn="l"/>
            <a:endParaRPr lang="en-GB" sz="700" dirty="0">
              <a:solidFill>
                <a:schemeClr val="tx1"/>
              </a:solidFill>
            </a:endParaRPr>
          </a:p>
          <a:p>
            <a:pPr algn="l"/>
            <a:endParaRPr lang="en-GB" sz="700" dirty="0">
              <a:solidFill>
                <a:schemeClr val="tx1"/>
              </a:solidFill>
            </a:endParaRPr>
          </a:p>
          <a:p>
            <a:endParaRPr lang="en-GB" sz="700" dirty="0"/>
          </a:p>
          <a:p>
            <a:endParaRPr lang="en-GB" sz="700" dirty="0"/>
          </a:p>
        </p:txBody>
      </p:sp>
      <p:pic>
        <p:nvPicPr>
          <p:cNvPr id="5" name="Picture 4" descr="Home - Ms. Najimy's Wiki"/>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52320" y="2996952"/>
            <a:ext cx="1336490" cy="1152148"/>
          </a:xfrm>
          <a:prstGeom prst="rect">
            <a:avLst/>
          </a:prstGeom>
        </p:spPr>
      </p:pic>
      <p:pic>
        <p:nvPicPr>
          <p:cNvPr id="6" name="Picture 5">
            <a:extLst>
              <a:ext uri="{FF2B5EF4-FFF2-40B4-BE49-F238E27FC236}">
                <a16:creationId xmlns:a16="http://schemas.microsoft.com/office/drawing/2014/main" id="{E39EA771-E217-4B55-92A5-88ED4BDB290D}"/>
              </a:ext>
            </a:extLst>
          </p:cNvPr>
          <p:cNvPicPr/>
          <p:nvPr/>
        </p:nvPicPr>
        <p:blipFill>
          <a:blip r:embed="rId3">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Tree>
    <p:extLst>
      <p:ext uri="{BB962C8B-B14F-4D97-AF65-F5344CB8AC3E}">
        <p14:creationId xmlns:p14="http://schemas.microsoft.com/office/powerpoint/2010/main" val="1552257638"/>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0"/>
            <a:ext cx="7772400" cy="1470025"/>
          </a:xfrm>
        </p:spPr>
        <p:txBody>
          <a:bodyPr/>
          <a:lstStyle/>
          <a:p>
            <a:r>
              <a:rPr lang="en-GB" dirty="0"/>
              <a:t>What is school readiness?</a:t>
            </a:r>
          </a:p>
        </p:txBody>
      </p:sp>
      <p:sp>
        <p:nvSpPr>
          <p:cNvPr id="3" name="Subtitle 2"/>
          <p:cNvSpPr>
            <a:spLocks noGrp="1"/>
          </p:cNvSpPr>
          <p:nvPr>
            <p:ph type="subTitle" idx="1"/>
          </p:nvPr>
        </p:nvSpPr>
        <p:spPr>
          <a:xfrm>
            <a:off x="559551" y="1647033"/>
            <a:ext cx="7876418" cy="3476079"/>
          </a:xfrm>
        </p:spPr>
        <p:txBody>
          <a:bodyPr>
            <a:normAutofit/>
          </a:bodyPr>
          <a:lstStyle/>
          <a:p>
            <a:pPr algn="l"/>
            <a:r>
              <a:rPr lang="en-GB" sz="2800" dirty="0">
                <a:solidFill>
                  <a:schemeClr val="tx1"/>
                </a:solidFill>
              </a:rPr>
              <a:t>Your child can…</a:t>
            </a:r>
          </a:p>
          <a:p>
            <a:pPr marL="457200" indent="-457200" algn="l">
              <a:buFont typeface="Arial" panose="020B0604020202020204" pitchFamily="34" charset="0"/>
              <a:buChar char="•"/>
            </a:pPr>
            <a:r>
              <a:rPr lang="en-GB" sz="2800" dirty="0">
                <a:solidFill>
                  <a:schemeClr val="tx1"/>
                </a:solidFill>
              </a:rPr>
              <a:t>Put on their own jumper/cardigan and coat</a:t>
            </a:r>
          </a:p>
          <a:p>
            <a:pPr marL="457200" indent="-457200" algn="l">
              <a:buFont typeface="Arial" panose="020B0604020202020204" pitchFamily="34" charset="0"/>
              <a:buChar char="•"/>
            </a:pPr>
            <a:r>
              <a:rPr lang="en-GB" sz="2800" dirty="0">
                <a:solidFill>
                  <a:schemeClr val="tx1"/>
                </a:solidFill>
              </a:rPr>
              <a:t>Do up their own shoes</a:t>
            </a:r>
          </a:p>
          <a:p>
            <a:pPr marL="457200" indent="-457200" algn="l">
              <a:buFont typeface="Arial" panose="020B0604020202020204" pitchFamily="34" charset="0"/>
              <a:buChar char="•"/>
            </a:pPr>
            <a:r>
              <a:rPr lang="en-GB" sz="2800" dirty="0">
                <a:solidFill>
                  <a:schemeClr val="tx1"/>
                </a:solidFill>
              </a:rPr>
              <a:t>Open and close their bag on their own</a:t>
            </a:r>
          </a:p>
          <a:p>
            <a:pPr marL="457200" indent="-457200" algn="l">
              <a:buFont typeface="Arial" panose="020B0604020202020204" pitchFamily="34" charset="0"/>
              <a:buChar char="•"/>
            </a:pPr>
            <a:r>
              <a:rPr lang="en-GB" sz="2800" dirty="0">
                <a:solidFill>
                  <a:schemeClr val="tx1"/>
                </a:solidFill>
              </a:rPr>
              <a:t>Open their snack or peel their fruit</a:t>
            </a:r>
          </a:p>
          <a:p>
            <a:pPr marL="457200" indent="-457200" algn="l">
              <a:buFont typeface="Arial" panose="020B0604020202020204" pitchFamily="34" charset="0"/>
              <a:buChar char="•"/>
            </a:pPr>
            <a:r>
              <a:rPr lang="en-GB" sz="2800" dirty="0">
                <a:solidFill>
                  <a:schemeClr val="tx1"/>
                </a:solidFill>
              </a:rPr>
              <a:t>Go to the toilet by themselves</a:t>
            </a:r>
          </a:p>
          <a:p>
            <a:pPr algn="l"/>
            <a:endParaRPr lang="en-GB" sz="2800" dirty="0">
              <a:solidFill>
                <a:schemeClr val="tx1"/>
              </a:solidFill>
            </a:endParaRPr>
          </a:p>
          <a:p>
            <a:endParaRPr lang="en-GB" sz="2800" dirty="0"/>
          </a:p>
          <a:p>
            <a:endParaRPr lang="en-GB" sz="2800" dirty="0"/>
          </a:p>
        </p:txBody>
      </p:sp>
      <p:pic>
        <p:nvPicPr>
          <p:cNvPr id="6" name="Picture 5">
            <a:extLst>
              <a:ext uri="{FF2B5EF4-FFF2-40B4-BE49-F238E27FC236}">
                <a16:creationId xmlns:a16="http://schemas.microsoft.com/office/drawing/2014/main" id="{17627219-F6E6-43BE-B0D1-183E8075E687}"/>
              </a:ext>
            </a:extLst>
          </p:cNvPr>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Tree>
    <p:extLst>
      <p:ext uri="{BB962C8B-B14F-4D97-AF65-F5344CB8AC3E}">
        <p14:creationId xmlns:p14="http://schemas.microsoft.com/office/powerpoint/2010/main" val="1601037287"/>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1639476"/>
            <a:ext cx="8424936" cy="3168352"/>
          </a:xfrm>
        </p:spPr>
        <p:txBody>
          <a:bodyPr>
            <a:noAutofit/>
          </a:bodyPr>
          <a:lstStyle/>
          <a:p>
            <a:r>
              <a:rPr lang="en-GB" altLang="en-US" sz="2800" dirty="0"/>
              <a:t>If you have any concerns or questions, please come and speak to one of us.</a:t>
            </a:r>
            <a:br>
              <a:rPr lang="en-GB" altLang="en-US" sz="2800" dirty="0"/>
            </a:br>
            <a:br>
              <a:rPr lang="en-GB" altLang="en-US" sz="2800" dirty="0"/>
            </a:br>
            <a:r>
              <a:rPr lang="en-GB" altLang="en-US" sz="2800" dirty="0"/>
              <a:t>Many thanks for coming. We look forward to meeting you and your child!</a:t>
            </a:r>
            <a:br>
              <a:rPr lang="en-GB" altLang="en-US" sz="2800" dirty="0"/>
            </a:br>
            <a:endParaRPr lang="en-GB" sz="2800"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323528" y="692696"/>
            <a:ext cx="8414455" cy="1446550"/>
          </a:xfrm>
          <a:prstGeom prst="rect">
            <a:avLst/>
          </a:prstGeom>
        </p:spPr>
        <p:txBody>
          <a:bodyPr wrap="square">
            <a:spAutoFit/>
          </a:bodyPr>
          <a:lstStyle/>
          <a:p>
            <a:pPr algn="ctr"/>
            <a:r>
              <a:rPr lang="en-GB" sz="4400" b="1" kern="0" dirty="0"/>
              <a:t>Finally</a:t>
            </a:r>
          </a:p>
          <a:p>
            <a:pPr algn="ctr"/>
            <a:endParaRPr lang="en-GB" sz="4400" b="1" dirty="0"/>
          </a:p>
        </p:txBody>
      </p:sp>
      <p:pic>
        <p:nvPicPr>
          <p:cNvPr id="6" name="Picture 6" descr="http://ts3.mm.bing.net/th?id=JN.6YS96FY1E5%2fj2YDwuoxoLQ&amp;w=224&amp;h=81&amp;c=7&amp;rs=1&amp;qlt=90&amp;o=4&amp;cb=10&amp;url=http%3a%2f%2fchildrenstoy.biz%2fhappy-kids-clip-art%2f&amp;pid=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2469" y="4807828"/>
            <a:ext cx="3983038"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3971306"/>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3219"/>
            <a:ext cx="1368152" cy="1656184"/>
          </a:xfrm>
          <a:prstGeom prst="rect">
            <a:avLst/>
          </a:prstGeom>
        </p:spPr>
      </p:pic>
      <p:sp>
        <p:nvSpPr>
          <p:cNvPr id="6" name="Rectangle 5"/>
          <p:cNvSpPr/>
          <p:nvPr/>
        </p:nvSpPr>
        <p:spPr>
          <a:xfrm>
            <a:off x="2671780" y="701377"/>
            <a:ext cx="4572000" cy="1446550"/>
          </a:xfrm>
          <a:prstGeom prst="rect">
            <a:avLst/>
          </a:prstGeom>
        </p:spPr>
        <p:txBody>
          <a:bodyPr>
            <a:spAutoFit/>
          </a:bodyPr>
          <a:lstStyle/>
          <a:p>
            <a:r>
              <a:rPr lang="en-GB" altLang="en-US" sz="4400" b="1" dirty="0"/>
              <a:t>Teaching Team</a:t>
            </a:r>
            <a:br>
              <a:rPr lang="en-GB" altLang="en-US" sz="4400" b="1" dirty="0"/>
            </a:br>
            <a:endParaRPr lang="en-GB" sz="4400" b="1" dirty="0"/>
          </a:p>
        </p:txBody>
      </p:sp>
      <p:sp>
        <p:nvSpPr>
          <p:cNvPr id="10" name="TextBox 9"/>
          <p:cNvSpPr txBox="1"/>
          <p:nvPr/>
        </p:nvSpPr>
        <p:spPr>
          <a:xfrm>
            <a:off x="384547" y="5364535"/>
            <a:ext cx="8614697" cy="523220"/>
          </a:xfrm>
          <a:prstGeom prst="rect">
            <a:avLst/>
          </a:prstGeom>
          <a:noFill/>
        </p:spPr>
        <p:txBody>
          <a:bodyPr wrap="square" rtlCol="0">
            <a:spAutoFit/>
          </a:bodyPr>
          <a:lstStyle/>
          <a:p>
            <a:r>
              <a:rPr lang="en-GB" sz="2800" b="1" dirty="0"/>
              <a:t>Mrs Mottram              Mrs Starnes                    Mrs Reed</a:t>
            </a:r>
          </a:p>
        </p:txBody>
      </p:sp>
      <p:sp>
        <p:nvSpPr>
          <p:cNvPr id="2" name="AutoShape 2" descr="data:image/jpeg;base64,/9j/4AAQSkZJRgABAQEAAAAAAAD/2wBDABALDA4MChAODQ4SERATGCgaGBYWGDEjJR0oOjM9PDkzODdASFxOQERXRTc4UG1RV19iZ2hnPk1xeXBkeFxlZ2P/2wBDARESEhgVGC8aGi9jQjhCY2NjY2NjY2NjY2NjY2NjY2NjY2NjY2NjY2NjY2NjY2NjY2NjY2NjY2NjY2NjY2NjY2P/wAARCAH0AU0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CbFLilxS7a2MBuKcBSgU4Ci4WEAoIp4FGOKVx2IyKSnkcU3FUiRKWjFGKYhRTqQdadipZSGkU0ipMU00IRERTSKlIppFaIlkZFJipMU0imIbSYpxFGDVCG4pQKWlFIYqipFWmipVFZyLQoWnigUtYs0CkNKaQ0kAw0w080w1oiWNNMNPNNIq0ZsZRS4oxTJG4oxT8UYpDGYoxT8UbaBjcUU7FJikUJSU6jFAE2KXFKBTgKgsaBTgtOApcVNxjcUYp+KQ0wIzSEU8001aIYwiilNJVEDhThTRSipZSFpCKWjFADMUhFPxSGmIjIpCKeaQjjNXcLDCKTFOJGeTj60bQQTnpRzJByNjcUoFICCPenDijmTDlaFAqVaYlSgVEmUhRS0AU7FZliUhp1IaQEZFMIqQimkVaJZGRSEU7FIRVkMbijFLilAouSJijFPxRipuUkN20baeBRilcqxGRTakIphFUhDaKMUUxE4p4pmcU9azNBwp1IKWoKCkPSg0hNUhDTTCacabWiIYlLigU4U2IAKXFKKdUNlWG4pMU7FBHei4DMUhFMnuYoF3OwwOprMk15MkQrwOrEf48Cs5VVE2p4dzNZkKruYbV9WOKqyXsSrmMNL6lQcfn0rHfV1ZzhGlb1HJ/M/wBKiXUlRiXjjGexO8/ma5pVaj2R208PST1Zr/ao26oFPUfNmmvfpCpBIbdVL+3iqfu4gg9e9Ztxqk0j5JzWUXUe5tP2US499IG4b5Seo9a1ra9Ro0JILntXIzSSO3JxWrYT/Z4Pm2lscHPSt03FHG+WcrWOlyoPB5qaM7hmuZhvtkjMwPI7Vr2OpRT4Aba2MEGtI1L7mU6VtUaYFLimqwIFOzVmIlNNOJptUAhFNIp9GKYiIim7alIpMU7k2I8UCnEUYpk2ExS4oxS0ihMUUtIRSGNNMNSYppFUiSM0008imEVaET04Go80oNTYq5MDT81CGpwaocSrjmNNJoJpuapITYGm0GirsSFOFJinCkwFpwpMUoFSMCQASTjFZ+qaklpH83Lt91B1/GnajfLaxGTgt0RfU+tclcTvPM0kjbmbqTWM5dEdFOHVk1xcvdy75TnHYnAFVJJt+AApxwDjimnc/BOF9P8AGrVlYvcyhY1Le/TFYuy1Z1JuWiKyiRwcEgegqzbafcS/6qFif7xHFdNY6JHFgy4Y+natMRhPlUYHtWbmXyWOSTw/cvzJJinjQzETnmurKEjJOKjaOl7Ri9kmcdd2pj4C9KqkyAYxgCuymtFdfug1nXOkxvkqNppqd9yfZtPQ5sSsDg5P1qUSsh3RN9Qe9TXenvDng4qgTtb2rRWewSTR1Ok6ys4WGY7ZAO/etsNkV52XZGVwSCOQwrstIvvtlkrn74+Vh710Qd9GcdVW1Ro5pQajzSg1rymFyTNFNBpRUtFJjqMUUVJQxhTacTSVSJCkpcUUAFIaXFIaQCUw0400irRIw0w9akIppFWIdmlzSCigYuaXNNpadhXH5pKbS0WC4tKKQUopAKKUUAU4Ckxiio7mZYIS7sFHqamxXLeKL/8AfC1Q8KMt9fSspOyNIRuyhqN8buYt0Xoo9BVDfk461C0jHjPXrWzomltcSK7g+vPYetc7dtTqj7zsh2maRJeOC+VjHLMa660sYraMJEuBUlrAkaBFGAKtBRWDbkdCtHREYj9qXyqmC0BcGlyhzEJjphiHpVo00qTRyhzFUxE1E8dX9p7io3QE980co+Yx7q2DqQa5W+tikzLj5h+oruZI+tc7rdvhlkXqOPwpxdmG5zh5BRunapNOv5NOugwOUPDL6ioy2c5qGbnmulM5Jo9BhlSeFJY23KwyKlFcv4WvTlrZ2yByorqBXVF3RxyVmOFPFMFPWkxofjimGng8U01mWMoxS4pQKYhMUuKdikpDGkUw1IaYapEsZSGnYoxVEjMZoxTwKdtpNjsQUUYpa2ICiigUAAp1AFKKAACnAUgFPFSxoUCnAUAU4CobLSIL24W0tZJm6IM49a84ubhri4eVzlnJJrq/GN35drFbr1kO4/QVxw5NYN3ZtHRFrT7Y3NyqgZyenrXfWUCW0IjAye59TWJ4bsRFAJ2Hzv09hXQoPSuSpK7sdlONkWI+1WV4qCIcVOAacUUx1KBigfnS4yaogaaM0pFNpDF7UxuadUbHFAETDjmsrU4g8bAjgjpWtIwNUrwbos1DGef3CGGZ0PY1ExyMVravbfOZAOR1HrWMxxXRF3RhNWZY0yb7PfxtnAJ2n8a9AjbfGreozXmwOCCOo5rvtIlM+mwuTk7RXRTfQ5aiL1KKMUVozMcDSg1HThU2HcdRTc0uaVh3HZpKTNJmlYdxaaRTqKAGYoAp+KXbTuKw0CnAUuKWobKKmKMU/FJium5kJiinYpMUxBSijFAoAUU8CminipZSHilPQ00U4c1mykcJ4tn83WGQH5YkC/1qhpdqbu7SP+HqfpTtcJOsXWf79anhi3wsk5/3RXNN2R001do6KIBAEUYwMAVOk0QbG8EjrVY5xsUbnfgAVdstHtkw8ymRvc8CuaKudbdiRLyBTtLgGrSTxHHzDHrVO80iGcfL8npiqyWM9u3yNuQDGD6Vd7ErU3gBilwKo2szbNr1dzlc1SkmJpoG6VEXUHBIqK5lZIzt61lTRXEpGM9O3FS5FJaGw0sYP3gKhMikn5hj2qhb6UCd9w7k5yAGOKtjTLXHG8H/AHs0aMQ+RMLuHIquwDAqe9PSCa0VhuMsXbPWoWZWXchyM/lUtWKTMfUrPcrMv4iuUu4zE5BHeu8k5Ga5nW7MITIo+Rj+RqqbsyakbowK7HwtceZYhD1Ula448cV0HhNyJ5F7EfrXXDc4p7HYUU1TkU7NbWMAxRijNLSAbS0tJQA2ilxSUxDgacKYKcDUtFJjgKcBTQacKzZaDFFLRSGV8UuKKUCtzMTbSYqTFIRQmFiPFLinbaXbVCGCnCl20oFACgU4CkAp4qWNHCeLbI2+pecB8kwz+IrQ8Nj/AIlqkddxrc1qygvrFoZmCt1jbGcNWVokDW9gkbfeyc/nXHWatY66N73Nm0gVPnY/O55J/lViW+jibYpyR19BTIUlK4XA4rOn0czysZZZCuclQ3Fc6Oksya5a4YefkqMsEUtgetJBqkcu0xzBtw3KrDaWHqM9arPoEZSQJI0O9drGM4yPT3HtT7fTI7W2EW/dsQqDJzgZzx6Vo1GxCc77F5JVcb14OeRWhG26MVi20ZXndkZxWtGyiMDNZReprJaDJSDJjsKY0ypkR4JH3iTwtRStlyM4z0NRpbFpRvw8a8hc8E+p9ae7E9iKbXbS3JEs5yOpCcfnUtrrFpOf3coY9cHg/rUGraZNfRTrHKIVm27gFzkDsaii0L5Va4mM7KgUMeCABxWvLGxknK5tpMsq5RsiqVzalZd8RwT1XtTbC3lgYjJYevrV9lYjpj1x1rPdGmzMmUEGqOoQCa1dD3Fatwq54zn3qjcAhGHsaSK6HByrhmB6qa2/Co/eyHHcCsi7GblsdzXQeF7Zow7yAqWIwDxmu2D1RwTWjOmQU40ifdFOrpOUQU6kpaTGFFFFSAhFJTqSmISgUYpQKBiinA02iosUmSZpM03NGaViriAU8CkAqRRVNiQ3bS7akC0u2puOxFtpNtT7aTFPmCxFtoxUmKQrTuTYZjFLS45oxTEZertKuxouo9fSo9NBZQSPwq7qMIktyO4ziq+mqUtxnrXnVdJs9OlrTRqRcHBocBjwcH1FJCMn61Y8vAzikloXsUnhds8nH5VG8CLzj8TzV0hjkEYqvOGzgVL0LWpAvJwo+UfrVoAiP8Kr52naOcVOX+TnjilEGQSru+YdRT4gGHr7UiMr5Q1NHCynI6VQaWFCgD5XI9jTlwOrLj2p4XPUUvl4oJAYAyKGZWG3v70bcU2XgVdhNFGf5X9qo3JG0+mKuXhyAazbptsTGsx9DBtrdJtWRsZGSSPpWul5vupLaSLySnK88mjS7eJJ0ZuH5bPvT761MmrRzHgMvX1xVt3CETZi5jQ+oFPxQgwqj2FLXpLY8eW4mKKWimITFFGKMUgCkpcUYpDExRilooASkpTSGgApM0Gkp2C5OoqULTEqUVlI0QoFOxQKWoKExSYp1JTQDcUhFOpKskZjminYpKokjmUNEwIzkcYqnBgHaOAKv4GefxqiPlYe9cmI3R2YZ7o0LfpVpyNuaowNgUtzcBIzk1kpWR0uN2JNcrH71XZ3ncMOBVGB2u5i3WMH86uOzqCI8Z7ZrO9zbltsWbe3DtipmtRjAbms+zkukyZyjH/YqV74+Wdv3q0VjJ3uNlhbqvDCgSyQ4JPHvVQvqJ+dDCB6EE1YCzOi+dtLHsvSnYpGlBKsq5qUiqCI0I3jlT1q0koYDnNK9tCWuqJgoIqtP3qfdgVWmIIpt6CS1M+5OVPNZt2MoFHcitC46n0qmV3SIPUis0NksqeVCCvHvU0SeesQbrk8+1LKnnNjI2IPzNOsRmc8YCr0rSEfeRE5Wgy3jFGKcRRivQTPLaGYpcU7FLii4rDMUhqQimkUAMopcUlMAopaKQ0NNNNPIpppoBhpM0GkqiS0pqQNUIpwNZuJomThqXdUINKDU8o+YlzRmmZpwNFguLS4oFLikMbikIqTFNIp3EROCUYDriqR+Y57itE9KpEq1y2Olc+IWlzpw7s7BE3y5rMuGlvrs26krGvLn19q1YEDZFVhA0U020fMxyK5DvTJI40ijCRjCgYAp4XNZV5c3lvEzRwoSvXJ6UaO93qKb5Zwuc4VBV2bJubcUKnHepXtl64/SqaWE5wyTscnHNTvZ3PClxn6mrUSXa+5MsCgdKQooPtUJs7pT/x8BfrmoJlvERmWVH29QVqthWvsy7wcg9KqljbSY/gPQ+lZMmuS2sgS5tjycBozmrwuPtKgbXGeRuGKiWxaVmaQfK1DKecU62RvKG4c00jdcKO1Re6FsVJUyM1TjQtKB6c1pXKhQw96q2cJluWCtt2jrjNOKu7EykkrsFZwnzJtPfnrVyygKK0jjBfoD2FTJaxxtuOXb1apTXVCFtTkqVVJWRGRSYpxpK3OYAKXFKBTsUrjsRkUwipDTDVIljSKbinkUlUSNpaMUoFIaGmmNUhFMYUIbIqSnGkrQglFOBptLSGOzS5ptLSGPBp61GKetJoZMtOpi1IDWTLQYppFPpDSGQyKxUhfvep6Cs4rHb3IQMXkb5nYnrWm+ccdaqfYFHmSsS8zjAJ7DrgVE43RpTlyslVQsuR0NSSxjeHxUEb+ZCD3WrIYPCOea5F2Owzr2ASr05rO0tm0m6cBGe2c5yoyYz9PSteTqRUBh+bcvXuKIs0spKzNa1uoZkXY2cNxxirZbcynA4BrHt0TnPyn8qkGCxbcfTrWxi6WujL1xNEskfmEAnIX3NZN3qVuUdELPufGFQkkirBC5GHOV6c9Krum5iRxnqfWkxqFupQFiLy8iuJV2+WMiP8A2vU1sLGNvTmo4I9vNWV64qXsUKFCrUUC5lZ+w4qWY4GB1qOQiCDHfqagCheyfepdJGPNcnrgVUnfexPak0fUElkkhxtwfl/2h61rRWplWdo2NwsKYTTS1Jmu1I4Gxc0uabmjNOwrjwaC1M3UhalyhccTSGkzRTsK4U2lNApiDFLilAp2KhspIjao2qVhUZFNDZEabT2ptaIhktLRRQAUopKUCmA4U8U0U4VLAkBp4NRCng1DRSZJmg00GlqbF3DFIRzinUDvSAoyjyLnj7snOPenr/dJxRcReddqD91U7etRBip2v95Tg/41yVY2d0dlGd1YVxliPSnRLg4ppOX+tO6NWPU6d0WQmRzSbAaEkOBng+lOL4ra5FmMMajOBzTDH+VTAk0jDGfSkA0YFSpwM1Bn8utDuXwqHHvQIkDA5frjpVC9n38fpU1zcBF2qazG3SvgfiaQ0QzNlCB+dc9Y3L21/wBfuk5HqO/+NdFcKFQgduPxri5ZdtyWBIIY1pTMavmelRSB41Oc55BqQmsTw1dfabDYTzGcfh2raHvXbF3RwyVmGaM0Gm1ZAuaKSigQtLQKKQhKBRRmgdx4NOqMGnZrNotMUimMKeDQRmlsUVyKYRVhlqMrWiZLQtFFFWQKKcBSAU4CgYoFKKKWkIUUoNNpaQxwNO3UwUtTYq47dRmm5ozSsO4qj5y3qKZcw+Yu5fvjp7+1OWndamUU1YqMmndGcrZO08EetWoxuFV75SJg69xmmxXIHtXDKPK7HownzK5pqqhaCAarJOrd6d5wHencCYHHHSms64NVnuV9arSXOeFouOxPLNgbRUTT7EIB5NVi5J9TSrGW61Ldx2EO+Z+OlSsvloETlu9TxxbV4+8ajcbAT1Jp7C3M+5GBj06/WuJvozDeyJ75FdxOu5yB0A+Y1y2u2/zi4Ucfdb+lOm9bEVo3VyfwteeRfqjH5ZfkPse1d0Oa8xsSy3CFfUGvS7dt8SN1yoOa7ab6HDUXUcRRinYpMVsYDcUYp2KTFAAKKKKQgpKWkNAgpc02ilYaHg04c0wU9ahmiAimFealpp61KZZFS4opa6DEBTwKQCnAUhgBS4pQKXFIYmKTFPxSEUANozQRRTEFKDSUtAxaUGm0oqbDILwfKre9Z8kR3Er1rTuRugb25qoozKB7VxVlaR20HeJnO0i9CVqMyTf89DW79lWTqKT+y4zWNmbqaMMFieWJqxGrHHFaw0yJe1PFqq8KvNLlY+dGekRGM1ZjhI5PWraW4Xk8tTigHFVYV7lbZ19KhmBJwo+Y/oKtsDwB17U0ptHHJNJjRmXEWyPYvU1QvLNTEEZdyngj1rZMW6Qt6dKiuIuAB1rJuzNLXRzdr4fmiu1ltyJYQeVP3h/jXXWyhYFA7DFR2qCNRx7GrDNtPPXHCgZP+frXZRqM4a1MCKSkklSJNzgg+g5P+fpTuoyORXYpJnG4tDaKWimSNpKU0lMApKKKBBRSUtIBQKeopop4rORpEWmmnUlSWRCnCkpwrcxFAqQCmgVIBUtlIAKXFKBTttTcqwzFJUhFNIp3CwwimkU8001SJG0tBpKYC0UlLQApG4FfXis5GxIuewxWjWbOuy4YY4zmuXELZnVhnq0aUTZFWEwB1zWXBIV75FXFl965kzocSzmkyO1QiTPU04EU7gkSGmMfxoyTQoxz3pFbCAYGT171DKeM+vAqU/MfamkZO7sKhlEO3AA9OT9aiYbmzipXNCKPMAOPUnOMD/P9amMOeVglPkVxChjQnIBxxnHX2/z/APXhtodqsxfc3Ugnk+vfn+dTSybmAVwo6YBwQPpuH6UJuB67u/zE/wDxVdsUoqyOGUnJ3ZKi7ccAEdT1P+f/ANfriQdKRWztOAcGpNuCMqVB7/8A1qoRE0YPK96jZSvUVOGRmKhuc9Bz/Kk8yP8AvAgnGD61am0Q4plc001YaNWGUP49qgcbCA5AJ6ZPWtVJMzcWhtJS0hqiQopKKQDgaepqLNODVLRSJgaKYGpc1nYu40U4CkFPWtTNDlFSKKaKkFZs0Q4ClxSClzUFCGmGnmmmqQmMNNp5FNxWiIG4pKfimkVQhKKKMUxAKqXoXz1GfmK8in394ljavKeWAOBWPYmXaJrhsyStuOeo+tcleatY6qEXzXNCI84PWrScDmq7ICQRU8e0jBP51xnayUCnrnFNGO1OzTYkPBpSeOKaGBpGbpRcAY/w/nRIcJSL1psjZbHYc0gGYJ6DJ7ZqEeYssvmHhjhQfT8eDU5LJHuwdzdMgjA+oB5+v9Kh+4pONp9Bgf8A1v0rppw5UclSfMxxODznHQYJA/LJFKrnJG3J9MkH9BTc5OQGOePY/wBKjDqW2w+WwzglVJGfTI7/AEqyC4rk5VCN2PvY4H49yPTilO5gfQ9Sf89Ko3E19DGvkWaT+oSYhvx5OagW8kmfdNH5bg4EczBgD+XX8KYiXUfNNvN5Eq7oU8woxODyOCfpmksNQFzbGaS3a3WNQWL5VR+ef0pL9Li+hES3cflkYKxuuWOfrx+RpL9VaEC9b9xEMkNIFz9AMn6kjn2pgWzLCBG5+QvypVwN3T1xnpjHWqVzOzXZaOVN44zlcgY4z8w68np3psVxbXWliRoEEJwRFMdysM4DAnoR7+ozUa2tpcr96OKTOBtOxgPoev6imhE0V7iNWnJAMojDMBjJ6cj+o/GrYZW5U5H9PWq7WtjZojSPGoQnByN/PXH5n6dazRfvOZrmDor7cAfd4wo+nGMjg4q1JolxubVFMilEsYdemSKdWpkLRSUtACg0uaZRmpsO5OBTwKQCnCkMcKcDTRThUspDwaWm0VNirjqQ0CigBppDTjTTVokSkNDHC561D5+FyeD7dqHNIOW5KcKMsQo96YJMnA+X39vWqzsZHGTx+dR6ncLa2TM527gRwew6/wCfespTbLUTHv7j+0NWitkJ8qP94w/9BH9fxq3IMYHpWb4eVp3ubyT70jVpsczY7VxTd5HfTjaJbt2EkYz1FTjiqVq22Tae9XHBFSWSK1KW9TUKP7052yOKGwSJt3pSbuM1CjZPNOJy2Ow60rlWJVY1G8yrKqYZmPJwCR+OBxT4/mPf1PtVeWVN4bcFPAAYqv8AMg10Uo9WctafRDySXJbBYnrxn8xg0Fg3CsQB3GTn8j/OozKirwysckDEin+bD+dKNxjBVSXPQgZ/kT+hrc5xlw6xxKzd85zgjA6k464/U4FVhN58NyqSMGSFiCTnaTjgfQZHGOc1W8S3PkRwIVba4UbznPBJI55ySB+Qpz2/9l6HPJKMXMkGX5zjJAVR9BkUCM/SjcXiRxpKohtWKy7ow25e3bk9qv3moLFqVrp42+WQRNgty2OFyOcDj9TT9Ktv7L0eNn2+bJ+9I75/hB/HH5GrlnYoiC6uWyX7YAH/ANc/5xTQC+WDHzulxwQkpI+nNVLzR5by1a3jLwRtyQ+Dz/X8q2BJltqKRgemD/j+eKQwyMSd23P+e3P61EqkY7lqnJmbY2VxYWiwOyuFB2uDyD06eh/oKlX7OEWN4GcD1QP/APX/AEq19j5z5mTjGdoNMeGZQcNHJ7On+BqVXiX7CRVmt7NkKpsXncA3ycj0JpttBYWEGUlGSPu7wxOT0OOAM4+naiZLcyATWzxMeMxOTn6Ywfy/KqM9kLa4+1M7z2LArLySYu2cen9RWqkpaoycXHcdbX/kzvbtC8bswZU6gjvj/PatZWDqGU5U9CKxLqRLdo3l+eOYnkpvXd39xnrx1BHFaNqzRqzuyrBxhmb1OBz3/Hn1rWMrGUo3LdFLSVoZhRRRSEWgKcKBS1BoApwpKUUhjqKUUUhiClJCqWY4A6k1FczrbQl2BJ6BR1Y+grnNS1Ke6/cxMVByGZTxn+6D6+9JsZrwazazSXK5KiAgZP8AF9P8KqrcXd/KsySfZ7WNsnbyX9vf+X1rNsLLKKXhEaZ+WIHO73Y9/pV65lztjyVQcFs7dx/HH9am7GW5boysSAQnpiofMJJ5AHvkfzqtxjnDL/wE/wCFOUN/ex3BHU/kTUjLcI3OOv8Ah+IrE8Qebf3fkxcRRqMkn15/w/KteJiiyOwOQhwSv9doqokaMC3qxyfpx/SsqsrLQ2ox5pEFmywWywxDGB+tWo15GetOWEDtipVTBrlO6xEw2kMPrWhu3xDjtVORcgcVZtDugPfHFNCaIgcNj9ac7ZWmSLtYt0Jo6/gKm5aRKhCqKUEk4HU1FuzxmpFR3jk2Z3YIHHfFVBczsRUfKrizSoIdm4fMeQBu47cbT9ajBmX5tkhUjI2LIPzwgpiCVFVA5Py4YnOM/TzBj8qIkiMgIWNWzyCI+f8Ax9jXdY81u5OfNyqgTDGCT+9/Hnp+dRyz20IaW4uFVWGAMK5b8ME/rSKVaZmBiJ6gARkn8uapT3l0Li7EPl7kl2BXYZk5wRjv7elAinHLDrGsQiKEiytju2gcs3YAfXk9hV5mGp3+3cos7ZvMmdTlSw+6gPfHJPvVcwapcwhCINPgl6rEMO4/mfpViR0t0h0yyIWQcgcERAdXcjvxwPxNMB8qHUr/AGEApG+5lJ4z0Cn0AGc+pJ9620t9xDuxIHTt+XoPaoNPtIoIkhiU7UGWLdST6+57/lWlisakuiN6cerIljVBhQAPQUFc1LikIrCxvchK1E68VZIqJxz7UrDuUZ4lkQo6hlPUGqEjzWgyD5sHQ+YCSo9M9cfnj0Naso61Tk44oUnF3QOKktTHmthbK0QiaSwuR9xTuaJv4Sp6EfT6Uo1I3NrHFBKzLGpLblwpJ9R1IOTz2yKsMWs5vlfFtKQGU8qp9SOwPqOhrP1GH+zL1J1XbbzHrkja3qCOmfX69a7ITUlc4pwcXY6C3fzIEOMHAyPTipKzdPmRXwPuuQD22nHAI6DPqOD7dK0q6ou6OaSsxKKKKoku4paKKyNRaKKKAHCnU0U2eZYIi7c46ADJJ9KQzD8TXOJIoFMgA5cxrk46EfketUbKOCXL+Wrxx8Ak9xz0+tWJZWurhmUZdjw56IB39+e30pYLZLOFkBYgncWJz65/kazKJjJtEjBhu6DPv/8AWAqCEbSc/u89eNv6fKf0NObzHGCpI6nCt1xg/wALDqKIyqgqjKpXrgqP0BH8hQA5g5z1xwScn+WD+hozuB+XA9xn+YpCV24LoBjuR/P/AOvTP3bHCspP++v/AMVSGTYC28gCjmNjkLjt9BWbpV15qyqT9yZh+Gc1rqvATj5uD9DxXNaGCJ7uI/eV8/qayqrQ3oO0jpYzmpBgZqnHIUPPSp1kyfWuU7rEgXeDTrMkM6+tMV8U6A4uSfWhMHsOlXMJz1BqIDCCpp84ZfWol+5UjQ2MZz61YYiK3w+AGOD0PH0Of5GoowACxz6Zp80kihSgJUjG1eeP++l/rXVRjZXOPETu+VFZVhLDG1gOvCj/ANpVaTcE3gtgDAAL4P4BBn8jUUauwIZJM4+XAYD8f3lPkUmPBjJ3dSFBx9ctj9T9K3OUkgDll3GZkznDeYOnPO7jtWLZWksss99xFNI4USlNxAP90ep/wrVgZInjXCAytjhY1PTrgMSfwqq88lvpJkCFpAv3e+BhT+J6fQGmBEs0jNPHuWKNGaMkvln4wBxyWz+FW9M02CytI1iCmU/6yQjOT1P4dPrx6mmWCxO8koQGF8MSFxg/3R9OSfoBWoFAmCL8v+yP1P8AP8T7Um7K44q7LNuuyMZ6nk1NmoxT65LnZYXNIeaaGJYjbgetOouFhD0qNh708mmtQBXkGRVNxyc1dkHFVZVrNmiKMyghlYAqwwRVCLygJdOukZldchlGdyepHqPUc9zmtGas3UkcwCeEkT253oQcH3H5VdOXKyasOaJWsIWgldGdt0DbCCQcrjdx9cEj6V0qMWjVjgkjnFcreiSdINWtGVnUfvEAwSOvzY/n3/OtzRbn7RZA+nHPXoM/rmvRps8yaL9JS0VsZFyiiiszQWlFIKUUAOFYOvXM63PkrJ5SCLcDjqScE/h6VvYrO1kDyrc7ct5wUH0yCD+lRLYpGPaXtn5ESKWCYCluMcY9/brUv2qOYyREfPGDuXuQev6g0RlWgdnEY2n5iV4XHX+ZqkkKwaxGxfCyxMqf8BbP8sH8KkouMqAjf5bMcfMwUE/mo/nT/NXb/rQFxx+9/wDttNikIJ8t8k8DY3/xMtTkShRjzs/9tP8AH+tIZC8wPWUZ7fvB/wDHadG6kj99t9mmzn/yKaQu4bmWRf8AekYf+1KljlYbt0v/AH1If6yUgHoQ++MMu/GcArkf+Pe/oKwbXEPiW4UcLON4/Hn/ABroIZGM7K24qflH3iMnv1I/lWBrH+j6ta3HTJKn0/vf+zH8qiaujSm7SNiSPGMdaEbFSOQUDDpioO1cTPSRZBzinRjEgNMi6VIn3sUgJZDn3zUPNSsCeaEUFgD0HLd/w/z6GtIQ5mZTmoRI5U+aFd5U7s7QSCR+APf+tR3DLvZ96qOjEsM/jlGz+dWFZ5HY7Zgn90iQfp8o/nUOG35SOTzB3Ic/ykrtStoee3d3YyJLd2GGVjnj5Yyfr9yppJPNkwGUkHHDx5H5hj/L6U6IPtbJnPoG83/2YnP4A09ZJEBd/MAUZwPNOfwwM0xCLGGuHZiSI1+5lfT/AGR0/wB78qpalNt0yaZB94ZXPoP/AK7H8quxIyKRuYrwxUKFQfgP65JxWZel5Xs7YRkrIyFm/h6lyB6nmgDVsYzbwRR7BwoDcd+v8z+GR71Yt1zM8mc5wM/5/wA8mmI37tn3FgeNoPfPQH8+fqasQLtjA4GeeOlZVXZWNqS1uS06minVznQFFGaQnFABTTTqa1AELCoJB7VZaoHHBqWUihMKqt3B6VdmXrVOQYpFmRp37qe4sWjMgjfciqcMV+9geo9vy71saOgWOXOC2cEjpx/icn8awrzEWtwyMMq6cjdt6Hsex9639Kx++AzgEAArtxjtj8vxzXoUXdI82srNl+kpaK6TmLlFFKBWZoApwFAFOApXHYTFUdbKJpsksgJERV+Oowa0MUy4gS4t5IZF3JIpUg9waTY7HK745HMkZcIfnIYDCkjr6j8jVe6DrCQ4IeGRZwV4yAcNj0IyPqKmEMglKKVMsfybn6nrncPx59h71FJH5H2aLOVfcje2RjH5EflUDL5EgbLLIWPTKv8A1jNHlAHd5Ssc5wUX/wCNVDEUQEARbgPm/wBV/RxUizIx2F4yPQFT+nmH+VAyUI23PlkY7bT/APGxT4G2sFDck4IB5/mDUShUjLkJjsSFH64H86fFvMhwxwB/eJ/qRQA2dDn5lK9Tlo8YP1Mf9RWd4kBmsY7gAcMGPt/nJ/75rQcCNvmKpnGOi/r8h/Wlvbb7TpzRsD+9BC5z97+Hr78f8CqXsOOjG20nnWcTeqjNOAyaz9Cl82wWNshoztIrUA5rhejsenF3RJGKlUe1NRQBk9On404tkhI8Enuf89P59vWqhByInUURRnJC5Ldf8/5/rUHmP9mw8bJvJBBVeffBYenHsKll+SNoQn3jhmdTz+qj9faoAfnAhZeOAE4/RYz/ADrsjFRWhwzm5O7CIRLEzjySSMDaIgfz5qL90SqloR1wcwEfkVFXW84Q/u1lznkfvP0xj+lRr5wYK7XHXpvmVfzII/WmQKqhbUttRcnkqikE++w/49KIpEIESAISgkUo555xjg88+/ORVO4uftEvlwkyvj5cZJ4747DP4sevFWYvmCu5VmRCWbbsUhuuCT2I5zjvTAW4uPLaObg8gDjd3AOD0AzjJ7njtUDpDFLEiLhWuB5ZA5zg4HtlSOe2D6VNtMm3zlYLkMXPC8dGI6+gVent3qO+bzHEsR2sJVOWGCcMN2R6gnP0Y0AagGRGu0LnqAOv+QPwHHerQqqjBrt8c7RjPp7f1P1FWRXLVleVjqpL3R45p1NHSlrM0FoozSUwBhuUjpTcYGKcaaaAGNUMgPXPtipm9qjbmkxlSYD8aozplSPUVflqrKKgtHOa4h3wSdcEqc9Dmt/Rxm3ZyzsTgZk+9wOh+nI96y9YjLWbsF3FCGx61q6KztZKXcOdoOR1AxwD7iu7Ds4cSrMvYop2KMV1nIWhTgKaKcKzNEOpRSU4VJQtLigUtSMwdetvLmjvY1wy8PgZ3LjB+pA5/A1kakuYCN2WjZZlOeoB5/Qn8hXYzxLNEyNxnofQ9jXLXEBikFs6Dncqj0BGCB+HOPTHpQIkimkk+ZHkZGJwFMh4/BP60sjvGpkkaVYwMkkyAD65cVBa2yQkRvH5nloqfNuGfpzjv1GR64pzyotnOsYQ/eJCKEXAA56ep69Tx0oAl89BGu2VTvGRhwCf/Hwf1NPRcbnkBIC/eYHH5sD/AOhVDG3l2qL5wVQgGCW9B6McfitSxldjMhUDtJjaB+O1P/QqAGB1Y/us4br5bZzj/dc/+gmpotqRPG8eFkHIZSPxPyqTTH8yQHOZBjP8TD9Q4oTar/Kyr6j5VI/Vf5UhldbWOO9aWNijvyy71IY+vr+lXgcKcjJGDyOPr2/XFIpSEFU8tR7AD/2ej5mxKyqcdCVAx9OCPxzU8kb3LVSSVrjt+fmZi2P4U5GPc8D8OB7mkkPlsJjIilxgLxgDpnJK89uOAKFIJEjNubsdwJB9vvfpimhJWZ2CndncTtb+kY/nVIhsSBFYmVVDkd40Vjn/AICCf/HqejFmZQCOfmVjk/rJRcyrDGu4LIEIMhdtxTPA+8Tio4pVtmkeWeMIp+VhhQvsQo5PsCfwpgTyx7iqhNoHy/KsZ/Q5P5AVXuStlauQiq21goWMKWbjHT6j86rNey6oWisQiQgYeViAX9go/l37mnW4hDQxqySNbDKMxDEuTgdOBg9fpQArR+SskZQ+ZKryOwUEA9wM/wB3PU8DnAzToJ1ubWMgl/lEgkHJiYDGW9M+vce45jERu7kzFZPs8ZMa7owVkA7ksQvv36mrkarcbonVJI0GFPmB1Rug+VQF4/GgCWN90bbCecMrj5jz6erZ4ye+D04qvcKjw3U2S0bbWcKdxVlGNwboSOhx2z6VG1tbWVvDYLJuknJTO3jJ5wTnjPH/ANaltEycLLKZHXKmZtzYHGSoOEQcjnk5pAakG4vIxAClvlxz9f1zVsVl6OWW0WNojEYyU2E5xz2Pcc1prXFLWTO2PwolWlpo9KXNAx1JRnjmkNAAaaRTs0hoGMNManmo2pDIJBVSUdRVyQVWlFIpFCdcqR61b0wnawOTwMZYtx9cAflUMoqXTTiR19q6cPLWxz4mN1cvYoxS4pcV2HBYmBpwNMpRQNEgNOFRg08GpZSJBS00GlzUFAawfEMZDwygDDcEnswOVP4c/rW6TVDWYfO0+THVPnH4daUr8ug42vqcxc3FyI3igRA+8M7kgBT/AF7YP61Pp0RhRN8gmUKA7L0VgeuP88j3qvM3ygeWcleZB/CAQQM9qtRPEpESF43yWPlKwOcYz7jr+dKLurhJWdiaaUp5RQ7E5A2nGOwJIIyOw7UxDI2oxAMWBtyzYz13ewNRPJ5gkiPzh42Vox1xjt79wOTxUVvIk6RXZBGIzngMuOMnngcjv6mqJNCSIMWLI3QcvGT+rJ/Wnh2VuX4I6B8f+1B/KqiTR7hIjxybR9zbFnHsy/yqzBMZIi8LMBkgqNxwe4yP8KBj0MnKrJn1+bP/ALUNPWJnJ4JP97bg/gQv9aF84sOoHs5P9R/KmXMwgQ/KSenA5PTOe+Bkd+SetADpX+cBnGE+8jyMCB6nDH+WahuC7KMGPf0Aa3yQPTocfQ81WtnLK5QbzksuH2Adh0+XP4Hp1zUO2cjbLJ5cOQg3YJPTIDD1PU9elAixquoRW9pJFcB8yY+VioJx2Cjkc461HplvJqSmW8RHj6JuULxjHOCBj2/SrSadbWqidPJjY8lnKnHfuScfQ59jTzdtBsEm9/NOQrDPHqxx+Q4J4zQMmeKZI28pX+XIQK+V6Y3ADAGBnHHXFY1hZ3C2ciXJFoqsdjOpDqvPU8DucZJ61pXrPNciJ2CuCAq8HHsoPGfU+3PpTo5FlVwkAl8tuBHu2k+oxx+PFAD7e3t1McYWM7QGUqDuHpnqefw+lLdYt5GadkhUglumVBxzkdu3QE9Md6qxRXM9xudwiqDtihkLY+oTP6mny2ccjYP3u6A4P/fK7m/MigDLluW1a4MUErW8aEFfkLSNg5+VR1OeSf8ACtOQbXcOjuXIYwLtMrP/AHiq5HXnDHFEdvFbsUjXa56ovylvqq7nP4kU/aWUxoRgdYB8i/Xy0JY/8CNIZNpckZWURs7bZCGL9d3fP4+laiVm6cNqMoG0KcBQioF9goJx+PNaS1xy+JnZD4USCnU0GloKD60ZopM0gFpKQmgUhiGmNTqaaAIW5qvIKtEVA4zSKRSlHNFidt2B6g1JKvPvVZH8u4jfsGrSm7SRNVc0GjYoopa9A8seKcKZmnZqiUOFPBqMU4GpZaJAaXNMzRmlYodmkYBlKnkEYNJmkzRYRyckD27Nao5+QkZAOW578Y7jP0zxTbm2FxaOhUHCK0bgYycHGB+B/MVpa3Bi4D9FmXaT71VgDQQhQ+VXOM53c9een/6zWKlZ8rNXDTmRUsnDlWeEiTy+Cm8EevXIzkA547U6CX7FayCWQIGlJLlMA+gwR+nGPWrDvCjIvG7OU4HXGT3AHGCcHvVK9s0vcS7CSp/1ZkJVgfTnj8yPyqzMjv7l4I7a6U8FmDqpGwsOhwDjnI/Kp9OktgzMGNw0uXaQ52g/06jilEcd5pqpbqHAKyRpu3YIPT7x7E9+1L/aRkF0kNmoEAz5gbcGI4weB9MjvikBcS68iJzLNEoA4dDjaPcf485qiJ0vUmvbnzEsYh8sYOCwXpn8T+ZPpW3Eg8pWmhDnCkl0yc/kOawdYkfUrhLGJgEZg0rqOFQcZ6+uf0pjJLC6mJ32zeXE6KVVAcKx6qMg4PvxVyWZhCPOiEyBtkqnqY36/Qg/zFSJBbBVgZg6RgRj5QuOOARgH8c0+OKCOPbbRR+XJwcYDN+GCaAK8VpDZSPNIJHeM4Dt82Ac4Kg+oHU9MUq3hN5IjtNN823yo9z49c5/Lp9MYpt64hgWKHcZJ5BtTkngEHp2yTz7GpreBbaHY53OxLOXyu5j1OGP/stADSs93MqyxtEFYlvmBY/eJGACeSx7dBVyQA4V9u7oFkxn8A5P/oNNYbU+YbU9GBC/kxRf0qRAAv7tnI/6Z5A/8cCj9aAA7jHhlbb6sCUH/fW1fyBpuC0TYbdH0zyy/l8ifzoXaH+Rsv32YLf+Oh2/UUSDMgLgqx4UvtDH8W3N+QFAyL78ZVPmjHUD5lH4LtT8yagDNhlQtsX+FDlR+CbUH4sasTqch5R06NIOn0Mh/ktQS4JDuob+60nQe4aT/wBlWkBesHV03JjBPOCCP04/Kr61m2bPubfu3HH3tx/Vuv4ACtFOlck/iOyn8KJhzS00etOqSgPtTaWkNJgFFBooQxDTDTzTT60wI2GKhkqw5zULikUipLk1SlHWr8neqU4oT1K6GrG++NW9QDT6q2L7rSPPUDFWM16S1R5EtGyQGlBqPNOBrQzJAaUGowadmlYofmlzUeaXNFhjs0uabRQBU1WLzbFiPvR/OP6/pWMSDCA+CrepAz+ZH6GujOCCDyDwawWUxSNFGQQvYdTj6EH8wfrWM4e9zGsZ+7yjEhUYYRA46NtJPP8AtbD/ADp0yYhPlKqOchWKFVXI78UpicgMYgffYc/+iyf1pTDG4KmBGXGcMhH80pCILVY1jSyMTS4QbSspJK98Dpzg9KVIEtbURQkOoO751DZJPb05A/76FJdWbF4/IKxr1Y5GV6YwOOwxVwpInIVpG7tKScn6YGe3emIilikJ2lxHK3ykkZkIP91eAPrVeV7TT1BiX943GUALE+xA5Pv0HapkWWTMYBij77XDOfyzge2PzqaK3itssm4SEjJkc5P5lf5UhlPTLN/tEt3PEY0nj2GMK3TPqQAMfU1YmYLMsccgkkk/55sdpHyjJ29M4NWY4gxLBRuDcFQGP5hW/nSs2zKyS7OcfMcDH/AmH8qYECWsds+7axdl27pGPT0+YqP0qaLcse5AQvqmQD/3yEH60u19paLJx/cz/wCyKP50gCmUn5GcDPABb/2dqAFBUNmBQzA8mMZP/joY/m1OYMxAkKl8ZAYqCP8Avosf0ocleJThe3mgD/0Nv/ZaehL4EJLRjvGWGR/wBQP1oAG3NGM7vL7l1Yj82Kr+lNTlSsRYqO0WSPyjAH/j1Lld2wOu7OSAUBJ/8falm3MQ0q89i4/+OH+S0DK5xuKw/KxPRD8347AzfmwqvkrIQg2yHrt+8frt3P8Amwq5KC0QJyY8clwSv/j21f0NVXKmPJAaLtnlR+e1P0NICSxKi4YAqTjkKBwffGT+bZ9q1ozxWRbO3nxsx+Q8LknH4fdH/fIP1rWQ1y1fiOql8JYXpSjvTVNLUGgppDQTR0xxSATFFGcZ70vWgY002nZpM0AMNQPUzVDJQUiCUZUgcVRuF4GeoNX3OAaozHdmktyixpx/0cj0Y1cBqhphPlSZ/v8A9Ku16UPhR5NXSbNH+y5v76frS/2XN/fT9a1qKOdj5EZX9mTf30/Wj+zZv76frWrRS52PkRl/2bL/AH0/Wl/s6X++n61p0UczDlRmf2dL/fT9aP7Pl/vp+taVFHMw5UZh06XHDpn8azX8O3eCBNGwP+0wH5EMP0rpaWk22OyRzH/CPXIPBg+pK/8AxulXw9dBfvw59zkD8lFdNRSCxgDQrjA3XKcHoN5/m1RnQZVYFRbjnliQD/6B/WujrnfHYB8Lzg9DJGD/AN9igLEn9hzMvzzxtxwuGI/UkfpTV0S4EhIkQA9Sr4P/AI6o/nRpl9/Z/hy5Ex3PphkhOepC/c/NStYnh+V/D8fiCadTNJAIXkXdjcxUlufqTQFjdbQppFPmTRtx0Ks3/oRP8qQaPdpxH5IBGCd238cKo/nSv4hkitIp5tOkQ3LolrH5i5lLDPP938auadqNxc3ElteafLaTIoflg6MD6MOM+1AWKb6HK4XzZoiR6qW/Vs/ypBolyV2NLEqDpnc36DaP0qPxsyppdqzMFUXsRJPAAyahiuU8W3ssKSgaVasA8YOGuG6jPon86AsWxos8Y/cvGQRwRiPA/wCArn9aX+xWfBllhJH94GQ5+rE/yrbVQihVACgYAAwAK87hTwy+qauddYCf7dJsy0g+XP8As++aAOqGkXONokQJ/wBdGx/3yoUUv9jSx/6t056lP3f8gSfzrN8Lm3GtXS6M0zaQIFyX3bRLn+Hd7VebxG5he8h02aXTYyd1yrrkgHBYJ1K9efagY86JKAXDxGQ9+QR/wI7jUUmgTlvMWSJpM8ZJz+LEMfyxV2+1cQPbw2cDXlxcqXjjRgo2j+Iseg5FJZ61HLHd/a4WtJrIbp43IbauMhgR1GAaAKP9g3KushlhLZ+Y5I/U5J/MVcXTJh/Gn61geKdXuL3wzI76bNBbTtGYZmdTkbgRuUcrkV2o6VEoKW5UZuOxnCwlH8S077FJ/eWr9FL2cSvaSKH2GT+8tL9ik/vLV6ij2cQ9pIofYZP7y0n2GT+8taFFHs4h7SRnGwk/vLSf2fL/AHlrSoo9lEPayMw6dL/eSo20qY/xp+ta9FHsoj9rIw30a4PSSP8AWq7+H7puksQ/OulpKPZRD20zn7TQbiBXDSRHcc8Z/wAKsf2TP/z0j/WtiitU7KyMWru7FooopDCiiigAooooAKKKKACiiigAooooAKwfGcE1z4dmjgieWQvGQqKWP3h2Fb1FAHL6rYXMniBbeKBms79opLhwPlUxEkg/7wCj8Kp39ndOnizbbTHz/K8rCH58Lzt9fwrtKKAMLVIHk0C1jbTheooj86FhhwuOSv8AtCqugRXCasTZrqEel+UdyXueHzxsDc4xXT0UAc/4xtZLzTLeJIHmBu4y6qpPy5Oc47U7WNPmtZ4tW0qL/SLddkkCDAni/u49R2reooAiglE8CTKrqHUNh1KkexB6GsLw9Y/vdZ+12vyy38hXzY/vKccjPUV0VFAGBpsNxpt/NpLJK9hKpe1lAJEQ7xk9sds1gWmj21lZGyvNBvLq/QsqsjOIpRng7gcKMHmu+ooA5LWdFjW+0+6l0+W4sobf7PJDbuxaLHKkYILDtT7TRre60/U47LTJbBbiLyo5J3bfJx1KknAziuqooA4jWri9u/Co01NJvRcxCJZf3eVG0jlSPvZx27V2w6UtFABRRRQAUUUUAFFFFABRRRQAUUUUAFFFFABRRRQAUUUUAFFFFABRRRQAUUUUAFVr+3ku7OSGG5e2kbGJYxll5z/9arNFAHFpY6o3iOTS/wC37zalsJt+BnJbGK6KS8h0aygjvrqSaU/Kp2FpJT7KOtZ8P/JQLj/sHr/6HVXxCrw+J7K4lv3sLdrdolnCqQr5zglgQMj+VAG/aarZXlrJcRTDy4s+bvBUx467geRVWHxJps88USyyL5xCxSPC6pIT0AYjBrItTDDBrd/a3MurSeSA5kjXypCoOAMDDYHXFZepXS3Njpkh1j7ZIbmFjBCirHCPcAZGOgyaAOyv9YstPmWGeR2mZdwiijZ22+uADgVk6vrca3Oi3NteYsp5X8xl6MAOh/HtRHdQaZ4t1OTUZ0gW4hiMDynapVQQwBPfPaqM0tvdXnh+e3tPs0Ml5K6KRjdx9/Hv1oA3l1qyvba8SGeWGSGJmcNEyOi4+8FI5qC21/T7W1sopryWZ5ofMjkaM7pB9AOvtWfrZx4puOf+YNLn/vo1U0IA6r4cyASNObFAHU2GrWeoRyvBKR5JxKsilGj+oPSqbeK9JSPzDPIEJARjCwEnOPlJHP4VjX8M1zq3imC2yZXtIgAOrfL0/EcfjUXiHVNOuvClpBbTRyShof3a8tHjAOR/D6c+tAHc1y+s31++o3UlhOyw6VGkksS9JmJ3Mp+iD8zXRXM8drbS3EpxHEhdj7AZrktH0bV7uya+XWGszqDGd4Rbq+N3Tkn0xQB08+pWlvYLeyzBbdwpVsZ3Z6YA65qGz1uxvHkjSRo5I13vHMhjYL/ewwHHvXNKIINDn0rVGnLaXcptnhADIp5STHoM+9T29202otZPc2+twS2sgeaGNRLGuPukg4+bp25oA2rfxFptzcRxJLIvmnETvEypIfRWIwaht9UtLVtSln1CWRIrjYVkT/VseiLjk1gQ362ttYiw1CPUIfMRY9OuY1M8XOMAjkFfcdqGS1Ya49556xx6mriWDG6FsYD/AEGeaAOli8QWM0c5QzebCm9oWhYSYzjIUjJH0qj4f8Sx3Wg/bdSkMTx5MjmMqnLEAL/e6AcZqHS76VtcS2F7a6sjQMftUUaiSEDoGI4wTWZpuora+BbZIjA08M4SXzFD/ZsyN87L2x2oA6uy1yyvbn7NG0qTEFlSaJoyw9Rkc1WPinSgjt5spWNykhWFm2Y6k4HArESVJPGGjFdVfUTibMmF2KSnRdoxn15ParOgAf8ACL6zwOZrnP5UAWNV8Si01jTYIBJJbTBnkaOEvvXbldhHXrziujU5APrXDW00dung+4uJFihSOUNI7YVcpgZNd0CCMg0ALRRRQAUUUUAFFFFABRRRQAUUUUAFFFFABRRRQAUUUUAFFFFABRRRQBH5UYl80IvmEYLY5x6ZpZI0lQpIiup6hhkGn0UAMREjQIihVHAAGAKjFrbhWQQRBWO4jYME+tT0UARyxRzKBLGrgHIDAGhoo3ZGaNWKcqSM7fp6VJRQBG0MTPvaNGYrtyVGcen0pFghRlZIkUoNqkKBtHoKlooAq3lmtxbzpG5t5Zk2+dHw49Dn2rG/sTUrvyodQuLT7OkiSO0EREk5XpuJOBzXR0UAMdEkQpIoZT1DDINKoCqFAAA4AFOooAj8qPez+Wu9hhmxyR6GiKGKEERRpGCckKoGakooAiWCJZTKsSCQ9XCjJ/GlWKNC5WNVLnLYGNx9/WpKKAI4oYoQRFGkYJyQqgUgghUuREgMn38KPm+vrUtFAEK28KBAsMY8v7mFHy/T0pywxIjIkaKrZJUKADnrmpKKAIWt4GiELQxmMdEKjaPwqWlooAKKKKACiiigAooooAKKKKACiiigAooooAKKKKACiiigAooooAKKKKACiiigAooooAKKKKACiiigAooooAKKKKACiiigAooooAKKKKACiiigAooooAKKKKACiiigAooooAKKKKACiiigAooooAKKKKACiiigAooooAKKKKACiiigAooooAKKKKACiiigAooooAKKKKACiiigAooooAKKKKACiiigAooooAKKKKACiiigAooooAKKKKACiiigD//Z"/>
          <p:cNvSpPr>
            <a:spLocks noChangeAspect="1" noChangeArrowheads="1"/>
          </p:cNvSpPr>
          <p:nvPr/>
        </p:nvSpPr>
        <p:spPr bwMode="auto">
          <a:xfrm>
            <a:off x="63500" y="-136525"/>
            <a:ext cx="3356372" cy="33563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13" descr="C:\Users\cjones\AppData\Local\Microsoft\Windows\INetCache\Content.Word\IMG_361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6253899" y="2680613"/>
            <a:ext cx="2675870" cy="2151236"/>
          </a:xfrm>
          <a:prstGeom prst="rect">
            <a:avLst/>
          </a:prstGeom>
          <a:noFill/>
          <a:ln>
            <a:noFill/>
          </a:ln>
        </p:spPr>
      </p:pic>
      <p:pic>
        <p:nvPicPr>
          <p:cNvPr id="7" name="Picture 6">
            <a:extLst>
              <a:ext uri="{FF2B5EF4-FFF2-40B4-BE49-F238E27FC236}">
                <a16:creationId xmlns:a16="http://schemas.microsoft.com/office/drawing/2014/main" id="{B818A76C-38B5-4B87-A2B6-AF3E245DE5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159717" y="2790688"/>
            <a:ext cx="2574781" cy="1931086"/>
          </a:xfrm>
          <a:prstGeom prst="rect">
            <a:avLst/>
          </a:prstGeom>
        </p:spPr>
      </p:pic>
      <p:pic>
        <p:nvPicPr>
          <p:cNvPr id="5" name="Picture 4">
            <a:extLst>
              <a:ext uri="{FF2B5EF4-FFF2-40B4-BE49-F238E27FC236}">
                <a16:creationId xmlns:a16="http://schemas.microsoft.com/office/drawing/2014/main" id="{3CE9FA10-70D0-4136-89C6-2BDF9AF0EC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5759" t="16449" r="22890" b="8463"/>
          <a:stretch/>
        </p:blipFill>
        <p:spPr>
          <a:xfrm>
            <a:off x="325231" y="2453224"/>
            <a:ext cx="2088232" cy="2517920"/>
          </a:xfrm>
          <a:prstGeom prst="rect">
            <a:avLst/>
          </a:prstGeom>
        </p:spPr>
      </p:pic>
    </p:spTree>
    <p:extLst>
      <p:ext uri="{BB962C8B-B14F-4D97-AF65-F5344CB8AC3E}">
        <p14:creationId xmlns:p14="http://schemas.microsoft.com/office/powerpoint/2010/main" val="1843720365"/>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3219"/>
            <a:ext cx="1368152" cy="1656184"/>
          </a:xfrm>
          <a:prstGeom prst="rect">
            <a:avLst/>
          </a:prstGeom>
        </p:spPr>
      </p:pic>
      <p:sp>
        <p:nvSpPr>
          <p:cNvPr id="5" name="Rectangle 4"/>
          <p:cNvSpPr/>
          <p:nvPr/>
        </p:nvSpPr>
        <p:spPr>
          <a:xfrm>
            <a:off x="2123728" y="1268760"/>
            <a:ext cx="5760640" cy="769441"/>
          </a:xfrm>
          <a:prstGeom prst="rect">
            <a:avLst/>
          </a:prstGeom>
        </p:spPr>
        <p:txBody>
          <a:bodyPr wrap="square">
            <a:spAutoFit/>
          </a:bodyPr>
          <a:lstStyle/>
          <a:p>
            <a:r>
              <a:rPr lang="en-GB" altLang="en-US" sz="4400" u="sng" dirty="0"/>
              <a:t>Aims of the Session</a:t>
            </a:r>
            <a:endParaRPr lang="en-GB" sz="4400" b="1" dirty="0"/>
          </a:p>
        </p:txBody>
      </p:sp>
      <p:sp>
        <p:nvSpPr>
          <p:cNvPr id="3" name="Rectangle 2"/>
          <p:cNvSpPr/>
          <p:nvPr/>
        </p:nvSpPr>
        <p:spPr>
          <a:xfrm>
            <a:off x="395536" y="2276872"/>
            <a:ext cx="8496944" cy="2554545"/>
          </a:xfrm>
          <a:prstGeom prst="rect">
            <a:avLst/>
          </a:prstGeom>
        </p:spPr>
        <p:txBody>
          <a:bodyPr wrap="square">
            <a:spAutoFit/>
          </a:bodyPr>
          <a:lstStyle/>
          <a:p>
            <a:pPr>
              <a:defRPr/>
            </a:pPr>
            <a:r>
              <a:rPr lang="en-GB" altLang="en-US" sz="3200" dirty="0"/>
              <a:t>Today we aim to: </a:t>
            </a:r>
          </a:p>
          <a:p>
            <a:pPr marL="457200" indent="-457200">
              <a:buClr>
                <a:schemeClr val="tx1"/>
              </a:buClr>
              <a:buFont typeface="Arial" panose="020B0604020202020204" pitchFamily="34" charset="0"/>
              <a:buChar char="•"/>
              <a:defRPr/>
            </a:pPr>
            <a:r>
              <a:rPr lang="en-GB" altLang="en-US" sz="3200" dirty="0"/>
              <a:t>Give you a little bit of information about Reception and starting school</a:t>
            </a:r>
          </a:p>
          <a:p>
            <a:pPr marL="457200" indent="-457200">
              <a:buClr>
                <a:schemeClr val="tx1"/>
              </a:buClr>
              <a:buFont typeface="Arial" panose="020B0604020202020204" pitchFamily="34" charset="0"/>
              <a:buChar char="•"/>
              <a:defRPr/>
            </a:pPr>
            <a:r>
              <a:rPr lang="en-GB" altLang="en-US" sz="3200" dirty="0"/>
              <a:t>To help you to feel more relaxed about the transition into school</a:t>
            </a:r>
          </a:p>
        </p:txBody>
      </p:sp>
    </p:spTree>
    <p:extLst>
      <p:ext uri="{BB962C8B-B14F-4D97-AF65-F5344CB8AC3E}">
        <p14:creationId xmlns:p14="http://schemas.microsoft.com/office/powerpoint/2010/main" val="278352323"/>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3140968"/>
            <a:ext cx="8568952" cy="1470025"/>
          </a:xfrm>
        </p:spPr>
        <p:txBody>
          <a:bodyPr>
            <a:noAutofit/>
          </a:bodyPr>
          <a:lstStyle/>
          <a:p>
            <a:br>
              <a:rPr lang="en-GB" sz="2400" dirty="0"/>
            </a:br>
            <a:r>
              <a:rPr lang="en-GB" sz="2400" dirty="0"/>
              <a:t> </a:t>
            </a:r>
            <a:br>
              <a:rPr lang="en-GB" sz="2400" dirty="0"/>
            </a:br>
            <a:endParaRPr lang="en-GB" sz="2400"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3219"/>
            <a:ext cx="1368152" cy="1656184"/>
          </a:xfrm>
          <a:prstGeom prst="rect">
            <a:avLst/>
          </a:prstGeom>
        </p:spPr>
      </p:pic>
      <p:sp>
        <p:nvSpPr>
          <p:cNvPr id="3" name="Rectangle 2"/>
          <p:cNvSpPr/>
          <p:nvPr/>
        </p:nvSpPr>
        <p:spPr>
          <a:xfrm>
            <a:off x="3264269" y="814873"/>
            <a:ext cx="2543453" cy="769441"/>
          </a:xfrm>
          <a:prstGeom prst="rect">
            <a:avLst/>
          </a:prstGeom>
        </p:spPr>
        <p:txBody>
          <a:bodyPr wrap="none">
            <a:spAutoFit/>
          </a:bodyPr>
          <a:lstStyle/>
          <a:p>
            <a:pPr algn="ctr"/>
            <a:r>
              <a:rPr lang="en-GB" altLang="en-US" sz="4400" b="1" dirty="0"/>
              <a:t>Settling In</a:t>
            </a:r>
            <a:endParaRPr lang="en-GB" sz="4400" b="1" dirty="0"/>
          </a:p>
        </p:txBody>
      </p:sp>
      <p:sp>
        <p:nvSpPr>
          <p:cNvPr id="6" name="Rectangle 5"/>
          <p:cNvSpPr/>
          <p:nvPr/>
        </p:nvSpPr>
        <p:spPr>
          <a:xfrm>
            <a:off x="684076" y="1844824"/>
            <a:ext cx="7488832" cy="2893100"/>
          </a:xfrm>
          <a:prstGeom prst="rect">
            <a:avLst/>
          </a:prstGeom>
        </p:spPr>
        <p:txBody>
          <a:bodyPr wrap="square">
            <a:spAutoFit/>
          </a:bodyPr>
          <a:lstStyle/>
          <a:p>
            <a:pPr>
              <a:spcBef>
                <a:spcPct val="0"/>
              </a:spcBef>
              <a:buClr>
                <a:schemeClr val="tx1"/>
              </a:buClr>
              <a:buSzTx/>
              <a:buFont typeface="Arial" panose="020B0604020202020204" pitchFamily="34" charset="0"/>
              <a:buChar char="•"/>
            </a:pPr>
            <a:r>
              <a:rPr lang="en-US" altLang="en-US" sz="2600" dirty="0"/>
              <a:t>All children will have a phased introduction to give them time to settle in</a:t>
            </a:r>
          </a:p>
          <a:p>
            <a:pPr>
              <a:spcBef>
                <a:spcPct val="0"/>
              </a:spcBef>
              <a:buClr>
                <a:schemeClr val="tx1"/>
              </a:buClr>
              <a:buSzTx/>
              <a:buFont typeface="Arial" panose="020B0604020202020204" pitchFamily="34" charset="0"/>
              <a:buChar char="•"/>
            </a:pPr>
            <a:r>
              <a:rPr lang="en-US" altLang="en-US" sz="2600" dirty="0"/>
              <a:t>The most important aspects of the first half term are…</a:t>
            </a:r>
          </a:p>
          <a:p>
            <a:pPr lvl="1">
              <a:spcBef>
                <a:spcPct val="0"/>
              </a:spcBef>
              <a:buClr>
                <a:schemeClr val="tx1"/>
              </a:buClr>
              <a:buFont typeface="Arial" panose="020B0604020202020204" pitchFamily="34" charset="0"/>
              <a:buChar char="•"/>
            </a:pPr>
            <a:r>
              <a:rPr lang="en-US" altLang="en-US" sz="2600" dirty="0"/>
              <a:t>For your child to feel settled at school </a:t>
            </a:r>
          </a:p>
          <a:p>
            <a:pPr lvl="1">
              <a:spcBef>
                <a:spcPct val="0"/>
              </a:spcBef>
              <a:buClr>
                <a:schemeClr val="tx1"/>
              </a:buClr>
              <a:buFont typeface="Arial" panose="020B0604020202020204" pitchFamily="34" charset="0"/>
              <a:buChar char="•"/>
            </a:pPr>
            <a:r>
              <a:rPr lang="en-US" altLang="en-US" sz="2600" dirty="0"/>
              <a:t>To make friends</a:t>
            </a:r>
          </a:p>
          <a:p>
            <a:pPr lvl="1">
              <a:spcBef>
                <a:spcPct val="0"/>
              </a:spcBef>
              <a:buClr>
                <a:schemeClr val="tx1"/>
              </a:buClr>
              <a:buFont typeface="Arial" panose="020B0604020202020204" pitchFamily="34" charset="0"/>
              <a:buChar char="•"/>
            </a:pPr>
            <a:r>
              <a:rPr lang="en-US" altLang="en-US" sz="2600" dirty="0"/>
              <a:t>To learn the routines of the classroom</a:t>
            </a:r>
            <a:endParaRPr lang="en-US" altLang="en-US" sz="2600" dirty="0">
              <a:latin typeface="Comic Sans MS" panose="030F0702030302020204" pitchFamily="66" charset="0"/>
            </a:endParaRPr>
          </a:p>
        </p:txBody>
      </p:sp>
      <p:pic>
        <p:nvPicPr>
          <p:cNvPr id="7" name="Picture 5" descr="http://ts1.mm.bing.net/th?&amp;id=JN.c9ZeHg5NQ7bQlgqGsWdEYQ&amp;w=300&amp;h=300&amp;c=0&amp;pid=1.9&amp;rs=0&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3443" y="4610993"/>
            <a:ext cx="208915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8010393"/>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3140968"/>
            <a:ext cx="8568952" cy="1470025"/>
          </a:xfrm>
        </p:spPr>
        <p:txBody>
          <a:bodyPr>
            <a:noAutofit/>
          </a:bodyPr>
          <a:lstStyle/>
          <a:p>
            <a:br>
              <a:rPr lang="en-GB" sz="2400" dirty="0"/>
            </a:br>
            <a:r>
              <a:rPr lang="en-GB" sz="2400" dirty="0"/>
              <a:t> </a:t>
            </a:r>
            <a:br>
              <a:rPr lang="en-GB" sz="2400" dirty="0"/>
            </a:br>
            <a:endParaRPr lang="en-GB" sz="2400"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3219"/>
            <a:ext cx="1368152" cy="1656184"/>
          </a:xfrm>
          <a:prstGeom prst="rect">
            <a:avLst/>
          </a:prstGeom>
        </p:spPr>
      </p:pic>
      <p:sp>
        <p:nvSpPr>
          <p:cNvPr id="8" name="Rectangle 7"/>
          <p:cNvSpPr/>
          <p:nvPr/>
        </p:nvSpPr>
        <p:spPr>
          <a:xfrm>
            <a:off x="2464000" y="572572"/>
            <a:ext cx="5492376" cy="769441"/>
          </a:xfrm>
          <a:prstGeom prst="rect">
            <a:avLst/>
          </a:prstGeom>
        </p:spPr>
        <p:txBody>
          <a:bodyPr wrap="square">
            <a:spAutoFit/>
          </a:bodyPr>
          <a:lstStyle/>
          <a:p>
            <a:r>
              <a:rPr lang="en-GB" altLang="en-US" sz="4400" b="1" dirty="0"/>
              <a:t>Helping at Home</a:t>
            </a:r>
            <a:endParaRPr lang="en-GB" sz="4400" b="1" dirty="0"/>
          </a:p>
        </p:txBody>
      </p:sp>
      <p:sp>
        <p:nvSpPr>
          <p:cNvPr id="9" name="Rectangle 8"/>
          <p:cNvSpPr/>
          <p:nvPr/>
        </p:nvSpPr>
        <p:spPr>
          <a:xfrm>
            <a:off x="684076" y="1802140"/>
            <a:ext cx="7416824" cy="2677656"/>
          </a:xfrm>
          <a:prstGeom prst="rect">
            <a:avLst/>
          </a:prstGeom>
        </p:spPr>
        <p:txBody>
          <a:bodyPr wrap="square">
            <a:spAutoFit/>
          </a:bodyPr>
          <a:lstStyle/>
          <a:p>
            <a:pPr marL="457200" indent="-457200">
              <a:spcBef>
                <a:spcPct val="0"/>
              </a:spcBef>
              <a:buClr>
                <a:schemeClr val="tx1"/>
              </a:buClr>
              <a:buSzTx/>
              <a:buFont typeface="Arial" panose="020B0604020202020204" pitchFamily="34" charset="0"/>
              <a:buChar char="•"/>
              <a:defRPr/>
            </a:pPr>
            <a:r>
              <a:rPr lang="en-US" altLang="en-US" sz="2800" dirty="0"/>
              <a:t>Talk to your child about school</a:t>
            </a:r>
            <a:endParaRPr lang="en-US" altLang="en-US" sz="2800" dirty="0">
              <a:latin typeface="Comic Sans MS" pitchFamily="66" charset="0"/>
            </a:endParaRPr>
          </a:p>
          <a:p>
            <a:pPr marL="457200" indent="-457200">
              <a:spcBef>
                <a:spcPct val="0"/>
              </a:spcBef>
              <a:buClr>
                <a:schemeClr val="tx1"/>
              </a:buClr>
              <a:buSzTx/>
              <a:buFont typeface="Arial" panose="020B0604020202020204" pitchFamily="34" charset="0"/>
              <a:buChar char="•"/>
              <a:defRPr/>
            </a:pPr>
            <a:r>
              <a:rPr lang="en-US" altLang="en-US" sz="2800" dirty="0"/>
              <a:t>Show your child their new uniform</a:t>
            </a:r>
          </a:p>
          <a:p>
            <a:pPr marL="457200" indent="-457200">
              <a:spcBef>
                <a:spcPct val="0"/>
              </a:spcBef>
              <a:buClr>
                <a:schemeClr val="tx1"/>
              </a:buClr>
              <a:buSzTx/>
              <a:buFont typeface="Arial" panose="020B0604020202020204" pitchFamily="34" charset="0"/>
              <a:buChar char="•"/>
              <a:defRPr/>
            </a:pPr>
            <a:r>
              <a:rPr lang="en-US" altLang="en-US" sz="2800" dirty="0"/>
              <a:t>Pick a new water bottle </a:t>
            </a:r>
          </a:p>
          <a:p>
            <a:pPr marL="457200" indent="-457200">
              <a:spcBef>
                <a:spcPct val="0"/>
              </a:spcBef>
              <a:buClr>
                <a:schemeClr val="tx1"/>
              </a:buClr>
              <a:buSzTx/>
              <a:buFont typeface="Arial" panose="020B0604020202020204" pitchFamily="34" charset="0"/>
              <a:buChar char="•"/>
              <a:defRPr/>
            </a:pPr>
            <a:r>
              <a:rPr lang="en-US" altLang="en-US" sz="2800" dirty="0" err="1"/>
              <a:t>Practise</a:t>
            </a:r>
            <a:r>
              <a:rPr lang="en-US" altLang="en-US" sz="2800" dirty="0"/>
              <a:t> dressing and undressing (make it fun!)</a:t>
            </a:r>
          </a:p>
          <a:p>
            <a:pPr marL="457200" indent="-457200">
              <a:spcBef>
                <a:spcPct val="0"/>
              </a:spcBef>
              <a:buClr>
                <a:schemeClr val="tx1"/>
              </a:buClr>
              <a:buSzTx/>
              <a:buFont typeface="Arial" panose="020B0604020202020204" pitchFamily="34" charset="0"/>
              <a:buChar char="•"/>
              <a:defRPr/>
            </a:pPr>
            <a:r>
              <a:rPr lang="en-US" altLang="en-US" sz="2800" dirty="0"/>
              <a:t>Ensure all items are named</a:t>
            </a:r>
          </a:p>
          <a:p>
            <a:pPr marL="457200" indent="-457200">
              <a:spcBef>
                <a:spcPct val="0"/>
              </a:spcBef>
              <a:buClr>
                <a:schemeClr val="tx1"/>
              </a:buClr>
              <a:buSzTx/>
              <a:buFont typeface="Arial" panose="020B0604020202020204" pitchFamily="34" charset="0"/>
              <a:buChar char="•"/>
              <a:defRPr/>
            </a:pPr>
            <a:endParaRPr lang="en-US" altLang="en-US" sz="2800" dirty="0"/>
          </a:p>
        </p:txBody>
      </p:sp>
      <p:pic>
        <p:nvPicPr>
          <p:cNvPr id="10" name="Picture 2" descr="http://ts4.mm.bing.net/th?id=JN.Nk2MG0YAQAHKsrAMX2GzLQ&amp;w=208&amp;h=154&amp;c=7&amp;rs=1&amp;qlt=90&amp;o=4&amp;cb=10&amp;url=http%3a%2f%2fwww.clker.com%2fclipart-3513.html&amp;pid=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5373902"/>
            <a:ext cx="1459599" cy="1080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508893"/>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632" y="1772816"/>
            <a:ext cx="8856984" cy="4381309"/>
          </a:xfrm>
        </p:spPr>
        <p:txBody>
          <a:bodyPr>
            <a:noAutofit/>
          </a:bodyPr>
          <a:lstStyle/>
          <a:p>
            <a:pPr marL="0" lvl="2" indent="0">
              <a:buNone/>
            </a:pPr>
            <a:r>
              <a:rPr lang="en-GB" sz="2400" dirty="0">
                <a:latin typeface="+mj-lt"/>
              </a:rPr>
              <a:t>We follow the Early Years Foundation Stage (EYFS) curriculum. </a:t>
            </a:r>
            <a:br>
              <a:rPr lang="en-GB" sz="2400" dirty="0">
                <a:latin typeface="+mj-lt"/>
              </a:rPr>
            </a:br>
            <a:br>
              <a:rPr lang="en-GB" sz="2400" dirty="0">
                <a:latin typeface="+mj-lt"/>
              </a:rPr>
            </a:br>
            <a:r>
              <a:rPr lang="en-GB" sz="2400" b="1" dirty="0">
                <a:solidFill>
                  <a:srgbClr val="00B050"/>
                </a:solidFill>
                <a:latin typeface="+mj-lt"/>
              </a:rPr>
              <a:t>Communication and Language</a:t>
            </a:r>
            <a:br>
              <a:rPr lang="en-GB" sz="2400" b="1" dirty="0">
                <a:solidFill>
                  <a:srgbClr val="00B050"/>
                </a:solidFill>
                <a:latin typeface="+mj-lt"/>
              </a:rPr>
            </a:br>
            <a:r>
              <a:rPr lang="en-GB" sz="2400" b="1" dirty="0">
                <a:solidFill>
                  <a:srgbClr val="00B050"/>
                </a:solidFill>
                <a:latin typeface="+mj-lt"/>
              </a:rPr>
              <a:t>Physical Development</a:t>
            </a:r>
            <a:br>
              <a:rPr lang="en-GB" sz="2400" b="1" dirty="0">
                <a:solidFill>
                  <a:srgbClr val="00B050"/>
                </a:solidFill>
                <a:latin typeface="+mj-lt"/>
              </a:rPr>
            </a:br>
            <a:r>
              <a:rPr lang="en-GB" sz="2400" b="1" dirty="0">
                <a:solidFill>
                  <a:srgbClr val="00B050"/>
                </a:solidFill>
                <a:latin typeface="+mj-lt"/>
              </a:rPr>
              <a:t>PSED</a:t>
            </a:r>
            <a:br>
              <a:rPr lang="en-GB" sz="2400" b="1" dirty="0">
                <a:solidFill>
                  <a:srgbClr val="00B050"/>
                </a:solidFill>
                <a:latin typeface="+mj-lt"/>
              </a:rPr>
            </a:br>
            <a:r>
              <a:rPr lang="en-GB" sz="2400" dirty="0">
                <a:solidFill>
                  <a:srgbClr val="0070C0"/>
                </a:solidFill>
                <a:latin typeface="+mj-lt"/>
              </a:rPr>
              <a:t>Literacy</a:t>
            </a:r>
            <a:br>
              <a:rPr lang="en-GB" sz="2400" dirty="0">
                <a:solidFill>
                  <a:srgbClr val="0070C0"/>
                </a:solidFill>
                <a:latin typeface="+mj-lt"/>
              </a:rPr>
            </a:br>
            <a:r>
              <a:rPr lang="en-GB" sz="2400" dirty="0">
                <a:solidFill>
                  <a:srgbClr val="0070C0"/>
                </a:solidFill>
                <a:latin typeface="+mj-lt"/>
              </a:rPr>
              <a:t>Mathematics</a:t>
            </a:r>
            <a:br>
              <a:rPr lang="en-GB" sz="2400" dirty="0">
                <a:solidFill>
                  <a:srgbClr val="0070C0"/>
                </a:solidFill>
                <a:latin typeface="+mj-lt"/>
              </a:rPr>
            </a:br>
            <a:r>
              <a:rPr lang="en-GB" sz="2400" dirty="0">
                <a:solidFill>
                  <a:srgbClr val="0070C0"/>
                </a:solidFill>
                <a:latin typeface="+mj-lt"/>
              </a:rPr>
              <a:t>Understanding of the World</a:t>
            </a:r>
            <a:br>
              <a:rPr lang="en-GB" sz="2400" dirty="0">
                <a:solidFill>
                  <a:srgbClr val="0070C0"/>
                </a:solidFill>
                <a:latin typeface="+mj-lt"/>
              </a:rPr>
            </a:br>
            <a:r>
              <a:rPr lang="en-GB" sz="2400" dirty="0">
                <a:solidFill>
                  <a:srgbClr val="0070C0"/>
                </a:solidFill>
                <a:latin typeface="+mj-lt"/>
              </a:rPr>
              <a:t>Expressive Arts and Designs</a:t>
            </a:r>
            <a:br>
              <a:rPr lang="en-GB" sz="2400" dirty="0">
                <a:solidFill>
                  <a:srgbClr val="0070C0"/>
                </a:solidFill>
                <a:latin typeface="+mj-lt"/>
              </a:rPr>
            </a:br>
            <a:br>
              <a:rPr lang="en-GB" sz="2400" dirty="0">
                <a:solidFill>
                  <a:srgbClr val="0070C0"/>
                </a:solidFill>
                <a:latin typeface="+mj-lt"/>
              </a:rPr>
            </a:br>
            <a:endParaRPr lang="en-GB" sz="2400" dirty="0">
              <a:latin typeface="+mj-lt"/>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971600" y="748301"/>
            <a:ext cx="8280920" cy="769441"/>
          </a:xfrm>
          <a:prstGeom prst="rect">
            <a:avLst/>
          </a:prstGeom>
        </p:spPr>
        <p:txBody>
          <a:bodyPr wrap="square">
            <a:spAutoFit/>
          </a:bodyPr>
          <a:lstStyle/>
          <a:p>
            <a:pPr algn="ctr"/>
            <a:r>
              <a:rPr lang="en-GB" sz="4400" b="1" dirty="0"/>
              <a:t>Learning in Reception</a:t>
            </a:r>
          </a:p>
        </p:txBody>
      </p:sp>
    </p:spTree>
    <p:extLst>
      <p:ext uri="{BB962C8B-B14F-4D97-AF65-F5344CB8AC3E}">
        <p14:creationId xmlns:p14="http://schemas.microsoft.com/office/powerpoint/2010/main" val="1251168003"/>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2636912"/>
            <a:ext cx="8435417" cy="1470025"/>
          </a:xfrm>
        </p:spPr>
        <p:txBody>
          <a:bodyPr>
            <a:noAutofit/>
          </a:bodyPr>
          <a:lstStyle/>
          <a:p>
            <a:pPr marL="342900" lvl="2" indent="-342900"/>
            <a:br>
              <a:rPr lang="en-GB" sz="3000" dirty="0">
                <a:latin typeface="Comic Sans MS" pitchFamily="-84" charset="0"/>
              </a:rPr>
            </a:br>
            <a:r>
              <a:rPr lang="en-GB" sz="2400" dirty="0">
                <a:latin typeface="+mj-lt"/>
              </a:rPr>
              <a:t>We monitor children’s progress through observations, which we then use to inform our planning and your child’s next steps in learning. </a:t>
            </a:r>
            <a:br>
              <a:rPr lang="en-GB" sz="2400" dirty="0">
                <a:latin typeface="+mj-lt"/>
              </a:rPr>
            </a:br>
            <a:br>
              <a:rPr lang="en-GB" sz="2400" dirty="0">
                <a:latin typeface="+mj-lt"/>
              </a:rPr>
            </a:br>
            <a:r>
              <a:rPr lang="en-GB" sz="2400" dirty="0">
                <a:latin typeface="+mj-lt"/>
              </a:rPr>
              <a:t>The EYFS Curriculum enables practitioners to teach children through a play based curriculum. </a:t>
            </a:r>
            <a:br>
              <a:rPr lang="en-GB" sz="2400" dirty="0">
                <a:latin typeface="+mj-lt"/>
              </a:rPr>
            </a:br>
            <a:br>
              <a:rPr lang="en-GB" dirty="0"/>
            </a:br>
            <a:r>
              <a:rPr lang="en-GB" sz="2400" dirty="0"/>
              <a:t> </a:t>
            </a: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1475656" y="802619"/>
            <a:ext cx="8414455" cy="769441"/>
          </a:xfrm>
          <a:prstGeom prst="rect">
            <a:avLst/>
          </a:prstGeom>
        </p:spPr>
        <p:txBody>
          <a:bodyPr wrap="square">
            <a:spAutoFit/>
          </a:bodyPr>
          <a:lstStyle/>
          <a:p>
            <a:r>
              <a:rPr lang="en-GB" sz="4400" b="1" dirty="0"/>
              <a:t>The Teaching-Learning Cycle</a:t>
            </a:r>
          </a:p>
        </p:txBody>
      </p:sp>
      <p:pic>
        <p:nvPicPr>
          <p:cNvPr id="6" name="Picture 2" descr="http://www.magicaltreenurseries.co.uk/wp-content/uploads/2013/11/the-child.jpg"/>
          <p:cNvPicPr>
            <a:picLocks noChangeAspect="1" noChangeArrowheads="1"/>
          </p:cNvPicPr>
          <p:nvPr/>
        </p:nvPicPr>
        <p:blipFill>
          <a:blip r:embed="rId3" cstate="print"/>
          <a:srcRect/>
          <a:stretch>
            <a:fillRect/>
          </a:stretch>
        </p:blipFill>
        <p:spPr bwMode="auto">
          <a:xfrm>
            <a:off x="5905814" y="4106938"/>
            <a:ext cx="2986666" cy="2529654"/>
          </a:xfrm>
          <a:prstGeom prst="rect">
            <a:avLst/>
          </a:prstGeom>
          <a:noFill/>
        </p:spPr>
      </p:pic>
    </p:spTree>
    <p:extLst>
      <p:ext uri="{BB962C8B-B14F-4D97-AF65-F5344CB8AC3E}">
        <p14:creationId xmlns:p14="http://schemas.microsoft.com/office/powerpoint/2010/main" val="3294893443"/>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5" y="2996952"/>
            <a:ext cx="8435417" cy="1470025"/>
          </a:xfrm>
        </p:spPr>
        <p:txBody>
          <a:bodyPr>
            <a:noAutofit/>
          </a:bodyPr>
          <a:lstStyle/>
          <a:p>
            <a:pPr marL="342900" lvl="2" indent="-342900"/>
            <a:br>
              <a:rPr lang="en-GB" sz="2000" dirty="0">
                <a:latin typeface="+mj-lt"/>
              </a:rPr>
            </a:br>
            <a:r>
              <a:rPr lang="en-GB" sz="2400" dirty="0">
                <a:latin typeface="+mn-lt"/>
              </a:rPr>
              <a:t>Each child is unique and has individual ways of learning. </a:t>
            </a:r>
            <a:br>
              <a:rPr lang="en-GB" sz="2400" dirty="0">
                <a:latin typeface="+mn-lt"/>
              </a:rPr>
            </a:br>
            <a:br>
              <a:rPr lang="en-GB" sz="2400" dirty="0">
                <a:latin typeface="+mn-lt"/>
              </a:rPr>
            </a:br>
            <a:r>
              <a:rPr lang="en-GB" sz="2400" dirty="0">
                <a:latin typeface="+mn-lt"/>
              </a:rPr>
              <a:t>The Reception team will make sure that the learning is suited to your child’s unique interests, needs and abilities. </a:t>
            </a:r>
            <a:br>
              <a:rPr lang="en-GB" sz="2400" dirty="0">
                <a:latin typeface="+mn-lt"/>
              </a:rPr>
            </a:br>
            <a:br>
              <a:rPr lang="en-GB" sz="2400" dirty="0">
                <a:latin typeface="+mn-lt"/>
              </a:rPr>
            </a:br>
            <a:br>
              <a:rPr lang="en-GB" sz="1600" dirty="0"/>
            </a:br>
            <a:r>
              <a:rPr lang="en-GB" sz="2000" dirty="0"/>
              <a:t> </a:t>
            </a: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729545" y="867676"/>
            <a:ext cx="8414455" cy="769441"/>
          </a:xfrm>
          <a:prstGeom prst="rect">
            <a:avLst/>
          </a:prstGeom>
        </p:spPr>
        <p:txBody>
          <a:bodyPr wrap="square">
            <a:spAutoFit/>
          </a:bodyPr>
          <a:lstStyle/>
          <a:p>
            <a:pPr algn="ctr"/>
            <a:r>
              <a:rPr lang="en-GB" sz="4400" b="1" dirty="0"/>
              <a:t>Learning in Reception</a:t>
            </a:r>
          </a:p>
        </p:txBody>
      </p:sp>
      <p:pic>
        <p:nvPicPr>
          <p:cNvPr id="7" name="Picture 6"/>
          <p:cNvPicPr>
            <a:picLocks noChangeAspect="1"/>
          </p:cNvPicPr>
          <p:nvPr/>
        </p:nvPicPr>
        <p:blipFill>
          <a:blip r:embed="rId3"/>
          <a:stretch>
            <a:fillRect/>
          </a:stretch>
        </p:blipFill>
        <p:spPr>
          <a:xfrm>
            <a:off x="3635896" y="4466977"/>
            <a:ext cx="2182905" cy="2219904"/>
          </a:xfrm>
          <a:prstGeom prst="rect">
            <a:avLst/>
          </a:prstGeom>
        </p:spPr>
      </p:pic>
    </p:spTree>
    <p:extLst>
      <p:ext uri="{BB962C8B-B14F-4D97-AF65-F5344CB8AC3E}">
        <p14:creationId xmlns:p14="http://schemas.microsoft.com/office/powerpoint/2010/main" val="3908277439"/>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19067"/>
            <a:ext cx="1368152" cy="1656184"/>
          </a:xfrm>
          <a:prstGeom prst="rect">
            <a:avLst/>
          </a:prstGeom>
        </p:spPr>
      </p:pic>
      <p:sp>
        <p:nvSpPr>
          <p:cNvPr id="5" name="Rectangle 4"/>
          <p:cNvSpPr/>
          <p:nvPr/>
        </p:nvSpPr>
        <p:spPr>
          <a:xfrm>
            <a:off x="729545" y="809025"/>
            <a:ext cx="8414455" cy="769441"/>
          </a:xfrm>
          <a:prstGeom prst="rect">
            <a:avLst/>
          </a:prstGeom>
        </p:spPr>
        <p:txBody>
          <a:bodyPr wrap="square">
            <a:spAutoFit/>
          </a:bodyPr>
          <a:lstStyle/>
          <a:p>
            <a:pPr algn="ctr"/>
            <a:r>
              <a:rPr lang="en-GB" sz="4400" b="1" dirty="0"/>
              <a:t>Class Activities and Lessons</a:t>
            </a:r>
          </a:p>
        </p:txBody>
      </p:sp>
      <p:sp>
        <p:nvSpPr>
          <p:cNvPr id="2" name="Rectangle 1"/>
          <p:cNvSpPr/>
          <p:nvPr/>
        </p:nvSpPr>
        <p:spPr>
          <a:xfrm>
            <a:off x="323528" y="1587536"/>
            <a:ext cx="8568952" cy="2339102"/>
          </a:xfrm>
          <a:prstGeom prst="rect">
            <a:avLst/>
          </a:prstGeom>
        </p:spPr>
        <p:txBody>
          <a:bodyPr wrap="square">
            <a:spAutoFit/>
          </a:bodyPr>
          <a:lstStyle/>
          <a:p>
            <a:r>
              <a:rPr lang="en-GB" sz="2000" dirty="0"/>
              <a:t>In Reception we offer an extensive range of lessons and activities.</a:t>
            </a:r>
          </a:p>
          <a:p>
            <a:br>
              <a:rPr lang="en-GB" dirty="0"/>
            </a:br>
            <a:r>
              <a:rPr lang="en-GB" sz="2000" dirty="0"/>
              <a:t>There are a mixture of guided and independent activities throughout the day.</a:t>
            </a:r>
            <a:br>
              <a:rPr lang="en-GB" sz="2000" dirty="0"/>
            </a:br>
            <a:endParaRPr lang="en-GB" sz="2000" dirty="0"/>
          </a:p>
          <a:p>
            <a:r>
              <a:rPr lang="en-GB" sz="2000" dirty="0"/>
              <a:t>Learning takes place both inside and outside the classroom.</a:t>
            </a:r>
          </a:p>
          <a:p>
            <a:br>
              <a:rPr lang="en-GB" sz="2400" dirty="0"/>
            </a:br>
            <a:endParaRPr lang="en-GB" sz="2400" dirty="0"/>
          </a:p>
        </p:txBody>
      </p:sp>
      <p:pic>
        <p:nvPicPr>
          <p:cNvPr id="11" name="Picture 10" descr="C:\Users\cjones\AppData\Local\Microsoft\Windows\INetCache\Content.MSO\6C6A39D.tmp"/>
          <p:cNvPicPr/>
          <p:nvPr/>
        </p:nvPicPr>
        <p:blipFill>
          <a:blip r:embed="rId4">
            <a:extLst>
              <a:ext uri="{28A0092B-C50C-407E-A947-70E740481C1C}">
                <a14:useLocalDpi xmlns:a14="http://schemas.microsoft.com/office/drawing/2010/main" val="0"/>
              </a:ext>
            </a:extLst>
          </a:blip>
          <a:srcRect/>
          <a:stretch>
            <a:fillRect/>
          </a:stretch>
        </p:blipFill>
        <p:spPr bwMode="auto">
          <a:xfrm>
            <a:off x="441052" y="3262990"/>
            <a:ext cx="2258740" cy="1678178"/>
          </a:xfrm>
          <a:prstGeom prst="rect">
            <a:avLst/>
          </a:prstGeom>
          <a:noFill/>
          <a:ln>
            <a:noFill/>
          </a:ln>
        </p:spPr>
      </p:pic>
      <p:pic>
        <p:nvPicPr>
          <p:cNvPr id="14" name="Picture 13"/>
          <p:cNvPicPr/>
          <p:nvPr/>
        </p:nvPicPr>
        <p:blipFill>
          <a:blip r:embed="rId5"/>
          <a:stretch>
            <a:fillRect/>
          </a:stretch>
        </p:blipFill>
        <p:spPr>
          <a:xfrm>
            <a:off x="7078463" y="3284208"/>
            <a:ext cx="1597992" cy="1656959"/>
          </a:xfrm>
          <a:prstGeom prst="rect">
            <a:avLst/>
          </a:prstGeom>
        </p:spPr>
      </p:pic>
      <p:pic>
        <p:nvPicPr>
          <p:cNvPr id="16" name="Picture 15"/>
          <p:cNvPicPr/>
          <p:nvPr/>
        </p:nvPicPr>
        <p:blipFill>
          <a:blip r:embed="rId6"/>
          <a:stretch>
            <a:fillRect/>
          </a:stretch>
        </p:blipFill>
        <p:spPr>
          <a:xfrm>
            <a:off x="684076" y="5009726"/>
            <a:ext cx="2374201" cy="1728192"/>
          </a:xfrm>
          <a:prstGeom prst="rect">
            <a:avLst/>
          </a:prstGeom>
        </p:spPr>
      </p:pic>
      <p:pic>
        <p:nvPicPr>
          <p:cNvPr id="17" name="Picture 16"/>
          <p:cNvPicPr/>
          <p:nvPr/>
        </p:nvPicPr>
        <p:blipFill>
          <a:blip r:embed="rId7"/>
          <a:stretch>
            <a:fillRect/>
          </a:stretch>
        </p:blipFill>
        <p:spPr>
          <a:xfrm>
            <a:off x="3478063" y="3281022"/>
            <a:ext cx="2822129" cy="1660145"/>
          </a:xfrm>
          <a:prstGeom prst="rect">
            <a:avLst/>
          </a:prstGeom>
        </p:spPr>
      </p:pic>
      <p:pic>
        <p:nvPicPr>
          <p:cNvPr id="18" name="Picture 17"/>
          <p:cNvPicPr/>
          <p:nvPr/>
        </p:nvPicPr>
        <p:blipFill>
          <a:blip r:embed="rId8"/>
          <a:stretch>
            <a:fillRect/>
          </a:stretch>
        </p:blipFill>
        <p:spPr>
          <a:xfrm>
            <a:off x="3444792" y="5025063"/>
            <a:ext cx="2420352" cy="1645593"/>
          </a:xfrm>
          <a:prstGeom prst="rect">
            <a:avLst/>
          </a:prstGeom>
        </p:spPr>
      </p:pic>
      <p:pic>
        <p:nvPicPr>
          <p:cNvPr id="20" name="Picture 19"/>
          <p:cNvPicPr/>
          <p:nvPr/>
        </p:nvPicPr>
        <p:blipFill>
          <a:blip r:embed="rId9"/>
          <a:stretch>
            <a:fillRect/>
          </a:stretch>
        </p:blipFill>
        <p:spPr>
          <a:xfrm>
            <a:off x="6300192" y="5025064"/>
            <a:ext cx="2592288" cy="1609590"/>
          </a:xfrm>
          <a:prstGeom prst="rect">
            <a:avLst/>
          </a:prstGeom>
        </p:spPr>
      </p:pic>
    </p:spTree>
    <p:extLst>
      <p:ext uri="{BB962C8B-B14F-4D97-AF65-F5344CB8AC3E}">
        <p14:creationId xmlns:p14="http://schemas.microsoft.com/office/powerpoint/2010/main" val="3834912673"/>
      </p:ext>
    </p:extLst>
  </p:cSld>
  <p:clrMapOvr>
    <a:masterClrMapping/>
  </p:clrMapOvr>
  <mc:AlternateContent xmlns:mc="http://schemas.openxmlformats.org/markup-compatibility/2006">
    <mc:Choice xmlns:p14="http://schemas.microsoft.com/office/powerpoint/2010/main" Requires="p14">
      <p:transition spd="slow" p14:dur="1250" advClick="0" advTm="30000"/>
    </mc:Choice>
    <mc:Fallback>
      <p:transition spd="slow" advClick="0" advTm="3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3822</TotalTime>
  <Words>1148</Words>
  <Application>Microsoft Office PowerPoint</Application>
  <PresentationFormat>On-screen Show (4:3)</PresentationFormat>
  <Paragraphs>85</Paragraphs>
  <Slides>19</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Comic Sans MS</vt:lpstr>
      <vt:lpstr>Office Theme</vt:lpstr>
      <vt:lpstr>PowerPoint Presentation</vt:lpstr>
      <vt:lpstr>PowerPoint Presentation</vt:lpstr>
      <vt:lpstr>PowerPoint Presentation</vt:lpstr>
      <vt:lpstr>   </vt:lpstr>
      <vt:lpstr>   </vt:lpstr>
      <vt:lpstr>We follow the Early Years Foundation Stage (EYFS) curriculum.   Communication and Language Physical Development PSED Literacy Mathematics Understanding of the World Expressive Arts and Designs  </vt:lpstr>
      <vt:lpstr> We monitor children’s progress through observations, which we then use to inform our planning and your child’s next steps in learning.   The EYFS Curriculum enables practitioners to teach children through a play based curriculum.    </vt:lpstr>
      <vt:lpstr> Each child is unique and has individual ways of learning.   The Reception team will make sure that the learning is suited to your child’s unique interests, needs and abilities.     </vt:lpstr>
      <vt:lpstr>PowerPoint Presentation</vt:lpstr>
      <vt:lpstr>PowerPoint Presentation</vt:lpstr>
      <vt:lpstr>In Reception your child will be given books each week to read at home we will change these regularly. We send home 2 books per week and a copy of the phonics focus for each unit of Sounds Write. We send home one ‘fully decodable’ book which links with the phonemes we have learnt in the previous week. Please practise the phonics and read daily, logging this in the reading record provided.  We also send home a library book of their choice, which is for you to share with your child.  We will hold a parent meeting in the Autumn Term to explain phonics and reading in more detail.             We read with the children regularly at school. This will be 1:1 and in small groups, with the teacher or the TA.</vt:lpstr>
      <vt:lpstr> We use an online learning journal called Tapestry. We upload photos of the children learning at school for you to see. You can also upload photos of your child learning at home.  We share a weekly update through Tapestry to keep you informed about our learning. This will sometimes include suggestions and ideas of how you could support your child’s learning at home. Please sign the consent form found in your pack and return to school as soon as possible.  </vt:lpstr>
      <vt:lpstr>  </vt:lpstr>
      <vt:lpstr>PowerPoint Presentation</vt:lpstr>
      <vt:lpstr>Year 6 pupils support the Reception children at playtimes and lunchtimes. </vt:lpstr>
      <vt:lpstr>Preschool Visits</vt:lpstr>
      <vt:lpstr>Settling Sessions and Parent Consultations</vt:lpstr>
      <vt:lpstr>What is school readiness?</vt:lpstr>
      <vt:lpstr>If you have any concerns or questions, please come and speak to one of us.  Many thanks for coming. We look forward to meeting you and your child!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Paterson</dc:creator>
  <cp:lastModifiedBy>Hannah Starnes</cp:lastModifiedBy>
  <cp:revision>84</cp:revision>
  <cp:lastPrinted>2023-07-04T06:44:50Z</cp:lastPrinted>
  <dcterms:created xsi:type="dcterms:W3CDTF">2016-06-23T16:01:07Z</dcterms:created>
  <dcterms:modified xsi:type="dcterms:W3CDTF">2026-07-02T11:02:26Z</dcterms:modified>
</cp:coreProperties>
</file>