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2" r:id="rId1"/>
  </p:sldMasterIdLst>
  <p:sldIdLst>
    <p:sldId id="260" r:id="rId2"/>
    <p:sldId id="261" r:id="rId3"/>
    <p:sldId id="262" r:id="rId4"/>
    <p:sldId id="285" r:id="rId5"/>
    <p:sldId id="265" r:id="rId6"/>
    <p:sldId id="266" r:id="rId7"/>
    <p:sldId id="267" r:id="rId8"/>
    <p:sldId id="270" r:id="rId9"/>
    <p:sldId id="271" r:id="rId10"/>
    <p:sldId id="283" r:id="rId11"/>
    <p:sldId id="284" r:id="rId12"/>
    <p:sldId id="281" r:id="rId13"/>
    <p:sldId id="264" r:id="rId14"/>
  </p:sldIdLst>
  <p:sldSz cx="9144000" cy="6858000" type="screen4x3"/>
  <p:notesSz cx="6858000" cy="9144000"/>
  <p:embeddedFontLst>
    <p:embeddedFont>
      <p:font typeface="Twinkl SemiBold" pitchFamily="2" charset="0"/>
      <p:bold r:id="rId15"/>
    </p:embeddedFont>
    <p:embeddedFont>
      <p:font typeface="Twinkl" panose="020B0604020202020204" pitchFamily="2" charset="0"/>
      <p:regular r:id="rId16"/>
      <p:bold r:id="rId17"/>
    </p:embeddedFont>
    <p:embeddedFont>
      <p:font typeface="Calibri" panose="020F0502020204030204" pitchFamily="34" charset="0"/>
      <p:regular r:id="rId18"/>
      <p:bold r:id="rId19"/>
      <p:italic r:id="rId20"/>
      <p:boldItalic r:id="rId21"/>
    </p:embeddedFont>
  </p:embeddedFont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winkl" panose="020B0604020202020204" pitchFamily="2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winkl" panose="020B0604020202020204" pitchFamily="2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winkl" panose="020B0604020202020204" pitchFamily="2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winkl" panose="020B0604020202020204" pitchFamily="2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winkl" panose="020B0604020202020204" pitchFamily="2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winkl" panose="020B0604020202020204" pitchFamily="2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winkl" panose="020B0604020202020204" pitchFamily="2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winkl" panose="020B0604020202020204" pitchFamily="2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winkl" panose="020B0604020202020204" pitchFamily="2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pos="317">
          <p15:clr>
            <a:srgbClr val="A4A3A4"/>
          </p15:clr>
        </p15:guide>
        <p15:guide id="4" pos="476">
          <p15:clr>
            <a:srgbClr val="A4A3A4"/>
          </p15:clr>
        </p15:guide>
        <p15:guide id="5" pos="5284">
          <p15:clr>
            <a:srgbClr val="A4A3A4"/>
          </p15:clr>
        </p15:guide>
        <p15:guide id="6" pos="5443">
          <p15:clr>
            <a:srgbClr val="A4A3A4"/>
          </p15:clr>
        </p15:guide>
        <p15:guide id="7" orient="horz" pos="323">
          <p15:clr>
            <a:srgbClr val="A4A3A4"/>
          </p15:clr>
        </p15:guide>
        <p15:guide id="8" orient="horz" pos="482">
          <p15:clr>
            <a:srgbClr val="A4A3A4"/>
          </p15:clr>
        </p15:guide>
        <p15:guide id="9" orient="horz" pos="3997">
          <p15:clr>
            <a:srgbClr val="A4A3A4"/>
          </p15:clr>
        </p15:guide>
        <p15:guide id="10" orient="horz" pos="386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9CDF3"/>
    <a:srgbClr val="6C388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92" autoAdjust="0"/>
    <p:restoredTop sz="94660"/>
  </p:normalViewPr>
  <p:slideViewPr>
    <p:cSldViewPr snapToGrid="0">
      <p:cViewPr varScale="1">
        <p:scale>
          <a:sx n="73" d="100"/>
          <a:sy n="73" d="100"/>
        </p:scale>
        <p:origin x="1278" y="66"/>
      </p:cViewPr>
      <p:guideLst>
        <p:guide orient="horz" pos="2160"/>
        <p:guide pos="2880"/>
        <p:guide pos="317"/>
        <p:guide pos="476"/>
        <p:guide pos="5284"/>
        <p:guide pos="5443"/>
        <p:guide orient="horz" pos="323"/>
        <p:guide orient="horz" pos="482"/>
        <p:guide orient="horz" pos="3997"/>
        <p:guide orient="horz" pos="3861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 userDrawn="1"/>
        </p:nvSpPr>
        <p:spPr bwMode="auto">
          <a:xfrm>
            <a:off x="457200" y="438150"/>
            <a:ext cx="8220075" cy="5957888"/>
          </a:xfrm>
          <a:prstGeom prst="roundRect">
            <a:avLst>
              <a:gd name="adj" fmla="val 2649"/>
            </a:avLst>
          </a:prstGeom>
          <a:solidFill>
            <a:schemeClr val="bg1">
              <a:alpha val="90000"/>
            </a:schemeClr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350" dirty="0">
                <a:solidFill>
                  <a:srgbClr val="FFFFFF"/>
                </a:solidFill>
              </a:rPr>
              <a:t> 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6725" y="1122363"/>
            <a:ext cx="8201025" cy="2387600"/>
          </a:xfrm>
        </p:spPr>
        <p:txBody>
          <a:bodyPr>
            <a:normAutofit/>
          </a:bodyPr>
          <a:lstStyle>
            <a:lvl1pPr algn="ctr">
              <a:defRPr sz="4000">
                <a:latin typeface="Twinkl SemiBold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6725" y="3602038"/>
            <a:ext cx="8201025" cy="1655762"/>
          </a:xfrm>
        </p:spPr>
        <p:txBody>
          <a:bodyPr/>
          <a:lstStyle>
            <a:lvl1pPr marL="0" indent="0" algn="ctr">
              <a:buNone/>
              <a:defRPr sz="2400">
                <a:latin typeface="Twinkl" pitchFamily="2" charset="0"/>
                <a:ea typeface="Sassoon Infant Rg" panose="02000503030000020003" pitchFamily="50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25178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 userDrawn="1"/>
        </p:nvSpPr>
        <p:spPr bwMode="auto">
          <a:xfrm>
            <a:off x="457200" y="438150"/>
            <a:ext cx="8220075" cy="5957888"/>
          </a:xfrm>
          <a:prstGeom prst="roundRect">
            <a:avLst>
              <a:gd name="adj" fmla="val 2649"/>
            </a:avLst>
          </a:prstGeom>
          <a:solidFill>
            <a:schemeClr val="bg1">
              <a:alpha val="90000"/>
            </a:schemeClr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350" dirty="0">
                <a:solidFill>
                  <a:srgbClr val="FFFFFF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156125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ole Class Ic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 userDrawn="1"/>
        </p:nvSpPr>
        <p:spPr bwMode="auto">
          <a:xfrm>
            <a:off x="457200" y="438150"/>
            <a:ext cx="8220075" cy="5957888"/>
          </a:xfrm>
          <a:prstGeom prst="roundRect">
            <a:avLst>
              <a:gd name="adj" fmla="val 2649"/>
            </a:avLst>
          </a:prstGeom>
          <a:solidFill>
            <a:schemeClr val="bg1">
              <a:alpha val="90000"/>
            </a:schemeClr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solidFill>
                  <a:srgbClr val="FFFFFF"/>
                </a:solidFill>
              </a:rPr>
              <a:t> </a:t>
            </a:r>
          </a:p>
        </p:txBody>
      </p:sp>
      <p:pic>
        <p:nvPicPr>
          <p:cNvPr id="3" name="Whole Clas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0300" y="612775"/>
            <a:ext cx="123825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327094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dividual Ic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 userDrawn="1"/>
        </p:nvSpPr>
        <p:spPr bwMode="auto">
          <a:xfrm>
            <a:off x="457200" y="438150"/>
            <a:ext cx="8220075" cy="5957888"/>
          </a:xfrm>
          <a:prstGeom prst="roundRect">
            <a:avLst>
              <a:gd name="adj" fmla="val 2649"/>
            </a:avLst>
          </a:prstGeom>
          <a:solidFill>
            <a:schemeClr val="bg1">
              <a:alpha val="90000"/>
            </a:schemeClr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solidFill>
                  <a:srgbClr val="FFFFFF"/>
                </a:solidFill>
              </a:rPr>
              <a:t> </a:t>
            </a:r>
          </a:p>
        </p:txBody>
      </p:sp>
      <p:pic>
        <p:nvPicPr>
          <p:cNvPr id="3" name="Individual Work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6200" y="612775"/>
            <a:ext cx="865188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459267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irs Ic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 userDrawn="1"/>
        </p:nvSpPr>
        <p:spPr bwMode="auto">
          <a:xfrm>
            <a:off x="457200" y="438150"/>
            <a:ext cx="8220075" cy="5957888"/>
          </a:xfrm>
          <a:prstGeom prst="roundRect">
            <a:avLst>
              <a:gd name="adj" fmla="val 2649"/>
            </a:avLst>
          </a:prstGeom>
          <a:solidFill>
            <a:schemeClr val="bg1">
              <a:alpha val="90000"/>
            </a:schemeClr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solidFill>
                  <a:srgbClr val="FFFFFF"/>
                </a:solidFill>
              </a:rPr>
              <a:t> </a:t>
            </a:r>
          </a:p>
        </p:txBody>
      </p:sp>
      <p:pic>
        <p:nvPicPr>
          <p:cNvPr id="3" name="Pair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6200" y="612775"/>
            <a:ext cx="865188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533454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lking Partners Ic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 userDrawn="1"/>
        </p:nvSpPr>
        <p:spPr bwMode="auto">
          <a:xfrm>
            <a:off x="457200" y="438150"/>
            <a:ext cx="8220075" cy="5957888"/>
          </a:xfrm>
          <a:prstGeom prst="roundRect">
            <a:avLst>
              <a:gd name="adj" fmla="val 2649"/>
            </a:avLst>
          </a:prstGeom>
          <a:solidFill>
            <a:schemeClr val="bg1">
              <a:alpha val="90000"/>
            </a:schemeClr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solidFill>
                  <a:srgbClr val="FFFFFF"/>
                </a:solidFill>
              </a:rPr>
              <a:t> </a:t>
            </a:r>
          </a:p>
        </p:txBody>
      </p:sp>
      <p:pic>
        <p:nvPicPr>
          <p:cNvPr id="3" name="Talking Partner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6200" y="612775"/>
            <a:ext cx="865188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10227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oups Ic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 userDrawn="1"/>
        </p:nvSpPr>
        <p:spPr bwMode="auto">
          <a:xfrm>
            <a:off x="457200" y="438150"/>
            <a:ext cx="8220075" cy="5957888"/>
          </a:xfrm>
          <a:prstGeom prst="roundRect">
            <a:avLst>
              <a:gd name="adj" fmla="val 2649"/>
            </a:avLst>
          </a:prstGeom>
          <a:solidFill>
            <a:schemeClr val="bg1">
              <a:alpha val="90000"/>
            </a:schemeClr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solidFill>
                  <a:srgbClr val="FFFFFF"/>
                </a:solidFill>
              </a:rPr>
              <a:t> </a:t>
            </a:r>
          </a:p>
        </p:txBody>
      </p:sp>
      <p:pic>
        <p:nvPicPr>
          <p:cNvPr id="3" name="Group Work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6200" y="612775"/>
            <a:ext cx="865188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748797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ntal and Oral Starter Ic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 userDrawn="1"/>
        </p:nvSpPr>
        <p:spPr bwMode="auto">
          <a:xfrm>
            <a:off x="457200" y="438150"/>
            <a:ext cx="8220075" cy="5957888"/>
          </a:xfrm>
          <a:prstGeom prst="roundRect">
            <a:avLst>
              <a:gd name="adj" fmla="val 2649"/>
            </a:avLst>
          </a:prstGeom>
          <a:solidFill>
            <a:schemeClr val="bg1">
              <a:alpha val="90000"/>
            </a:schemeClr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solidFill>
                  <a:srgbClr val="FFFFFF"/>
                </a:solidFill>
              </a:rPr>
              <a:t> </a:t>
            </a:r>
          </a:p>
        </p:txBody>
      </p:sp>
      <p:pic>
        <p:nvPicPr>
          <p:cNvPr id="3" name="Picture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6200" y="612775"/>
            <a:ext cx="86360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232602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ssesment Ic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 userDrawn="1"/>
        </p:nvSpPr>
        <p:spPr bwMode="auto">
          <a:xfrm>
            <a:off x="457200" y="438150"/>
            <a:ext cx="8220075" cy="5957888"/>
          </a:xfrm>
          <a:prstGeom prst="roundRect">
            <a:avLst>
              <a:gd name="adj" fmla="val 2649"/>
            </a:avLst>
          </a:prstGeom>
          <a:solidFill>
            <a:schemeClr val="bg1">
              <a:alpha val="90000"/>
            </a:schemeClr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solidFill>
                  <a:srgbClr val="FFFFFF"/>
                </a:solidFill>
              </a:rPr>
              <a:t> 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6200" y="612775"/>
            <a:ext cx="865188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457197" y="2153354"/>
            <a:ext cx="8220075" cy="4242683"/>
          </a:xfrm>
        </p:spPr>
        <p:txBody>
          <a:bodyPr/>
          <a:lstStyle>
            <a:lvl1pPr>
              <a:defRPr sz="1800">
                <a:latin typeface="Twinkl" pitchFamily="2" charset="0"/>
                <a:ea typeface="Sassoon Infant Rg" panose="02000503030000020003" pitchFamily="50" charset="0"/>
              </a:defRPr>
            </a:lvl1pPr>
            <a:lvl2pPr>
              <a:defRPr sz="1600">
                <a:latin typeface="Twinkl" pitchFamily="2" charset="0"/>
                <a:ea typeface="Sassoon Infant Rg" panose="02000503030000020003" pitchFamily="50" charset="0"/>
              </a:defRPr>
            </a:lvl2pPr>
            <a:lvl3pPr>
              <a:defRPr sz="1400">
                <a:latin typeface="Twinkl" pitchFamily="2" charset="0"/>
                <a:ea typeface="Sassoon Infant Rg" panose="02000503030000020003" pitchFamily="50" charset="0"/>
              </a:defRPr>
            </a:lvl3pPr>
            <a:lvl4pPr>
              <a:defRPr sz="1400">
                <a:latin typeface="Twinkl" pitchFamily="2" charset="0"/>
                <a:ea typeface="Sassoon Infant Rg" panose="02000503030000020003" pitchFamily="50" charset="0"/>
              </a:defRPr>
            </a:lvl4pPr>
            <a:lvl5pPr>
              <a:defRPr sz="1400">
                <a:latin typeface="Twinkl" pitchFamily="2" charset="0"/>
                <a:ea typeface="Sassoon Infant Rg" panose="02000503030000020003" pitchFamily="50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57198" y="485773"/>
            <a:ext cx="8220075" cy="1595581"/>
          </a:xfrm>
        </p:spPr>
        <p:txBody>
          <a:bodyPr>
            <a:normAutofit/>
          </a:bodyPr>
          <a:lstStyle>
            <a:lvl1pPr>
              <a:defRPr sz="3600" b="0">
                <a:latin typeface="Twinkl SemiBold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61319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im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6249" y="549275"/>
            <a:ext cx="8181975" cy="1325563"/>
          </a:xfrm>
          <a:noFill/>
          <a:ln>
            <a:noFill/>
          </a:ln>
        </p:spPr>
        <p:txBody>
          <a:bodyPr>
            <a:normAutofit/>
          </a:bodyPr>
          <a:lstStyle>
            <a:lvl1pPr>
              <a:defRPr sz="4000" b="1">
                <a:latin typeface="Twinkl SemiBold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1012" y="2014537"/>
            <a:ext cx="8181975" cy="4351338"/>
          </a:xfrm>
          <a:noFill/>
          <a:ln>
            <a:noFill/>
          </a:ln>
        </p:spPr>
        <p:txBody>
          <a:bodyPr/>
          <a:lstStyle>
            <a:lvl1pPr>
              <a:defRPr sz="1800">
                <a:latin typeface="Twinkl" pitchFamily="2" charset="0"/>
                <a:ea typeface="Sassoon Infant Rg" panose="02000503030000020003" pitchFamily="50" charset="0"/>
              </a:defRPr>
            </a:lvl1pPr>
            <a:lvl2pPr>
              <a:defRPr sz="1600">
                <a:latin typeface="Twinkl" pitchFamily="2" charset="0"/>
                <a:ea typeface="Sassoon Infant Rg" panose="02000503030000020003" pitchFamily="50" charset="0"/>
              </a:defRPr>
            </a:lvl2pPr>
            <a:lvl3pPr>
              <a:defRPr sz="1400">
                <a:latin typeface="Twinkl" pitchFamily="2" charset="0"/>
                <a:ea typeface="Sassoon Infant Rg" panose="02000503030000020003" pitchFamily="50" charset="0"/>
              </a:defRPr>
            </a:lvl3pPr>
            <a:lvl4pPr>
              <a:defRPr sz="1400">
                <a:latin typeface="Twinkl" pitchFamily="2" charset="0"/>
                <a:ea typeface="Sassoon Infant Rg" panose="02000503030000020003" pitchFamily="50" charset="0"/>
              </a:defRPr>
            </a:lvl4pPr>
            <a:lvl5pPr>
              <a:defRPr sz="1400">
                <a:latin typeface="Twinkl" pitchFamily="2" charset="0"/>
                <a:ea typeface="Sassoon Infant Rg" panose="02000503030000020003" pitchFamily="50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62745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lanit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750" y="2359034"/>
            <a:ext cx="8064500" cy="655294"/>
          </a:xfrm>
          <a:noFill/>
          <a:ln>
            <a:noFill/>
          </a:ln>
        </p:spPr>
        <p:txBody>
          <a:bodyPr>
            <a:noAutofit/>
          </a:bodyPr>
          <a:lstStyle>
            <a:lvl1pPr algn="ctr">
              <a:defRPr sz="6600" b="1">
                <a:solidFill>
                  <a:schemeClr val="bg1"/>
                </a:solidFill>
                <a:latin typeface="Tuffy" panose="020B0603060100000000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0"/>
          </p:nvPr>
        </p:nvSpPr>
        <p:spPr>
          <a:xfrm>
            <a:off x="1654969" y="3199950"/>
            <a:ext cx="5834062" cy="543989"/>
          </a:xfrm>
          <a:noFill/>
          <a:ln>
            <a:noFill/>
          </a:ln>
        </p:spPr>
        <p:txBody>
          <a:bodyPr anchor="ctr" anchorCtr="1">
            <a:noAutofit/>
          </a:bodyPr>
          <a:lstStyle>
            <a:lvl1pPr marL="0" indent="0" algn="ctr">
              <a:buNone/>
              <a:defRPr sz="2800">
                <a:solidFill>
                  <a:schemeClr val="bg1"/>
                </a:solidFill>
                <a:latin typeface="Tuffy" panose="020B0603060100000000" pitchFamily="34" charset="0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427909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3288" y="6196013"/>
            <a:ext cx="576262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33529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3288" y="6196013"/>
            <a:ext cx="576262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312250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ED4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90538" y="695325"/>
            <a:ext cx="8162925" cy="1150938"/>
          </a:xfrm>
          <a:prstGeom prst="roundRect">
            <a:avLst>
              <a:gd name="adj" fmla="val 9639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252000" tIns="252000" rIns="252000" bIns="25200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0538" y="1957388"/>
            <a:ext cx="8162925" cy="4387850"/>
          </a:xfrm>
          <a:prstGeom prst="roundRect">
            <a:avLst>
              <a:gd name="adj" fmla="val 2583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252000" tIns="252000" rIns="252000" bIns="2520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9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  <p:sldLayoutId id="2147483826" r:id="rId8"/>
    <p:sldLayoutId id="2147483827" r:id="rId9"/>
    <p:sldLayoutId id="2147483817" r:id="rId10"/>
    <p:sldLayoutId id="2147483818" r:id="rId11"/>
    <p:sldLayoutId id="2147483828" r:id="rId12"/>
    <p:sldLayoutId id="2147483829" r:id="rId13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 kern="1200">
          <a:solidFill>
            <a:srgbClr val="1C1C1C"/>
          </a:solidFill>
          <a:latin typeface="Twinkl SemiBold" pitchFamily="2" charset="0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rgbClr val="1C1C1C"/>
          </a:solidFill>
          <a:latin typeface="Twinkl SemiBold" pitchFamily="2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rgbClr val="1C1C1C"/>
          </a:solidFill>
          <a:latin typeface="Twinkl SemiBold" pitchFamily="2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rgbClr val="1C1C1C"/>
          </a:solidFill>
          <a:latin typeface="Twinkl SemiBold" pitchFamily="2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rgbClr val="1C1C1C"/>
          </a:solidFill>
          <a:latin typeface="Twinkl SemiBold" pitchFamily="2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rgbClr val="1C1C1C"/>
          </a:solidFill>
          <a:latin typeface="Sassoon Infant Md" panose="02000603050000020003" pitchFamily="50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rgbClr val="1C1C1C"/>
          </a:solidFill>
          <a:latin typeface="Sassoon Infant Md" panose="02000603050000020003" pitchFamily="50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rgbClr val="1C1C1C"/>
          </a:solidFill>
          <a:latin typeface="Sassoon Infant Md" panose="02000603050000020003" pitchFamily="50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rgbClr val="1C1C1C"/>
          </a:solidFill>
          <a:latin typeface="Sassoon Infant Md" panose="02000603050000020003" pitchFamily="50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rgbClr val="1C1C1C"/>
          </a:solidFill>
          <a:latin typeface="Twinkl" pitchFamily="2" charset="0"/>
          <a:ea typeface="Sassoon Infant Rg" panose="02000503030000020003" pitchFamily="50" charset="0"/>
          <a:cs typeface="Twinkl" pitchFamily="2" charset="0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600" kern="1200">
          <a:solidFill>
            <a:srgbClr val="1C1C1C"/>
          </a:solidFill>
          <a:latin typeface="Twinkl" pitchFamily="2" charset="0"/>
          <a:ea typeface="Sassoon Infant Rg" panose="02000503030000020003" pitchFamily="50" charset="0"/>
          <a:cs typeface="Twinkl" pitchFamily="2" charset="0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Twinkl" pitchFamily="2" charset="0"/>
          <a:ea typeface="Sassoon Infant Rg" panose="02000503030000020003" pitchFamily="50" charset="0"/>
          <a:cs typeface="Twinkl" pitchFamily="2" charset="0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Twinkl" pitchFamily="2" charset="0"/>
          <a:ea typeface="Sassoon Infant Rg" panose="02000503030000020003" pitchFamily="50" charset="0"/>
          <a:cs typeface="Twinkl" pitchFamily="2" charset="0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Twinkl" pitchFamily="2" charset="0"/>
          <a:ea typeface="Sassoon Infant Rg" panose="02000503030000020003" pitchFamily="50" charset="0"/>
          <a:cs typeface="Twinkl" pitchFamily="2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8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5" name="TextBox 6"/>
          <p:cNvSpPr txBox="1">
            <a:spLocks noChangeArrowheads="1"/>
          </p:cNvSpPr>
          <p:nvPr/>
        </p:nvSpPr>
        <p:spPr bwMode="auto">
          <a:xfrm>
            <a:off x="2071688" y="6383338"/>
            <a:ext cx="499268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>
                <a:solidFill>
                  <a:srgbClr val="FFFFFF"/>
                </a:solidFill>
                <a:latin typeface="Tuffy" pitchFamily="34" charset="0"/>
              </a:rPr>
              <a:t>Year One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251575"/>
            <a:ext cx="9144000" cy="611188"/>
          </a:xfrm>
          <a:prstGeom prst="rect">
            <a:avLst/>
          </a:prstGeom>
          <a:solidFill>
            <a:srgbClr val="6C38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dirty="0">
              <a:solidFill>
                <a:srgbClr val="FFFFFF"/>
              </a:solidFill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0" y="6251575"/>
            <a:ext cx="9261475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318" name="TextBox 10"/>
          <p:cNvSpPr txBox="1">
            <a:spLocks noChangeArrowheads="1"/>
          </p:cNvSpPr>
          <p:nvPr/>
        </p:nvSpPr>
        <p:spPr bwMode="auto">
          <a:xfrm>
            <a:off x="1498600" y="6464300"/>
            <a:ext cx="6138863" cy="20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 anchorCtr="1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800" b="1">
                <a:solidFill>
                  <a:srgbClr val="FFFFFF"/>
                </a:solidFill>
                <a:latin typeface="Tuffy" pitchFamily="34" charset="0"/>
              </a:rPr>
              <a:t>Maths</a:t>
            </a:r>
            <a:r>
              <a:rPr lang="en-GB" altLang="en-US" sz="800">
                <a:solidFill>
                  <a:srgbClr val="FFFFFF"/>
                </a:solidFill>
                <a:latin typeface="Tuffy" pitchFamily="34" charset="0"/>
              </a:rPr>
              <a:t> | Year 1 | Position and Direction | Turns | Lesson 1 of 3: Tile Turns</a:t>
            </a:r>
          </a:p>
        </p:txBody>
      </p:sp>
      <p:sp>
        <p:nvSpPr>
          <p:cNvPr id="13319" name="Title 17"/>
          <p:cNvSpPr>
            <a:spLocks noGrp="1"/>
          </p:cNvSpPr>
          <p:nvPr>
            <p:ph type="title"/>
          </p:nvPr>
        </p:nvSpPr>
        <p:spPr>
          <a:xfrm>
            <a:off x="461963" y="2359025"/>
            <a:ext cx="8221662" cy="655638"/>
          </a:xfrm>
        </p:spPr>
        <p:txBody>
          <a:bodyPr/>
          <a:lstStyle/>
          <a:p>
            <a:pPr eaLnBrk="1" hangingPunct="1"/>
            <a:r>
              <a:rPr lang="en-GB" altLang="en-US" sz="5400" smtClean="0"/>
              <a:t>Maths</a:t>
            </a:r>
            <a:endParaRPr lang="en-GB" altLang="en-US" sz="5400" b="0" smtClean="0"/>
          </a:p>
        </p:txBody>
      </p:sp>
      <p:sp>
        <p:nvSpPr>
          <p:cNvPr id="13320" name="Text Placeholder 16"/>
          <p:cNvSpPr>
            <a:spLocks noGrp="1"/>
          </p:cNvSpPr>
          <p:nvPr>
            <p:ph type="body" sz="quarter" idx="10"/>
          </p:nvPr>
        </p:nvSpPr>
        <p:spPr>
          <a:xfrm>
            <a:off x="1655763" y="3200400"/>
            <a:ext cx="5832475" cy="542925"/>
          </a:xfrm>
        </p:spPr>
        <p:txBody>
          <a:bodyPr/>
          <a:lstStyle/>
          <a:p>
            <a:pPr eaLnBrk="1" hangingPunct="1"/>
            <a:r>
              <a:rPr lang="en-GB" altLang="en-US" smtClean="0"/>
              <a:t>Position and Direction</a:t>
            </a:r>
          </a:p>
        </p:txBody>
      </p:sp>
      <p:pic>
        <p:nvPicPr>
          <p:cNvPr id="13321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5550" y="982663"/>
            <a:ext cx="1612900" cy="1071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655638"/>
            <a:ext cx="9144000" cy="1112837"/>
          </a:xfrm>
          <a:prstGeom prst="rect">
            <a:avLst/>
          </a:prstGeom>
          <a:solidFill>
            <a:srgbClr val="FEFEFE">
              <a:alpha val="6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dirty="0">
              <a:solidFill>
                <a:srgbClr val="FFFFFF"/>
              </a:solidFill>
            </a:endParaRPr>
          </a:p>
        </p:txBody>
      </p:sp>
      <p:sp>
        <p:nvSpPr>
          <p:cNvPr id="14339" name="Title 7"/>
          <p:cNvSpPr>
            <a:spLocks noGrp="1"/>
          </p:cNvSpPr>
          <p:nvPr>
            <p:ph type="title" idx="4294967295"/>
          </p:nvPr>
        </p:nvSpPr>
        <p:spPr>
          <a:xfrm>
            <a:off x="0" y="582613"/>
            <a:ext cx="9144000" cy="1325562"/>
          </a:xfrm>
        </p:spPr>
        <p:txBody>
          <a:bodyPr lIns="0" tIns="0" rIns="0" bIns="0"/>
          <a:lstStyle/>
          <a:p>
            <a:pPr eaLnBrk="1" hangingPunct="1"/>
            <a:r>
              <a:rPr lang="en-GB" altLang="en-US" sz="5400" b="1" smtClean="0">
                <a:solidFill>
                  <a:schemeClr val="tx1"/>
                </a:solidFill>
                <a:latin typeface="Twinkl" panose="020B0604020202020204" pitchFamily="2" charset="0"/>
              </a:rPr>
              <a:t>Tile Turns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ounded Rectangle 24"/>
          <p:cNvSpPr/>
          <p:nvPr/>
        </p:nvSpPr>
        <p:spPr bwMode="auto">
          <a:xfrm>
            <a:off x="503238" y="2930525"/>
            <a:ext cx="8137525" cy="3414713"/>
          </a:xfrm>
          <a:prstGeom prst="roundRect">
            <a:avLst>
              <a:gd name="adj" fmla="val 6409"/>
            </a:avLst>
          </a:prstGeom>
          <a:solidFill>
            <a:srgbClr val="FFF9E7"/>
          </a:solidFill>
          <a:ln w="25400" cap="rnd">
            <a:solidFill>
              <a:srgbClr val="FEFB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solidFill>
                  <a:srgbClr val="FFFFFF"/>
                </a:solidFill>
              </a:rPr>
              <a:t> </a:t>
            </a:r>
          </a:p>
        </p:txBody>
      </p:sp>
      <p:sp>
        <p:nvSpPr>
          <p:cNvPr id="24" name="Rounded Rectangle 23"/>
          <p:cNvSpPr/>
          <p:nvPr/>
        </p:nvSpPr>
        <p:spPr bwMode="auto">
          <a:xfrm>
            <a:off x="503238" y="512763"/>
            <a:ext cx="8137525" cy="2192337"/>
          </a:xfrm>
          <a:prstGeom prst="roundRect">
            <a:avLst>
              <a:gd name="adj" fmla="val 6409"/>
            </a:avLst>
          </a:prstGeom>
          <a:solidFill>
            <a:srgbClr val="FFF9E7"/>
          </a:solidFill>
          <a:ln w="25400" cap="rnd">
            <a:solidFill>
              <a:srgbClr val="FEFB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solidFill>
                  <a:srgbClr val="FFFFFF"/>
                </a:solidFill>
              </a:rPr>
              <a:t> </a:t>
            </a:r>
          </a:p>
        </p:txBody>
      </p:sp>
      <p:sp>
        <p:nvSpPr>
          <p:cNvPr id="15364" name="Title 1"/>
          <p:cNvSpPr txBox="1">
            <a:spLocks/>
          </p:cNvSpPr>
          <p:nvPr/>
        </p:nvSpPr>
        <p:spPr bwMode="auto">
          <a:xfrm>
            <a:off x="628650" y="3071813"/>
            <a:ext cx="7886700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 anchorCtr="1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b="1">
                <a:latin typeface="Twinkl SemiBold" pitchFamily="2" charset="0"/>
              </a:rPr>
              <a:t>Success Criteria</a:t>
            </a:r>
          </a:p>
        </p:txBody>
      </p:sp>
      <p:sp>
        <p:nvSpPr>
          <p:cNvPr id="15365" name="Title 1"/>
          <p:cNvSpPr txBox="1">
            <a:spLocks/>
          </p:cNvSpPr>
          <p:nvPr/>
        </p:nvSpPr>
        <p:spPr bwMode="auto">
          <a:xfrm>
            <a:off x="628650" y="735013"/>
            <a:ext cx="7886700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 anchorCtr="1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b="1">
                <a:latin typeface="Twinkl SemiBold" pitchFamily="2" charset="0"/>
              </a:rPr>
              <a:t>Aim</a:t>
            </a:r>
          </a:p>
        </p:txBody>
      </p:sp>
      <p:sp>
        <p:nvSpPr>
          <p:cNvPr id="15366" name="Content Placeholder 15"/>
          <p:cNvSpPr>
            <a:spLocks noGrp="1"/>
          </p:cNvSpPr>
          <p:nvPr>
            <p:ph idx="1"/>
          </p:nvPr>
        </p:nvSpPr>
        <p:spPr>
          <a:xfrm>
            <a:off x="628650" y="1127125"/>
            <a:ext cx="7886700" cy="1409700"/>
          </a:xfrm>
        </p:spPr>
        <p:txBody>
          <a:bodyPr/>
          <a:lstStyle/>
          <a:p>
            <a:pPr eaLnBrk="1" hangingPunct="1"/>
            <a:r>
              <a:rPr lang="en-GB" altLang="en-US" smtClean="0"/>
              <a:t>I can move a quarter turn, half turn, three-quarter turn and whole turn. </a:t>
            </a:r>
          </a:p>
        </p:txBody>
      </p:sp>
      <p:sp>
        <p:nvSpPr>
          <p:cNvPr id="15367" name="Content Placeholder 15"/>
          <p:cNvSpPr txBox="1">
            <a:spLocks/>
          </p:cNvSpPr>
          <p:nvPr/>
        </p:nvSpPr>
        <p:spPr bwMode="auto">
          <a:xfrm>
            <a:off x="628650" y="3467100"/>
            <a:ext cx="7886700" cy="2625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000" tIns="252000" rIns="252000" bIns="180000"/>
          <a:lstStyle>
            <a:lvl1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9pPr>
          </a:lstStyle>
          <a:p>
            <a:pPr eaLnBrk="1" hangingPunct="1"/>
            <a:r>
              <a:rPr lang="en-GB" altLang="en-US"/>
              <a:t>I can turn in a full circle. </a:t>
            </a:r>
          </a:p>
          <a:p>
            <a:pPr eaLnBrk="1" hangingPunct="1"/>
            <a:r>
              <a:rPr lang="en-GB" altLang="en-US"/>
              <a:t>I can move a quarter turn. </a:t>
            </a:r>
          </a:p>
          <a:p>
            <a:pPr eaLnBrk="1" hangingPunct="1"/>
            <a:r>
              <a:rPr lang="en-GB" altLang="en-US"/>
              <a:t>I can move a half turn. </a:t>
            </a:r>
          </a:p>
          <a:p>
            <a:pPr eaLnBrk="1" hangingPunct="1"/>
            <a:r>
              <a:rPr lang="en-GB" altLang="en-US"/>
              <a:t>I can move a three-quarter turn. </a:t>
            </a:r>
          </a:p>
          <a:p>
            <a:pPr eaLnBrk="1" hangingPunct="1"/>
            <a:r>
              <a:rPr lang="en-GB" altLang="en-US"/>
              <a:t>I can complete patterns using turns.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34" r="2858"/>
          <a:stretch/>
        </p:blipFill>
        <p:spPr>
          <a:xfrm>
            <a:off x="438439" y="353014"/>
            <a:ext cx="8257886" cy="6201527"/>
          </a:xfrm>
          <a:prstGeom prst="roundRect">
            <a:avLst>
              <a:gd name="adj" fmla="val 3683"/>
            </a:avLst>
          </a:prstGeom>
        </p:spPr>
      </p:pic>
      <p:sp>
        <p:nvSpPr>
          <p:cNvPr id="16387" name="Rectangle 6"/>
          <p:cNvSpPr>
            <a:spLocks noChangeArrowheads="1"/>
          </p:cNvSpPr>
          <p:nvPr/>
        </p:nvSpPr>
        <p:spPr bwMode="auto">
          <a:xfrm>
            <a:off x="3265488" y="2127250"/>
            <a:ext cx="5430837" cy="42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72000" rIns="0" bIns="7200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>
                <a:solidFill>
                  <a:schemeClr val="tx1"/>
                </a:solidFill>
              </a:rPr>
              <a:t>Which direction are the mice running to?</a:t>
            </a:r>
          </a:p>
        </p:txBody>
      </p:sp>
      <p:sp>
        <p:nvSpPr>
          <p:cNvPr id="8" name="Rectangle 7"/>
          <p:cNvSpPr/>
          <p:nvPr/>
        </p:nvSpPr>
        <p:spPr>
          <a:xfrm>
            <a:off x="3225800" y="1676400"/>
            <a:ext cx="4010025" cy="55245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defRPr/>
            </a:pPr>
            <a:r>
              <a:rPr lang="en-GB" altLang="en-US" sz="3600" dirty="0">
                <a:latin typeface="+mj-lt"/>
              </a:rPr>
              <a:t>Left and Right Mice</a:t>
            </a:r>
            <a:endParaRPr lang="en-GB" sz="3600" dirty="0">
              <a:latin typeface="+mj-lt"/>
            </a:endParaRPr>
          </a:p>
        </p:txBody>
      </p:sp>
      <p:pic>
        <p:nvPicPr>
          <p:cNvPr id="16389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6200" y="612775"/>
            <a:ext cx="86360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click for mouse"/>
          <p:cNvSpPr/>
          <p:nvPr/>
        </p:nvSpPr>
        <p:spPr>
          <a:xfrm>
            <a:off x="4572000" y="2879725"/>
            <a:ext cx="2444750" cy="825500"/>
          </a:xfrm>
          <a:prstGeom prst="roundRect">
            <a:avLst/>
          </a:prstGeom>
          <a:solidFill>
            <a:srgbClr val="79CD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b="1" dirty="0">
                <a:solidFill>
                  <a:schemeClr val="bg1"/>
                </a:solidFill>
              </a:rPr>
              <a:t>Click here for the next mouse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11288" y="3846513"/>
            <a:ext cx="1196975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58888" y="3998913"/>
            <a:ext cx="1196975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96988" y="4151313"/>
            <a:ext cx="1196975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48788" y="3573463"/>
            <a:ext cx="1196975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58950" y="4533900"/>
            <a:ext cx="1196975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0250" y="3957638"/>
            <a:ext cx="1196975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08125" y="5068888"/>
            <a:ext cx="1196975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72650" y="4110038"/>
            <a:ext cx="1196975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82125" y="4725988"/>
            <a:ext cx="1196975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81238" y="4324350"/>
            <a:ext cx="1196975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" name="Picture 4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1188" y="3725863"/>
            <a:ext cx="1196975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" name="Picture 4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3588" y="3878263"/>
            <a:ext cx="1196975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" name="Picture 4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05988" y="4030663"/>
            <a:ext cx="1196975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" name="Picture 5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31925" y="4360863"/>
            <a:ext cx="1196975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" name="Picture 5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17663" y="4572000"/>
            <a:ext cx="1196975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" name="Picture 5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70025" y="4238625"/>
            <a:ext cx="1196975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" name="Picture 5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58388" y="4183063"/>
            <a:ext cx="1196975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" name="Picture 5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10788" y="4335463"/>
            <a:ext cx="1196975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1.85185E-6 L 1.22986 0.19745 " pathEditMode="relative" rAng="0" ptsTypes="AA">
                                      <p:cBhvr>
                                        <p:cTn id="6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493" y="986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1.85185E-6 L 1.22986 0.19745 " pathEditMode="relative" rAng="0" ptsTypes="AA">
                                      <p:cBhvr>
                                        <p:cTn id="10" dur="3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493" y="986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2.59259E-6 L 1.22986 0.19746 " pathEditMode="relative" rAng="0" ptsTypes="AA">
                                      <p:cBhvr>
                                        <p:cTn id="14" dur="3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493" y="986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3.33333E-6 L -1.24219 0.31667 " pathEditMode="relative" rAng="0" ptsTypes="AA">
                                      <p:cBhvr>
                                        <p:cTn id="18" dur="3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2118" y="1583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3.7037E-7 L 1.22986 0.19745 " pathEditMode="relative" rAng="0" ptsTypes="AA">
                                      <p:cBhvr>
                                        <p:cTn id="22" dur="3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493" y="986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-1.85185E-6 L -1.24218 0.31667 " pathEditMode="relative" rAng="0" ptsTypes="AA">
                                      <p:cBhvr>
                                        <p:cTn id="26" dur="3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2118" y="1583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1.11111E-6 L 1.25278 0.07778 " pathEditMode="relative" rAng="0" ptsTypes="AA">
                                      <p:cBhvr>
                                        <p:cTn id="30" dur="3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2639" y="38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4.07407E-6 L -1.24896 0.23843 " pathEditMode="relative" rAng="0" ptsTypes="AA">
                                      <p:cBhvr>
                                        <p:cTn id="34" dur="3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2448" y="119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1.11111E-6 L -1.22916 0.14861 " pathEditMode="relative" rAng="0" ptsTypes="AA">
                                      <p:cBhvr>
                                        <p:cTn id="38" dur="3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1458" y="74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-4.07407E-6 L 1.22986 0.19746 " pathEditMode="relative" rAng="0" ptsTypes="AA">
                                      <p:cBhvr>
                                        <p:cTn id="42" dur="3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493" y="986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3.33333E-6 L -1.24219 0.31667 " pathEditMode="relative" rAng="0" ptsTypes="AA">
                                      <p:cBhvr>
                                        <p:cTn id="46" dur="3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2118" y="1583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3.33333E-6 L -1.24219 0.31667 " pathEditMode="relative" rAng="0" ptsTypes="AA">
                                      <p:cBhvr>
                                        <p:cTn id="50" dur="3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2118" y="1583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3.33333E-6 L -1.24219 0.31667 " pathEditMode="relative" rAng="0" ptsTypes="AA">
                                      <p:cBhvr>
                                        <p:cTn id="54" dur="3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2118" y="1583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1.85185E-6 L 1.22987 0.19745 " pathEditMode="relative" rAng="0" ptsTypes="AA">
                                      <p:cBhvr>
                                        <p:cTn id="58" dur="3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493" y="986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4.81481E-6 L 1.22986 0.19745 " pathEditMode="relative" rAng="0" ptsTypes="AA">
                                      <p:cBhvr>
                                        <p:cTn id="62" dur="3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493" y="986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427 -0.00069 L 1.13455 0.18982 " pathEditMode="relative" rAng="0" ptsTypes="AA">
                                      <p:cBhvr>
                                        <p:cTn id="66" dur="4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8941" y="951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3.33333E-6 L -1.24219 0.31667 " pathEditMode="relative" rAng="0" ptsTypes="AA">
                                      <p:cBhvr>
                                        <p:cTn id="70" dur="3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2118" y="1583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3.33333E-6 L -1.24219 0.31667 " pathEditMode="relative" rAng="0" ptsTypes="AA">
                                      <p:cBhvr>
                                        <p:cTn id="74" dur="3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2118" y="1583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5"/>
          <a:stretch/>
        </p:blipFill>
        <p:spPr>
          <a:xfrm>
            <a:off x="444500" y="419100"/>
            <a:ext cx="8260901" cy="6053401"/>
          </a:xfrm>
          <a:prstGeom prst="roundRect">
            <a:avLst>
              <a:gd name="adj" fmla="val 2596"/>
            </a:avLst>
          </a:prstGeom>
        </p:spPr>
      </p:pic>
      <p:sp>
        <p:nvSpPr>
          <p:cNvPr id="8" name="Rectangle 7"/>
          <p:cNvSpPr/>
          <p:nvPr/>
        </p:nvSpPr>
        <p:spPr>
          <a:xfrm>
            <a:off x="2714625" y="696913"/>
            <a:ext cx="3714750" cy="61595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altLang="en-US" sz="4000" dirty="0">
                <a:solidFill>
                  <a:schemeClr val="bg1"/>
                </a:solidFill>
                <a:latin typeface="+mj-lt"/>
              </a:rPr>
              <a:t>Listen and Move</a:t>
            </a:r>
            <a:endParaRPr lang="en-GB" sz="4000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17412" name="Whole Class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0300" y="612775"/>
            <a:ext cx="123825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1765300" y="1930400"/>
            <a:ext cx="56388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2400" b="1">
                <a:solidFill>
                  <a:schemeClr val="bg1"/>
                </a:solidFill>
              </a:rPr>
              <a:t>Face the front and march on the spot.</a:t>
            </a:r>
          </a:p>
        </p:txBody>
      </p:sp>
      <p:pic>
        <p:nvPicPr>
          <p:cNvPr id="17414" name="Picture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2388" y="3746500"/>
            <a:ext cx="1536700" cy="233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1811338" y="1930400"/>
            <a:ext cx="56388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2400" b="1">
                <a:solidFill>
                  <a:schemeClr val="bg1"/>
                </a:solidFill>
              </a:rPr>
              <a:t>Step to the left then step to the right.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1811338" y="1930400"/>
            <a:ext cx="56388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2400" b="1">
                <a:solidFill>
                  <a:schemeClr val="bg1"/>
                </a:solidFill>
              </a:rPr>
              <a:t>Jump backwards and jump forwards.</a:t>
            </a:r>
          </a:p>
        </p:txBody>
      </p: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1765300" y="1930400"/>
            <a:ext cx="56388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2400" b="1">
                <a:solidFill>
                  <a:schemeClr val="bg1"/>
                </a:solidFill>
              </a:rPr>
              <a:t>Turn in a full circle.</a:t>
            </a:r>
          </a:p>
        </p:txBody>
      </p: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1841500" y="1930400"/>
            <a:ext cx="56388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2400" b="1">
                <a:solidFill>
                  <a:schemeClr val="bg1"/>
                </a:solidFill>
              </a:rPr>
              <a:t>Slide to the left and slide to the right. </a:t>
            </a:r>
          </a:p>
        </p:txBody>
      </p:sp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1841500" y="1930400"/>
            <a:ext cx="56388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2400" b="1">
                <a:solidFill>
                  <a:schemeClr val="bg1"/>
                </a:solidFill>
              </a:rPr>
              <a:t>Turn half way round in a circle. </a:t>
            </a:r>
          </a:p>
        </p:txBody>
      </p:sp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1943100" y="1930400"/>
            <a:ext cx="56388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2400" b="1">
                <a:solidFill>
                  <a:schemeClr val="bg1"/>
                </a:solidFill>
              </a:rPr>
              <a:t>Face the front and march on the spot.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13" grpId="0"/>
      <p:bldP spid="13" grpId="1"/>
      <p:bldP spid="14" grpId="0"/>
      <p:bldP spid="14" grpId="1"/>
      <p:bldP spid="15" grpId="0"/>
      <p:bldP spid="15" grpId="1"/>
      <p:bldP spid="16" grpId="0"/>
      <p:bldP spid="16" grpId="1"/>
      <p:bldP spid="17" grpId="0"/>
      <p:bldP spid="17" grpId="1"/>
      <p:bldP spid="18" grpId="0"/>
      <p:bldP spid="18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3686175"/>
            <a:ext cx="1646238" cy="1611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7075" y="1817688"/>
            <a:ext cx="1644650" cy="161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7075" y="3689350"/>
            <a:ext cx="1644650" cy="161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1843088"/>
            <a:ext cx="1646238" cy="161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8" name="Rectangle 6"/>
          <p:cNvSpPr>
            <a:spLocks noChangeArrowheads="1"/>
          </p:cNvSpPr>
          <p:nvPr/>
        </p:nvSpPr>
        <p:spPr bwMode="auto">
          <a:xfrm>
            <a:off x="755650" y="1312863"/>
            <a:ext cx="7632700" cy="42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72000" rIns="0" bIns="7200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>
                <a:solidFill>
                  <a:schemeClr val="tx1"/>
                </a:solidFill>
              </a:rPr>
              <a:t>Click the tiles to reveal turns!</a:t>
            </a:r>
          </a:p>
        </p:txBody>
      </p:sp>
      <p:sp>
        <p:nvSpPr>
          <p:cNvPr id="8" name="Rectangle 7"/>
          <p:cNvSpPr/>
          <p:nvPr/>
        </p:nvSpPr>
        <p:spPr>
          <a:xfrm>
            <a:off x="3233738" y="696913"/>
            <a:ext cx="2676525" cy="61595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altLang="en-US" sz="4000" dirty="0">
                <a:latin typeface="+mj-lt"/>
              </a:rPr>
              <a:t>Tile Explore</a:t>
            </a:r>
            <a:endParaRPr lang="en-GB" sz="4000" dirty="0">
              <a:latin typeface="+mj-lt"/>
            </a:endParaRPr>
          </a:p>
        </p:txBody>
      </p:sp>
      <p:pic>
        <p:nvPicPr>
          <p:cNvPr id="18440" name="Pairs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6200" y="612775"/>
            <a:ext cx="86360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2376488" y="2324100"/>
            <a:ext cx="154305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>
                <a:solidFill>
                  <a:schemeClr val="tx1"/>
                </a:solidFill>
              </a:rPr>
              <a:t>a full turn or a whole turn</a:t>
            </a:r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6151563" y="2439988"/>
            <a:ext cx="154463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>
                <a:solidFill>
                  <a:schemeClr val="tx1"/>
                </a:solidFill>
              </a:rPr>
              <a:t>a half turn</a:t>
            </a:r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2376488" y="4337050"/>
            <a:ext cx="171291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>
                <a:solidFill>
                  <a:schemeClr val="tx1"/>
                </a:solidFill>
              </a:rPr>
              <a:t>a quarter turn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6151563" y="4173538"/>
            <a:ext cx="184785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>
                <a:solidFill>
                  <a:schemeClr val="tx1"/>
                </a:solidFill>
              </a:rPr>
              <a:t>a three-quarter turn</a:t>
            </a:r>
          </a:p>
        </p:txBody>
      </p:sp>
      <p:sp>
        <p:nvSpPr>
          <p:cNvPr id="23" name="Rectangle 22"/>
          <p:cNvSpPr>
            <a:spLocks noChangeArrowheads="1"/>
          </p:cNvSpPr>
          <p:nvPr/>
        </p:nvSpPr>
        <p:spPr bwMode="auto">
          <a:xfrm>
            <a:off x="755650" y="5483225"/>
            <a:ext cx="76327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>
                <a:solidFill>
                  <a:schemeClr val="tx1"/>
                </a:solidFill>
              </a:rPr>
              <a:t>What patterns you can make using turns with your </a:t>
            </a:r>
            <a:r>
              <a:rPr lang="en-GB" altLang="en-US" b="1">
                <a:solidFill>
                  <a:srgbClr val="00B0F0"/>
                </a:solidFill>
              </a:rPr>
              <a:t>Tiling Together Cards? </a:t>
            </a:r>
            <a:r>
              <a:rPr lang="en-GB" altLang="en-US"/>
              <a:t>All of these tiles have been turned in a 'clockwise' direction.</a:t>
            </a:r>
            <a:r>
              <a:rPr lang="en-GB" altLang="en-US" b="1">
                <a:solidFill>
                  <a:srgbClr val="00B0F0"/>
                </a:solidFill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 nodeType="clickPar">
                      <p:stCondLst>
                        <p:cond delay="0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15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 nodeType="clickPar">
                      <p:stCondLst>
                        <p:cond delay="0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2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 nodeType="clickPar">
                      <p:stCondLst>
                        <p:cond delay="0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6200000">
                                      <p:cBhvr>
                                        <p:cTn id="33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1" grpId="0"/>
      <p:bldP spid="22" grpId="0"/>
      <p:bldP spid="2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233738" y="696913"/>
            <a:ext cx="2676525" cy="61595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altLang="en-US" sz="4000">
                <a:latin typeface="+mj-lt"/>
              </a:rPr>
              <a:t>Tile Explore</a:t>
            </a:r>
            <a:endParaRPr lang="en-GB" sz="4000" dirty="0">
              <a:latin typeface="+mj-lt"/>
            </a:endParaRPr>
          </a:p>
        </p:txBody>
      </p:sp>
      <p:pic>
        <p:nvPicPr>
          <p:cNvPr id="19459" name="Pair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6200" y="612775"/>
            <a:ext cx="86360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0" name="Picture 1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1738" y="2587625"/>
            <a:ext cx="1649412" cy="1649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1" name="Rectangle 21"/>
          <p:cNvSpPr>
            <a:spLocks noChangeArrowheads="1"/>
          </p:cNvSpPr>
          <p:nvPr/>
        </p:nvSpPr>
        <p:spPr bwMode="auto">
          <a:xfrm>
            <a:off x="755650" y="1312863"/>
            <a:ext cx="7632700" cy="42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72000" rIns="0" bIns="7200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>
                <a:solidFill>
                  <a:schemeClr val="tx1"/>
                </a:solidFill>
              </a:rPr>
              <a:t>Click the tiles to reveal the turns!</a:t>
            </a:r>
          </a:p>
        </p:txBody>
      </p:sp>
      <p:sp>
        <p:nvSpPr>
          <p:cNvPr id="33" name="Rectangle 32"/>
          <p:cNvSpPr>
            <a:spLocks noChangeArrowheads="1"/>
          </p:cNvSpPr>
          <p:nvPr/>
        </p:nvSpPr>
        <p:spPr bwMode="auto">
          <a:xfrm>
            <a:off x="1795463" y="5484813"/>
            <a:ext cx="555307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>
                <a:solidFill>
                  <a:schemeClr val="tx1"/>
                </a:solidFill>
              </a:rPr>
              <a:t>What patterns you can make using turns with your </a:t>
            </a:r>
            <a:r>
              <a:rPr lang="en-GB" altLang="en-US" b="1">
                <a:solidFill>
                  <a:srgbClr val="00B0F0"/>
                </a:solidFill>
              </a:rPr>
              <a:t>Tiling Together Cards? </a:t>
            </a: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6975" y="2582863"/>
            <a:ext cx="1658938" cy="165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1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5388" y="2589213"/>
            <a:ext cx="1660525" cy="1646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3325" y="2605088"/>
            <a:ext cx="1646238" cy="161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Picture 27" hidden="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5388" y="2582863"/>
            <a:ext cx="1658937" cy="165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ounded Rectangular Callout 1"/>
          <p:cNvSpPr/>
          <p:nvPr/>
        </p:nvSpPr>
        <p:spPr>
          <a:xfrm>
            <a:off x="989013" y="2471738"/>
            <a:ext cx="2528887" cy="2001837"/>
          </a:xfrm>
          <a:prstGeom prst="wedgeRoundRectCallout">
            <a:avLst>
              <a:gd name="adj1" fmla="val -37120"/>
              <a:gd name="adj2" fmla="val 64558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dirty="0">
                <a:solidFill>
                  <a:schemeClr val="tx1"/>
                </a:solidFill>
              </a:rPr>
              <a:t>A full turn or a whole turn.</a:t>
            </a:r>
          </a:p>
        </p:txBody>
      </p:sp>
      <p:sp>
        <p:nvSpPr>
          <p:cNvPr id="30" name="Rounded Rectangular Callout 29"/>
          <p:cNvSpPr/>
          <p:nvPr/>
        </p:nvSpPr>
        <p:spPr>
          <a:xfrm>
            <a:off x="989013" y="2471738"/>
            <a:ext cx="2528887" cy="2001837"/>
          </a:xfrm>
          <a:prstGeom prst="wedgeRoundRectCallout">
            <a:avLst>
              <a:gd name="adj1" fmla="val -37120"/>
              <a:gd name="adj2" fmla="val 64558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dirty="0">
                <a:solidFill>
                  <a:schemeClr val="tx1"/>
                </a:solidFill>
              </a:rPr>
              <a:t>A half turn.</a:t>
            </a:r>
          </a:p>
        </p:txBody>
      </p:sp>
      <p:sp>
        <p:nvSpPr>
          <p:cNvPr id="31" name="Rounded Rectangular Callout 30"/>
          <p:cNvSpPr/>
          <p:nvPr/>
        </p:nvSpPr>
        <p:spPr>
          <a:xfrm>
            <a:off x="989013" y="2471738"/>
            <a:ext cx="2528887" cy="2001837"/>
          </a:xfrm>
          <a:prstGeom prst="wedgeRoundRectCallout">
            <a:avLst>
              <a:gd name="adj1" fmla="val -37120"/>
              <a:gd name="adj2" fmla="val 64558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dirty="0">
                <a:solidFill>
                  <a:schemeClr val="tx1"/>
                </a:solidFill>
              </a:rPr>
              <a:t>A quarter turn.</a:t>
            </a:r>
          </a:p>
        </p:txBody>
      </p:sp>
      <p:sp>
        <p:nvSpPr>
          <p:cNvPr id="32" name="Rounded Rectangular Callout 31"/>
          <p:cNvSpPr/>
          <p:nvPr/>
        </p:nvSpPr>
        <p:spPr>
          <a:xfrm>
            <a:off x="989013" y="2471738"/>
            <a:ext cx="2528887" cy="2001837"/>
          </a:xfrm>
          <a:prstGeom prst="wedgeRoundRectCallout">
            <a:avLst>
              <a:gd name="adj1" fmla="val -37120"/>
              <a:gd name="adj2" fmla="val 64558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dirty="0">
                <a:solidFill>
                  <a:schemeClr val="tx1"/>
                </a:solidFill>
              </a:rPr>
              <a:t>A three-quarter turn.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9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" dur="2000" fill="hold"/>
                                        <p:tgtEl>
                                          <p:spTgt spid="194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194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35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-5400000">
                                      <p:cBhvr>
                                        <p:cTn id="57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 nodeType="clickPar">
                      <p:stCondLst>
                        <p:cond delay="indefinite"/>
                      </p:stCondLst>
                      <p:childTnLst>
                        <p:par>
                          <p:cTn id="7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8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6200000">
                                      <p:cBhvr>
                                        <p:cTn id="79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 nodeType="clickPar">
                      <p:stCondLst>
                        <p:cond delay="indefinite"/>
                      </p:stCondLst>
                      <p:childTnLst>
                        <p:par>
                          <p:cTn id="8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 nodeType="clickPar">
                      <p:stCondLst>
                        <p:cond delay="indefinite"/>
                      </p:stCondLst>
                      <p:childTnLst>
                        <p:par>
                          <p:cTn id="8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 nodeType="clickPar">
                      <p:stCondLst>
                        <p:cond delay="indefinite"/>
                      </p:stCondLst>
                      <p:childTnLst>
                        <p:par>
                          <p:cTn id="9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 nodeType="clickPar">
                      <p:stCondLst>
                        <p:cond delay="indefinite"/>
                      </p:stCondLst>
                      <p:childTnLst>
                        <p:par>
                          <p:cTn id="10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-16200000">
                                      <p:cBhvr>
                                        <p:cTn id="106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 nodeType="clickPar">
                      <p:stCondLst>
                        <p:cond delay="indefinite"/>
                      </p:stCondLst>
                      <p:childTnLst>
                        <p:par>
                          <p:cTn id="10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2" grpId="0" animBg="1"/>
      <p:bldP spid="2" grpId="1" animBg="1"/>
      <p:bldP spid="30" grpId="0" animBg="1"/>
      <p:bldP spid="30" grpId="1" animBg="1"/>
      <p:bldP spid="31" grpId="0" animBg="1"/>
      <p:bldP spid="31" grpId="1" animBg="1"/>
      <p:bldP spid="32" grpId="0" animBg="1"/>
      <p:bldP spid="32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3167063" y="3689350"/>
            <a:ext cx="278288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>
                <a:solidFill>
                  <a:schemeClr val="tx1"/>
                </a:solidFill>
              </a:rPr>
              <a:t>What turns did you use? </a:t>
            </a:r>
          </a:p>
        </p:txBody>
      </p:sp>
      <p:sp>
        <p:nvSpPr>
          <p:cNvPr id="2" name="Rectangle 1"/>
          <p:cNvSpPr/>
          <p:nvPr/>
        </p:nvSpPr>
        <p:spPr>
          <a:xfrm>
            <a:off x="6904038" y="1971675"/>
            <a:ext cx="1457325" cy="1481138"/>
          </a:xfrm>
          <a:prstGeom prst="rect">
            <a:avLst/>
          </a:prstGeom>
          <a:solidFill>
            <a:schemeClr val="bg1"/>
          </a:solidFill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10" name="Rectangle 9"/>
          <p:cNvSpPr/>
          <p:nvPr/>
        </p:nvSpPr>
        <p:spPr>
          <a:xfrm>
            <a:off x="5367338" y="1971675"/>
            <a:ext cx="1457325" cy="1481138"/>
          </a:xfrm>
          <a:prstGeom prst="rect">
            <a:avLst/>
          </a:prstGeom>
          <a:solidFill>
            <a:schemeClr val="bg1"/>
          </a:solidFill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11" name="Rectangle 10"/>
          <p:cNvSpPr/>
          <p:nvPr/>
        </p:nvSpPr>
        <p:spPr>
          <a:xfrm>
            <a:off x="3830638" y="1971675"/>
            <a:ext cx="1455737" cy="1481138"/>
          </a:xfrm>
          <a:prstGeom prst="rect">
            <a:avLst/>
          </a:prstGeom>
          <a:solidFill>
            <a:schemeClr val="bg1"/>
          </a:solidFill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17" name="Rectangle 16"/>
          <p:cNvSpPr/>
          <p:nvPr/>
        </p:nvSpPr>
        <p:spPr>
          <a:xfrm>
            <a:off x="2292350" y="1971675"/>
            <a:ext cx="1457325" cy="1481138"/>
          </a:xfrm>
          <a:prstGeom prst="rect">
            <a:avLst/>
          </a:prstGeom>
          <a:solidFill>
            <a:schemeClr val="bg1"/>
          </a:solidFill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18" name="Rectangle 17"/>
          <p:cNvSpPr/>
          <p:nvPr/>
        </p:nvSpPr>
        <p:spPr>
          <a:xfrm>
            <a:off x="755650" y="1971675"/>
            <a:ext cx="1455738" cy="1481138"/>
          </a:xfrm>
          <a:prstGeom prst="rect">
            <a:avLst/>
          </a:prstGeom>
          <a:solidFill>
            <a:schemeClr val="bg1"/>
          </a:solidFill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20488" name="Rectangle 6"/>
          <p:cNvSpPr>
            <a:spLocks noChangeArrowheads="1"/>
          </p:cNvSpPr>
          <p:nvPr/>
        </p:nvSpPr>
        <p:spPr bwMode="auto">
          <a:xfrm>
            <a:off x="755650" y="1312863"/>
            <a:ext cx="7632700" cy="42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72000" rIns="0" bIns="7200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>
                <a:solidFill>
                  <a:schemeClr val="tx1"/>
                </a:solidFill>
              </a:rPr>
              <a:t>Complete the tile pattern. </a:t>
            </a:r>
          </a:p>
        </p:txBody>
      </p:sp>
      <p:sp>
        <p:nvSpPr>
          <p:cNvPr id="8" name="Rectangle 7"/>
          <p:cNvSpPr/>
          <p:nvPr/>
        </p:nvSpPr>
        <p:spPr>
          <a:xfrm>
            <a:off x="3421063" y="696913"/>
            <a:ext cx="2301875" cy="61595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altLang="en-US" sz="4000" dirty="0">
                <a:latin typeface="+mj-lt"/>
              </a:rPr>
              <a:t>Tile Turns</a:t>
            </a:r>
            <a:endParaRPr lang="en-GB" sz="4000" dirty="0">
              <a:latin typeface="+mj-lt"/>
            </a:endParaRPr>
          </a:p>
        </p:txBody>
      </p:sp>
      <p:pic>
        <p:nvPicPr>
          <p:cNvPr id="20490" name="Individual Work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6200" y="612775"/>
            <a:ext cx="86360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91" name="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1088" y="2033588"/>
            <a:ext cx="1344612" cy="137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92" name="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925" y="2044700"/>
            <a:ext cx="1373188" cy="134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1: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4613" y="4746625"/>
            <a:ext cx="1373187" cy="134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2: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6213" y="4746625"/>
            <a:ext cx="1374775" cy="134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3: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9875" y="4746625"/>
            <a:ext cx="1373188" cy="134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7.40741E-7 L 0.13802 -0.3928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927" y="-1967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 nodeType="clickPar">
                      <p:stCondLst>
                        <p:cond delay="0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08 2.22222E-6 L 0.15729 -0.3956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760" y="-1979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3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1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 nodeType="clickPar">
                      <p:stCondLst>
                        <p:cond delay="0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04 2.22222E-6 L 0.17569 -0.39283 " pathEditMode="relative" rAng="0" ptsTypes="AA">
                                      <p:cBhvr>
                                        <p:cTn id="19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733" y="-1965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3167063" y="3689350"/>
            <a:ext cx="278288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>
                <a:solidFill>
                  <a:schemeClr val="tx1"/>
                </a:solidFill>
              </a:rPr>
              <a:t>What turns did you use? </a:t>
            </a:r>
          </a:p>
        </p:txBody>
      </p:sp>
      <p:sp>
        <p:nvSpPr>
          <p:cNvPr id="5" name="Rectangle 4"/>
          <p:cNvSpPr/>
          <p:nvPr/>
        </p:nvSpPr>
        <p:spPr>
          <a:xfrm>
            <a:off x="6904038" y="1908175"/>
            <a:ext cx="1457325" cy="1482725"/>
          </a:xfrm>
          <a:prstGeom prst="rect">
            <a:avLst/>
          </a:prstGeom>
          <a:solidFill>
            <a:schemeClr val="bg1"/>
          </a:solidFill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6" name="Rectangle 5"/>
          <p:cNvSpPr/>
          <p:nvPr/>
        </p:nvSpPr>
        <p:spPr>
          <a:xfrm>
            <a:off x="3862388" y="1908175"/>
            <a:ext cx="1455737" cy="1482725"/>
          </a:xfrm>
          <a:prstGeom prst="rect">
            <a:avLst/>
          </a:prstGeom>
          <a:solidFill>
            <a:schemeClr val="bg1"/>
          </a:solidFill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10" name="Rectangle 9"/>
          <p:cNvSpPr/>
          <p:nvPr/>
        </p:nvSpPr>
        <p:spPr>
          <a:xfrm>
            <a:off x="2339975" y="1908175"/>
            <a:ext cx="1457325" cy="1482725"/>
          </a:xfrm>
          <a:prstGeom prst="rect">
            <a:avLst/>
          </a:prstGeom>
          <a:solidFill>
            <a:schemeClr val="bg1"/>
          </a:solidFill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18" name="Rectangle 17"/>
          <p:cNvSpPr/>
          <p:nvPr/>
        </p:nvSpPr>
        <p:spPr>
          <a:xfrm>
            <a:off x="819150" y="1908175"/>
            <a:ext cx="1455738" cy="1482725"/>
          </a:xfrm>
          <a:prstGeom prst="rect">
            <a:avLst/>
          </a:prstGeom>
          <a:solidFill>
            <a:schemeClr val="bg1"/>
          </a:solidFill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19" name="Rectangle 18"/>
          <p:cNvSpPr/>
          <p:nvPr/>
        </p:nvSpPr>
        <p:spPr>
          <a:xfrm>
            <a:off x="5383213" y="1908175"/>
            <a:ext cx="1457325" cy="1482725"/>
          </a:xfrm>
          <a:prstGeom prst="rect">
            <a:avLst/>
          </a:prstGeom>
          <a:solidFill>
            <a:schemeClr val="bg1"/>
          </a:solidFill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8" name="Rectangle 7"/>
          <p:cNvSpPr/>
          <p:nvPr/>
        </p:nvSpPr>
        <p:spPr>
          <a:xfrm>
            <a:off x="3233738" y="696913"/>
            <a:ext cx="2300287" cy="61595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altLang="en-US" sz="4000" dirty="0">
                <a:latin typeface="+mj-lt"/>
              </a:rPr>
              <a:t>Tile Turns</a:t>
            </a:r>
            <a:endParaRPr lang="en-GB" sz="4000" dirty="0">
              <a:latin typeface="+mj-lt"/>
            </a:endParaRPr>
          </a:p>
        </p:txBody>
      </p:sp>
      <p:pic>
        <p:nvPicPr>
          <p:cNvPr id="21513" name="Pair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6200" y="612775"/>
            <a:ext cx="86360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14" name="Rectangle 10"/>
          <p:cNvSpPr>
            <a:spLocks noChangeArrowheads="1"/>
          </p:cNvSpPr>
          <p:nvPr/>
        </p:nvSpPr>
        <p:spPr bwMode="auto">
          <a:xfrm>
            <a:off x="755650" y="1312863"/>
            <a:ext cx="7632700" cy="42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72000" rIns="0" bIns="7200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>
                <a:solidFill>
                  <a:schemeClr val="tx1"/>
                </a:solidFill>
              </a:rPr>
              <a:t>Complete the tile pattern. </a:t>
            </a:r>
          </a:p>
        </p:txBody>
      </p:sp>
      <p:pic>
        <p:nvPicPr>
          <p:cNvPr id="21515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663" y="1963738"/>
            <a:ext cx="1389062" cy="1390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6" name="Picture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9725" y="1963738"/>
            <a:ext cx="1390650" cy="1390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9213" y="4694238"/>
            <a:ext cx="1390650" cy="1389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2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7163" y="4694238"/>
            <a:ext cx="1390650" cy="1389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3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3525" y="4694238"/>
            <a:ext cx="1389063" cy="1389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3.33333E-6 L -0.02257 -0.3972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85" y="-1986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8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9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 nodeType="clickPar">
                      <p:stCondLst>
                        <p:cond delay="0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08 -0.00417 L -0.00782 -0.39769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03" y="-1967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 nodeType="clickPar">
                      <p:stCondLst>
                        <p:cond delay="0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3.33333E-6 L 0.17518 -0.40023 " pathEditMode="relative" rAng="0" ptsTypes="AA">
                                      <p:cBhvr>
                                        <p:cTn id="19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89" y="-20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3167063" y="3689350"/>
            <a:ext cx="278288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>
                <a:solidFill>
                  <a:schemeClr val="tx1"/>
                </a:solidFill>
              </a:rPr>
              <a:t>What turns did you use? </a:t>
            </a:r>
          </a:p>
        </p:txBody>
      </p:sp>
      <p:sp>
        <p:nvSpPr>
          <p:cNvPr id="9" name="Rectangle 8"/>
          <p:cNvSpPr/>
          <p:nvPr/>
        </p:nvSpPr>
        <p:spPr>
          <a:xfrm>
            <a:off x="5367338" y="1928813"/>
            <a:ext cx="1457325" cy="1482725"/>
          </a:xfrm>
          <a:prstGeom prst="rect">
            <a:avLst/>
          </a:prstGeom>
          <a:solidFill>
            <a:schemeClr val="bg1"/>
          </a:solidFill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10" name="Rectangle 9"/>
          <p:cNvSpPr/>
          <p:nvPr/>
        </p:nvSpPr>
        <p:spPr>
          <a:xfrm>
            <a:off x="755650" y="1928813"/>
            <a:ext cx="1455738" cy="1482725"/>
          </a:xfrm>
          <a:prstGeom prst="rect">
            <a:avLst/>
          </a:prstGeom>
          <a:solidFill>
            <a:schemeClr val="bg1"/>
          </a:solidFill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18" name="Rectangle 17"/>
          <p:cNvSpPr/>
          <p:nvPr/>
        </p:nvSpPr>
        <p:spPr>
          <a:xfrm>
            <a:off x="2292350" y="1928813"/>
            <a:ext cx="1457325" cy="1482725"/>
          </a:xfrm>
          <a:prstGeom prst="rect">
            <a:avLst/>
          </a:prstGeom>
          <a:solidFill>
            <a:schemeClr val="bg1"/>
          </a:solidFill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19" name="Rectangle 18"/>
          <p:cNvSpPr/>
          <p:nvPr/>
        </p:nvSpPr>
        <p:spPr>
          <a:xfrm>
            <a:off x="3830638" y="1928813"/>
            <a:ext cx="1455737" cy="1482725"/>
          </a:xfrm>
          <a:prstGeom prst="rect">
            <a:avLst/>
          </a:prstGeom>
          <a:solidFill>
            <a:schemeClr val="bg1"/>
          </a:solidFill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8" name="Rectangle 7"/>
          <p:cNvSpPr/>
          <p:nvPr/>
        </p:nvSpPr>
        <p:spPr>
          <a:xfrm>
            <a:off x="3233738" y="696913"/>
            <a:ext cx="2300287" cy="61595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altLang="en-US" sz="4000" dirty="0">
                <a:latin typeface="+mj-lt"/>
              </a:rPr>
              <a:t>Tile Turns</a:t>
            </a:r>
            <a:endParaRPr lang="en-GB" sz="4000" dirty="0">
              <a:latin typeface="+mj-lt"/>
            </a:endParaRPr>
          </a:p>
        </p:txBody>
      </p:sp>
      <p:pic>
        <p:nvPicPr>
          <p:cNvPr id="22536" name="Pair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6200" y="612775"/>
            <a:ext cx="86360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6904038" y="1928813"/>
            <a:ext cx="1457325" cy="1482725"/>
          </a:xfrm>
          <a:prstGeom prst="rect">
            <a:avLst/>
          </a:prstGeom>
          <a:solidFill>
            <a:schemeClr val="bg1"/>
          </a:solidFill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22538" name="Rectangle 10"/>
          <p:cNvSpPr>
            <a:spLocks noChangeArrowheads="1"/>
          </p:cNvSpPr>
          <p:nvPr/>
        </p:nvSpPr>
        <p:spPr bwMode="auto">
          <a:xfrm>
            <a:off x="755650" y="1312863"/>
            <a:ext cx="7632700" cy="42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72000" rIns="0" bIns="7200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>
                <a:solidFill>
                  <a:schemeClr val="tx1"/>
                </a:solidFill>
              </a:rPr>
              <a:t>Complete the tile pattern. </a:t>
            </a:r>
          </a:p>
        </p:txBody>
      </p:sp>
      <p:pic>
        <p:nvPicPr>
          <p:cNvPr id="22539" name="Picture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2038" y="2003425"/>
            <a:ext cx="1377950" cy="1365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40" name="Picture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3025" y="2005013"/>
            <a:ext cx="1377950" cy="1365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9050" y="4727575"/>
            <a:ext cx="1377950" cy="1365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2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5575" y="4727575"/>
            <a:ext cx="1377950" cy="1365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3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2100" y="4727575"/>
            <a:ext cx="1376363" cy="1365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2.96296E-6 L -0.19288 -0.3981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653" y="-1990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04 0.00694 L 0.15937 -0.39838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021" y="-202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2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13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05 1.11111E-6 L 0.17309 -0.39815 " pathEditMode="relative" rAng="0" ptsTypes="AA">
                                      <p:cBhvr>
                                        <p:cTn id="17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594" y="-1990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3167063" y="3689350"/>
            <a:ext cx="278288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>
                <a:solidFill>
                  <a:schemeClr val="tx1"/>
                </a:solidFill>
              </a:rPr>
              <a:t>What turns did you use? </a:t>
            </a:r>
          </a:p>
        </p:txBody>
      </p:sp>
      <p:sp>
        <p:nvSpPr>
          <p:cNvPr id="5" name="Rectangle 4"/>
          <p:cNvSpPr/>
          <p:nvPr/>
        </p:nvSpPr>
        <p:spPr>
          <a:xfrm>
            <a:off x="3843338" y="1946275"/>
            <a:ext cx="1457325" cy="1482725"/>
          </a:xfrm>
          <a:prstGeom prst="rect">
            <a:avLst/>
          </a:prstGeom>
          <a:solidFill>
            <a:schemeClr val="bg1"/>
          </a:solidFill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9" name="Rectangle 8"/>
          <p:cNvSpPr/>
          <p:nvPr/>
        </p:nvSpPr>
        <p:spPr>
          <a:xfrm>
            <a:off x="2300288" y="1946275"/>
            <a:ext cx="1455737" cy="1482725"/>
          </a:xfrm>
          <a:prstGeom prst="rect">
            <a:avLst/>
          </a:prstGeom>
          <a:solidFill>
            <a:schemeClr val="bg1"/>
          </a:solidFill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10" name="Rectangle 9"/>
          <p:cNvSpPr/>
          <p:nvPr/>
        </p:nvSpPr>
        <p:spPr>
          <a:xfrm>
            <a:off x="755650" y="1946275"/>
            <a:ext cx="1455738" cy="1482725"/>
          </a:xfrm>
          <a:prstGeom prst="rect">
            <a:avLst/>
          </a:prstGeom>
          <a:solidFill>
            <a:schemeClr val="bg1"/>
          </a:solidFill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18" name="Rectangle 17"/>
          <p:cNvSpPr/>
          <p:nvPr/>
        </p:nvSpPr>
        <p:spPr>
          <a:xfrm>
            <a:off x="6932613" y="1946275"/>
            <a:ext cx="1455737" cy="1482725"/>
          </a:xfrm>
          <a:prstGeom prst="rect">
            <a:avLst/>
          </a:prstGeom>
          <a:solidFill>
            <a:schemeClr val="bg1"/>
          </a:solidFill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19" name="Rectangle 18"/>
          <p:cNvSpPr/>
          <p:nvPr/>
        </p:nvSpPr>
        <p:spPr>
          <a:xfrm>
            <a:off x="5387975" y="1946275"/>
            <a:ext cx="1455738" cy="1482725"/>
          </a:xfrm>
          <a:prstGeom prst="rect">
            <a:avLst/>
          </a:prstGeom>
          <a:solidFill>
            <a:schemeClr val="bg1"/>
          </a:solidFill>
          <a:ln w="2857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/>
          </a:p>
        </p:txBody>
      </p:sp>
      <p:sp>
        <p:nvSpPr>
          <p:cNvPr id="8" name="Rectangle 7"/>
          <p:cNvSpPr/>
          <p:nvPr/>
        </p:nvSpPr>
        <p:spPr>
          <a:xfrm>
            <a:off x="3233738" y="696913"/>
            <a:ext cx="2300287" cy="61595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GB" altLang="en-US" sz="4000" dirty="0">
                <a:latin typeface="+mj-lt"/>
              </a:rPr>
              <a:t>Tile Turns</a:t>
            </a:r>
            <a:endParaRPr lang="en-GB" sz="4000" dirty="0">
              <a:latin typeface="+mj-lt"/>
            </a:endParaRPr>
          </a:p>
        </p:txBody>
      </p:sp>
      <p:pic>
        <p:nvPicPr>
          <p:cNvPr id="23561" name="Pair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6200" y="612775"/>
            <a:ext cx="86360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62" name="Rectangle 10"/>
          <p:cNvSpPr>
            <a:spLocks noChangeArrowheads="1"/>
          </p:cNvSpPr>
          <p:nvPr/>
        </p:nvSpPr>
        <p:spPr bwMode="auto">
          <a:xfrm>
            <a:off x="755650" y="1312863"/>
            <a:ext cx="7632700" cy="42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72000" rIns="0" bIns="7200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>
                <a:solidFill>
                  <a:schemeClr val="tx1"/>
                </a:solidFill>
              </a:rPr>
              <a:t>Complete the tile pattern. </a:t>
            </a:r>
          </a:p>
        </p:txBody>
      </p:sp>
      <p:pic>
        <p:nvPicPr>
          <p:cNvPr id="23563" name="Picture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2900" y="2012950"/>
            <a:ext cx="1387475" cy="1387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64" name="Picture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5950" y="2016125"/>
            <a:ext cx="1387475" cy="1385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1900" y="4705350"/>
            <a:ext cx="1387475" cy="1387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2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0963" y="4705350"/>
            <a:ext cx="1387475" cy="1387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3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8438" y="4705350"/>
            <a:ext cx="1385887" cy="1387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1.48148E-6 L -0.18715 -0.3939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358" y="-1969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8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-5400000">
                                      <p:cBhvr>
                                        <p:cTn id="9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1.48148E-6 L -0.16979 -0.39514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490" y="-197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1.48148E-6 L -0.15295 -0.39398 " pathEditMode="relative" rAng="0" ptsTypes="AA">
                                      <p:cBhvr>
                                        <p:cTn id="17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656" y="-1969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9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-5400000">
                                      <p:cBhvr>
                                        <p:cTn id="20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ounded Rectangle 24"/>
          <p:cNvSpPr/>
          <p:nvPr/>
        </p:nvSpPr>
        <p:spPr bwMode="auto">
          <a:xfrm>
            <a:off x="503238" y="2930525"/>
            <a:ext cx="8137525" cy="3414713"/>
          </a:xfrm>
          <a:prstGeom prst="roundRect">
            <a:avLst>
              <a:gd name="adj" fmla="val 6409"/>
            </a:avLst>
          </a:prstGeom>
          <a:solidFill>
            <a:srgbClr val="FFF9E7"/>
          </a:solidFill>
          <a:ln w="25400" cap="rnd">
            <a:solidFill>
              <a:srgbClr val="FEFB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solidFill>
                  <a:srgbClr val="FFFFFF"/>
                </a:solidFill>
              </a:rPr>
              <a:t> </a:t>
            </a:r>
          </a:p>
        </p:txBody>
      </p:sp>
      <p:sp>
        <p:nvSpPr>
          <p:cNvPr id="24" name="Rounded Rectangle 23"/>
          <p:cNvSpPr/>
          <p:nvPr/>
        </p:nvSpPr>
        <p:spPr bwMode="auto">
          <a:xfrm>
            <a:off x="503238" y="512763"/>
            <a:ext cx="8137525" cy="2192337"/>
          </a:xfrm>
          <a:prstGeom prst="roundRect">
            <a:avLst>
              <a:gd name="adj" fmla="val 6409"/>
            </a:avLst>
          </a:prstGeom>
          <a:solidFill>
            <a:srgbClr val="FFF9E7"/>
          </a:solidFill>
          <a:ln w="25400" cap="rnd">
            <a:solidFill>
              <a:srgbClr val="FEFB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solidFill>
                  <a:srgbClr val="FFFFFF"/>
                </a:solidFill>
              </a:rPr>
              <a:t> </a:t>
            </a:r>
          </a:p>
        </p:txBody>
      </p:sp>
      <p:sp>
        <p:nvSpPr>
          <p:cNvPr id="25604" name="Title 1"/>
          <p:cNvSpPr txBox="1">
            <a:spLocks/>
          </p:cNvSpPr>
          <p:nvPr/>
        </p:nvSpPr>
        <p:spPr bwMode="auto">
          <a:xfrm>
            <a:off x="628650" y="3071813"/>
            <a:ext cx="7886700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 anchorCtr="1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b="1">
                <a:latin typeface="Twinkl SemiBold" pitchFamily="2" charset="0"/>
              </a:rPr>
              <a:t>Success Criteria</a:t>
            </a:r>
          </a:p>
        </p:txBody>
      </p:sp>
      <p:sp>
        <p:nvSpPr>
          <p:cNvPr id="25605" name="Title 1"/>
          <p:cNvSpPr txBox="1">
            <a:spLocks/>
          </p:cNvSpPr>
          <p:nvPr/>
        </p:nvSpPr>
        <p:spPr bwMode="auto">
          <a:xfrm>
            <a:off x="628650" y="735013"/>
            <a:ext cx="7886700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 anchorCtr="1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b="1">
                <a:latin typeface="Twinkl SemiBold" pitchFamily="2" charset="0"/>
              </a:rPr>
              <a:t>Aim</a:t>
            </a:r>
          </a:p>
        </p:txBody>
      </p:sp>
      <p:sp>
        <p:nvSpPr>
          <p:cNvPr id="25606" name="Content Placeholder 15"/>
          <p:cNvSpPr>
            <a:spLocks noGrp="1"/>
          </p:cNvSpPr>
          <p:nvPr>
            <p:ph idx="1"/>
          </p:nvPr>
        </p:nvSpPr>
        <p:spPr>
          <a:xfrm>
            <a:off x="628650" y="1127125"/>
            <a:ext cx="7886700" cy="1409700"/>
          </a:xfrm>
        </p:spPr>
        <p:txBody>
          <a:bodyPr/>
          <a:lstStyle/>
          <a:p>
            <a:pPr eaLnBrk="1" hangingPunct="1"/>
            <a:r>
              <a:rPr lang="en-GB" altLang="en-US" smtClean="0"/>
              <a:t>I can move a quarter turn, half turn, three-quarter turn and whole turn. </a:t>
            </a:r>
          </a:p>
        </p:txBody>
      </p:sp>
      <p:sp>
        <p:nvSpPr>
          <p:cNvPr id="25607" name="Content Placeholder 15"/>
          <p:cNvSpPr txBox="1">
            <a:spLocks/>
          </p:cNvSpPr>
          <p:nvPr/>
        </p:nvSpPr>
        <p:spPr bwMode="auto">
          <a:xfrm>
            <a:off x="628650" y="3467100"/>
            <a:ext cx="7886700" cy="2625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000" tIns="252000" rIns="252000" bIns="180000"/>
          <a:lstStyle>
            <a:lvl1pPr marL="22860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1pPr>
            <a:lvl2pPr marL="6858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Twinkl" panose="020B0604020202020204" pitchFamily="2" charset="0"/>
                <a:ea typeface="Sassoon Infant Rg" pitchFamily="50" charset="0"/>
                <a:cs typeface="Twinkl" panose="020B0604020202020204" pitchFamily="2" charset="0"/>
              </a:defRPr>
            </a:lvl9pPr>
          </a:lstStyle>
          <a:p>
            <a:pPr eaLnBrk="1" hangingPunct="1"/>
            <a:r>
              <a:rPr lang="en-GB" altLang="en-US"/>
              <a:t>I can turn in a full circle. </a:t>
            </a:r>
          </a:p>
          <a:p>
            <a:pPr eaLnBrk="1" hangingPunct="1"/>
            <a:r>
              <a:rPr lang="en-GB" altLang="en-US"/>
              <a:t>I can move a quarter turn. </a:t>
            </a:r>
          </a:p>
          <a:p>
            <a:pPr eaLnBrk="1" hangingPunct="1"/>
            <a:r>
              <a:rPr lang="en-GB" altLang="en-US"/>
              <a:t>I can move a half turn. </a:t>
            </a:r>
          </a:p>
          <a:p>
            <a:pPr eaLnBrk="1" hangingPunct="1"/>
            <a:r>
              <a:rPr lang="en-GB" altLang="en-US"/>
              <a:t>I can move a three-quarter turn. </a:t>
            </a:r>
          </a:p>
          <a:p>
            <a:pPr eaLnBrk="1" hangingPunct="1"/>
            <a:r>
              <a:rPr lang="en-GB" altLang="en-US"/>
              <a:t>I can complete patterns using turns.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Theme">
  <a:themeElements>
    <a:clrScheme name="Twinkl Planit">
      <a:dk1>
        <a:srgbClr val="1C1C1C"/>
      </a:dk1>
      <a:lt1>
        <a:srgbClr val="FFFFFF"/>
      </a:lt1>
      <a:dk2>
        <a:srgbClr val="132A8C"/>
      </a:dk2>
      <a:lt2>
        <a:srgbClr val="E2E2E2"/>
      </a:lt2>
      <a:accent1>
        <a:srgbClr val="6B388C"/>
      </a:accent1>
      <a:accent2>
        <a:srgbClr val="E6236A"/>
      </a:accent2>
      <a:accent3>
        <a:srgbClr val="32B3A2"/>
      </a:accent3>
      <a:accent4>
        <a:srgbClr val="A21774"/>
      </a:accent4>
      <a:accent5>
        <a:srgbClr val="14B4E4"/>
      </a:accent5>
      <a:accent6>
        <a:srgbClr val="EE7918"/>
      </a:accent6>
      <a:hlink>
        <a:srgbClr val="14B4E4"/>
      </a:hlink>
      <a:folHlink>
        <a:srgbClr val="86CEFA"/>
      </a:folHlink>
    </a:clrScheme>
    <a:fontScheme name="Custom 1">
      <a:majorFont>
        <a:latin typeface="Twinkl SemiBold"/>
        <a:ea typeface=""/>
        <a:cs typeface=""/>
      </a:majorFont>
      <a:minorFont>
        <a:latin typeface="Twink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Lesson Presentation Template" id="{3FFF0595-56A2-4BAA-8945-9E1AE3AE943F}" vid="{2EAE8D29-B0EE-4A35-BF03-BC97A170F45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354</TotalTime>
  <Words>365</Words>
  <Application>Microsoft Office PowerPoint</Application>
  <PresentationFormat>On-screen Show (4:3)</PresentationFormat>
  <Paragraphs>62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1" baseType="lpstr">
      <vt:lpstr>Tuffy</vt:lpstr>
      <vt:lpstr>Arial</vt:lpstr>
      <vt:lpstr>Sassoon Infant Md</vt:lpstr>
      <vt:lpstr>Sassoon Infant Rg</vt:lpstr>
      <vt:lpstr>Twinkl SemiBold</vt:lpstr>
      <vt:lpstr>Twinkl</vt:lpstr>
      <vt:lpstr>Calibri</vt:lpstr>
      <vt:lpstr>1_Office Theme</vt:lpstr>
      <vt:lpstr>Maths</vt:lpstr>
      <vt:lpstr>Tile Turns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Thomas Becker</dc:creator>
  <cp:lastModifiedBy>Louisa Adams</cp:lastModifiedBy>
  <cp:revision>67</cp:revision>
  <dcterms:created xsi:type="dcterms:W3CDTF">2017-05-12T07:47:13Z</dcterms:created>
  <dcterms:modified xsi:type="dcterms:W3CDTF">2020-07-12T13:25:56Z</dcterms:modified>
</cp:coreProperties>
</file>