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390" r:id="rId5"/>
    <p:sldId id="361" r:id="rId6"/>
    <p:sldId id="407" r:id="rId7"/>
    <p:sldId id="360" r:id="rId8"/>
    <p:sldId id="392" r:id="rId9"/>
    <p:sldId id="394" r:id="rId10"/>
    <p:sldId id="395" r:id="rId11"/>
    <p:sldId id="396" r:id="rId12"/>
    <p:sldId id="39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CB3DB7"/>
    <a:srgbClr val="EAB0E2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EA595F1-84BF-48D5-9E0F-9F6255A67923}" v="56" dt="2019-07-05T09:00:24.84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44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33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22/03/2020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C0CD6503-388C-4F9E-9FB0-9053D8579D01}"/>
              </a:ext>
            </a:extLst>
          </p:cNvPr>
          <p:cNvSpPr/>
          <p:nvPr/>
        </p:nvSpPr>
        <p:spPr>
          <a:xfrm>
            <a:off x="275303" y="298892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br>
              <a:rPr lang="en-GB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endParaRPr lang="en-GB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40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Noun Phrases</a:t>
            </a:r>
            <a:endParaRPr lang="en-GB" sz="12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365C4F0A-5C7C-4B39-B3D9-BD91EDA5132B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43F94FE-41B5-4625-9E97-B12D1E7B56B6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9" name="Picture 8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92D8AEB-628A-4C87-B3C1-47089C4B972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011000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nouns with the most appropriate adjectives.</a:t>
            </a: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6AD1604-6368-474F-90F1-26D250AEF5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68941684"/>
              </p:ext>
            </p:extLst>
          </p:nvPr>
        </p:nvGraphicFramePr>
        <p:xfrm>
          <a:off x="1524000" y="1505152"/>
          <a:ext cx="6096000" cy="43647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87598110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72995261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27147024"/>
                    </a:ext>
                  </a:extLst>
                </a:gridCol>
              </a:tblGrid>
              <a:tr h="872941"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latin typeface="Century Gothic" panose="020B0502020202020204" pitchFamily="34" charset="0"/>
                        </a:rPr>
                        <a:t>shiny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latin typeface="Century Gothic" panose="020B0502020202020204" pitchFamily="34" charset="0"/>
                        </a:rPr>
                        <a:t>dog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67847945"/>
                  </a:ext>
                </a:extLst>
              </a:tr>
              <a:tr h="872941"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latin typeface="Century Gothic" panose="020B0502020202020204" pitchFamily="34" charset="0"/>
                        </a:rPr>
                        <a:t>tired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latin typeface="Century Gothic" panose="020B0502020202020204" pitchFamily="34" charset="0"/>
                        </a:rPr>
                        <a:t>teacher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75615"/>
                  </a:ext>
                </a:extLst>
              </a:tr>
              <a:tr h="872941"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latin typeface="Century Gothic" panose="020B0502020202020204" pitchFamily="34" charset="0"/>
                        </a:rPr>
                        <a:t>hot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latin typeface="Century Gothic" panose="020B0502020202020204" pitchFamily="34" charset="0"/>
                        </a:rPr>
                        <a:t>apple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06393885"/>
                  </a:ext>
                </a:extLst>
              </a:tr>
              <a:tr h="872941"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latin typeface="Century Gothic" panose="020B0502020202020204" pitchFamily="34" charset="0"/>
                        </a:rPr>
                        <a:t>tasty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ice cream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9514430"/>
                  </a:ext>
                </a:extLst>
              </a:tr>
              <a:tr h="872941"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latin typeface="Century Gothic" panose="020B0502020202020204" pitchFamily="34" charset="0"/>
                        </a:rPr>
                        <a:t>strict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sun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01149099"/>
                  </a:ext>
                </a:extLst>
              </a:tr>
            </a:tbl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1E19FC5B-1858-4D02-ADA8-F942E6F4D2EF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9203AA1-B333-458F-ADBB-334F5DF73D6D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71DC28C9-C3C9-4E45-B179-111B48C05B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350527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nouns with the most appropriate adjectives.</a:t>
            </a: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D6AD1604-6368-474F-90F1-26D250AEF5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6046685"/>
              </p:ext>
            </p:extLst>
          </p:nvPr>
        </p:nvGraphicFramePr>
        <p:xfrm>
          <a:off x="1524000" y="1505152"/>
          <a:ext cx="6096000" cy="4364705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1875981105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729952614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27147024"/>
                    </a:ext>
                  </a:extLst>
                </a:gridCol>
              </a:tblGrid>
              <a:tr h="872941"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latin typeface="Century Gothic" panose="020B0502020202020204" pitchFamily="34" charset="0"/>
                        </a:rPr>
                        <a:t>shiny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latin typeface="Century Gothic" panose="020B0502020202020204" pitchFamily="34" charset="0"/>
                        </a:rPr>
                        <a:t>dog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067847945"/>
                  </a:ext>
                </a:extLst>
              </a:tr>
              <a:tr h="872941"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latin typeface="Century Gothic" panose="020B0502020202020204" pitchFamily="34" charset="0"/>
                        </a:rPr>
                        <a:t>tired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latin typeface="Century Gothic" panose="020B0502020202020204" pitchFamily="34" charset="0"/>
                        </a:rPr>
                        <a:t>teacher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975615"/>
                  </a:ext>
                </a:extLst>
              </a:tr>
              <a:tr h="872941"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latin typeface="Century Gothic" panose="020B0502020202020204" pitchFamily="34" charset="0"/>
                        </a:rPr>
                        <a:t>hot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latin typeface="Century Gothic" panose="020B0502020202020204" pitchFamily="34" charset="0"/>
                        </a:rPr>
                        <a:t>apple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06393885"/>
                  </a:ext>
                </a:extLst>
              </a:tr>
              <a:tr h="872941"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latin typeface="Century Gothic" panose="020B0502020202020204" pitchFamily="34" charset="0"/>
                        </a:rPr>
                        <a:t>tasty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ice cream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489514430"/>
                  </a:ext>
                </a:extLst>
              </a:tr>
              <a:tr h="872941">
                <a:tc>
                  <a:txBody>
                    <a:bodyPr/>
                    <a:lstStyle/>
                    <a:p>
                      <a:pPr algn="ctr"/>
                      <a:r>
                        <a:rPr lang="en-GB" sz="2000" b="1">
                          <a:latin typeface="Century Gothic" panose="020B0502020202020204" pitchFamily="34" charset="0"/>
                        </a:rPr>
                        <a:t>strict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000" b="1">
                        <a:latin typeface="Century Gothic" panose="020B0502020202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000" b="1" dirty="0">
                          <a:latin typeface="Century Gothic" panose="020B0502020202020204" pitchFamily="34" charset="0"/>
                        </a:rPr>
                        <a:t>sun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801149099"/>
                  </a:ext>
                </a:extLst>
              </a:tr>
            </a:tbl>
          </a:graphicData>
        </a:graphic>
      </p:graphicFrame>
      <p:grpSp>
        <p:nvGrpSpPr>
          <p:cNvPr id="8" name="Group 7">
            <a:extLst>
              <a:ext uri="{FF2B5EF4-FFF2-40B4-BE49-F238E27FC236}">
                <a16:creationId xmlns:a16="http://schemas.microsoft.com/office/drawing/2014/main" id="{1E19FC5B-1858-4D02-ADA8-F942E6F4D2EF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29203AA1-B333-458F-ADBB-334F5DF73D6D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0" name="Picture 9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71DC28C9-C3C9-4E45-B179-111B48C05BD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BC77D5C2-ECED-4F9F-9656-8724B3EFAAF8}"/>
              </a:ext>
            </a:extLst>
          </p:cNvPr>
          <p:cNvCxnSpPr/>
          <p:nvPr/>
        </p:nvCxnSpPr>
        <p:spPr>
          <a:xfrm>
            <a:off x="2991678" y="1997765"/>
            <a:ext cx="3071192" cy="175922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561F7E5-4CCA-451F-84F0-D2FF6B73FC51}"/>
              </a:ext>
            </a:extLst>
          </p:cNvPr>
          <p:cNvCxnSpPr>
            <a:cxnSpLocks/>
          </p:cNvCxnSpPr>
          <p:nvPr/>
        </p:nvCxnSpPr>
        <p:spPr>
          <a:xfrm>
            <a:off x="2991678" y="3753136"/>
            <a:ext cx="3071192" cy="175922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A631C884-6097-4109-97B8-C67861A478C7}"/>
              </a:ext>
            </a:extLst>
          </p:cNvPr>
          <p:cNvCxnSpPr>
            <a:cxnSpLocks/>
          </p:cNvCxnSpPr>
          <p:nvPr/>
        </p:nvCxnSpPr>
        <p:spPr>
          <a:xfrm>
            <a:off x="3036404" y="4568479"/>
            <a:ext cx="2718353" cy="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7DA75B51-A118-4AC3-AEFA-D198C3BC3B74}"/>
              </a:ext>
            </a:extLst>
          </p:cNvPr>
          <p:cNvCxnSpPr>
            <a:cxnSpLocks/>
          </p:cNvCxnSpPr>
          <p:nvPr/>
        </p:nvCxnSpPr>
        <p:spPr>
          <a:xfrm flipV="1">
            <a:off x="3036404" y="1997765"/>
            <a:ext cx="3105979" cy="879613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112DBA0F-0052-405B-89D1-836BA132CA8F}"/>
              </a:ext>
            </a:extLst>
          </p:cNvPr>
          <p:cNvCxnSpPr>
            <a:cxnSpLocks/>
          </p:cNvCxnSpPr>
          <p:nvPr/>
        </p:nvCxnSpPr>
        <p:spPr>
          <a:xfrm flipV="1">
            <a:off x="3036404" y="2877378"/>
            <a:ext cx="2919228" cy="256878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2339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all of the nouns and tick the pronouns.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D592623-18F2-404B-907D-F2CCDFC036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31502945"/>
              </p:ext>
            </p:extLst>
          </p:nvPr>
        </p:nvGraphicFramePr>
        <p:xfrm>
          <a:off x="1070236" y="1845814"/>
          <a:ext cx="7003527" cy="23970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34509">
                  <a:extLst>
                    <a:ext uri="{9D8B030D-6E8A-4147-A177-3AD203B41FA5}">
                      <a16:colId xmlns:a16="http://schemas.microsoft.com/office/drawing/2014/main" val="362792537"/>
                    </a:ext>
                  </a:extLst>
                </a:gridCol>
                <a:gridCol w="2334509">
                  <a:extLst>
                    <a:ext uri="{9D8B030D-6E8A-4147-A177-3AD203B41FA5}">
                      <a16:colId xmlns:a16="http://schemas.microsoft.com/office/drawing/2014/main" val="2555538314"/>
                    </a:ext>
                  </a:extLst>
                </a:gridCol>
                <a:gridCol w="2334509">
                  <a:extLst>
                    <a:ext uri="{9D8B030D-6E8A-4147-A177-3AD203B41FA5}">
                      <a16:colId xmlns:a16="http://schemas.microsoft.com/office/drawing/2014/main" val="4076129686"/>
                    </a:ext>
                  </a:extLst>
                </a:gridCol>
              </a:tblGrid>
              <a:tr h="799001">
                <a:tc>
                  <a:txBody>
                    <a:bodyPr/>
                    <a:lstStyle/>
                    <a:p>
                      <a:pPr algn="ctr"/>
                      <a:r>
                        <a:rPr lang="en-GB" sz="2700" b="1" dirty="0">
                          <a:latin typeface="Century Gothic" panose="020B0502020202020204" pitchFamily="34" charset="0"/>
                        </a:rPr>
                        <a:t>listen</a:t>
                      </a:r>
                    </a:p>
                  </a:txBody>
                  <a:tcPr marL="208183" marR="208183" marT="104092" marB="1040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700" b="1" dirty="0">
                          <a:latin typeface="Century Gothic" panose="020B0502020202020204" pitchFamily="34" charset="0"/>
                        </a:rPr>
                        <a:t>it</a:t>
                      </a:r>
                    </a:p>
                  </a:txBody>
                  <a:tcPr marL="208183" marR="208183" marT="104092" marB="1040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700" b="1" dirty="0">
                          <a:latin typeface="Century Gothic" panose="020B0502020202020204" pitchFamily="34" charset="0"/>
                        </a:rPr>
                        <a:t>bike</a:t>
                      </a:r>
                    </a:p>
                  </a:txBody>
                  <a:tcPr marL="208183" marR="208183" marT="104092" marB="1040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89496945"/>
                  </a:ext>
                </a:extLst>
              </a:tr>
              <a:tr h="799001">
                <a:tc>
                  <a:txBody>
                    <a:bodyPr/>
                    <a:lstStyle/>
                    <a:p>
                      <a:pPr algn="ctr"/>
                      <a:r>
                        <a:rPr lang="en-GB" sz="2700" b="1" dirty="0">
                          <a:latin typeface="Century Gothic" panose="020B0502020202020204" pitchFamily="34" charset="0"/>
                        </a:rPr>
                        <a:t>him</a:t>
                      </a:r>
                    </a:p>
                  </a:txBody>
                  <a:tcPr marL="208183" marR="208183" marT="104092" marB="1040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700" b="1" dirty="0">
                          <a:latin typeface="Century Gothic" panose="020B0502020202020204" pitchFamily="34" charset="0"/>
                        </a:rPr>
                        <a:t>phone</a:t>
                      </a:r>
                    </a:p>
                  </a:txBody>
                  <a:tcPr marL="208183" marR="208183" marT="104092" marB="1040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700" b="1" dirty="0">
                          <a:latin typeface="Century Gothic" panose="020B0502020202020204" pitchFamily="34" charset="0"/>
                        </a:rPr>
                        <a:t>slippery</a:t>
                      </a:r>
                    </a:p>
                  </a:txBody>
                  <a:tcPr marL="208183" marR="208183" marT="104092" marB="1040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21022310"/>
                  </a:ext>
                </a:extLst>
              </a:tr>
              <a:tr h="799001">
                <a:tc>
                  <a:txBody>
                    <a:bodyPr/>
                    <a:lstStyle/>
                    <a:p>
                      <a:pPr algn="ctr"/>
                      <a:r>
                        <a:rPr lang="en-GB" sz="2700" b="1" dirty="0">
                          <a:latin typeface="Century Gothic" panose="020B0502020202020204" pitchFamily="34" charset="0"/>
                        </a:rPr>
                        <a:t>bright</a:t>
                      </a:r>
                    </a:p>
                  </a:txBody>
                  <a:tcPr marL="208183" marR="208183" marT="104092" marB="1040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700" b="1" dirty="0">
                          <a:latin typeface="Century Gothic" panose="020B0502020202020204" pitchFamily="34" charset="0"/>
                        </a:rPr>
                        <a:t>game</a:t>
                      </a:r>
                    </a:p>
                  </a:txBody>
                  <a:tcPr marL="208183" marR="208183" marT="104092" marB="1040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700" b="1" dirty="0">
                          <a:latin typeface="Century Gothic" panose="020B0502020202020204" pitchFamily="34" charset="0"/>
                        </a:rPr>
                        <a:t>dog</a:t>
                      </a:r>
                    </a:p>
                  </a:txBody>
                  <a:tcPr marL="208183" marR="208183" marT="104092" marB="1040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94694969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CB377C08-684B-46DD-A0D3-176E061CDDEE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80AE1C5B-39D8-4753-BD7F-3CBA6BB0CE88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9" name="Picture 8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5B17FEB5-F93A-47C5-AB8D-9AB24204F8E9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Circle all of the nouns and tick the pronouns.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D592623-18F2-404B-907D-F2CCDFC036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9951147"/>
              </p:ext>
            </p:extLst>
          </p:nvPr>
        </p:nvGraphicFramePr>
        <p:xfrm>
          <a:off x="1070236" y="1845814"/>
          <a:ext cx="7003527" cy="2397003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34509">
                  <a:extLst>
                    <a:ext uri="{9D8B030D-6E8A-4147-A177-3AD203B41FA5}">
                      <a16:colId xmlns:a16="http://schemas.microsoft.com/office/drawing/2014/main" val="362792537"/>
                    </a:ext>
                  </a:extLst>
                </a:gridCol>
                <a:gridCol w="2334509">
                  <a:extLst>
                    <a:ext uri="{9D8B030D-6E8A-4147-A177-3AD203B41FA5}">
                      <a16:colId xmlns:a16="http://schemas.microsoft.com/office/drawing/2014/main" val="2555538314"/>
                    </a:ext>
                  </a:extLst>
                </a:gridCol>
                <a:gridCol w="2334509">
                  <a:extLst>
                    <a:ext uri="{9D8B030D-6E8A-4147-A177-3AD203B41FA5}">
                      <a16:colId xmlns:a16="http://schemas.microsoft.com/office/drawing/2014/main" val="4076129686"/>
                    </a:ext>
                  </a:extLst>
                </a:gridCol>
              </a:tblGrid>
              <a:tr h="799001">
                <a:tc>
                  <a:txBody>
                    <a:bodyPr/>
                    <a:lstStyle/>
                    <a:p>
                      <a:pPr algn="ctr"/>
                      <a:r>
                        <a:rPr lang="en-GB" sz="27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listen</a:t>
                      </a:r>
                    </a:p>
                  </a:txBody>
                  <a:tcPr marL="208183" marR="208183" marT="104092" marB="1040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7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it</a:t>
                      </a:r>
                    </a:p>
                  </a:txBody>
                  <a:tcPr marL="208183" marR="208183" marT="104092" marB="1040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7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bike</a:t>
                      </a:r>
                    </a:p>
                  </a:txBody>
                  <a:tcPr marL="208183" marR="208183" marT="104092" marB="1040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89496945"/>
                  </a:ext>
                </a:extLst>
              </a:tr>
              <a:tr h="799001">
                <a:tc>
                  <a:txBody>
                    <a:bodyPr/>
                    <a:lstStyle/>
                    <a:p>
                      <a:pPr algn="ctr"/>
                      <a:r>
                        <a:rPr lang="en-GB" sz="27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him</a:t>
                      </a:r>
                    </a:p>
                  </a:txBody>
                  <a:tcPr marL="208183" marR="208183" marT="104092" marB="1040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7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phone</a:t>
                      </a:r>
                    </a:p>
                  </a:txBody>
                  <a:tcPr marL="208183" marR="208183" marT="104092" marB="1040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7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slippery</a:t>
                      </a:r>
                    </a:p>
                  </a:txBody>
                  <a:tcPr marL="208183" marR="208183" marT="104092" marB="1040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21022310"/>
                  </a:ext>
                </a:extLst>
              </a:tr>
              <a:tr h="799001">
                <a:tc>
                  <a:txBody>
                    <a:bodyPr/>
                    <a:lstStyle/>
                    <a:p>
                      <a:pPr algn="ctr"/>
                      <a:r>
                        <a:rPr lang="en-GB" sz="2700" b="1" dirty="0">
                          <a:solidFill>
                            <a:schemeClr val="bg1">
                              <a:lumMod val="50000"/>
                            </a:schemeClr>
                          </a:solidFill>
                          <a:latin typeface="Century Gothic" panose="020B0502020202020204" pitchFamily="34" charset="0"/>
                        </a:rPr>
                        <a:t>bright</a:t>
                      </a:r>
                    </a:p>
                  </a:txBody>
                  <a:tcPr marL="208183" marR="208183" marT="104092" marB="1040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7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game</a:t>
                      </a:r>
                    </a:p>
                  </a:txBody>
                  <a:tcPr marL="208183" marR="208183" marT="104092" marB="1040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700" b="1" dirty="0">
                          <a:solidFill>
                            <a:srgbClr val="FF0000"/>
                          </a:solidFill>
                          <a:latin typeface="Century Gothic" panose="020B0502020202020204" pitchFamily="34" charset="0"/>
                        </a:rPr>
                        <a:t>dog</a:t>
                      </a:r>
                    </a:p>
                  </a:txBody>
                  <a:tcPr marL="208183" marR="208183" marT="104092" marB="104092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294694969"/>
                  </a:ext>
                </a:extLst>
              </a:tr>
            </a:tbl>
          </a:graphicData>
        </a:graphic>
      </p:graphicFrame>
      <p:sp>
        <p:nvSpPr>
          <p:cNvPr id="2" name="Oval 1">
            <a:extLst>
              <a:ext uri="{FF2B5EF4-FFF2-40B4-BE49-F238E27FC236}">
                <a16:creationId xmlns:a16="http://schemas.microsoft.com/office/drawing/2014/main" id="{FDF5776B-C672-433F-A3AB-658D8B500939}"/>
              </a:ext>
            </a:extLst>
          </p:cNvPr>
          <p:cNvSpPr/>
          <p:nvPr/>
        </p:nvSpPr>
        <p:spPr>
          <a:xfrm>
            <a:off x="3840480" y="3584448"/>
            <a:ext cx="1499616" cy="59740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651E49DD-90B9-40C7-958C-8093EA7DB92F}"/>
              </a:ext>
            </a:extLst>
          </p:cNvPr>
          <p:cNvSpPr/>
          <p:nvPr/>
        </p:nvSpPr>
        <p:spPr>
          <a:xfrm>
            <a:off x="6135028" y="3584448"/>
            <a:ext cx="1499616" cy="59740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66D0CEC2-5F08-4A9E-8651-D978FE319BBF}"/>
              </a:ext>
            </a:extLst>
          </p:cNvPr>
          <p:cNvSpPr/>
          <p:nvPr/>
        </p:nvSpPr>
        <p:spPr>
          <a:xfrm>
            <a:off x="3840480" y="2819399"/>
            <a:ext cx="1499616" cy="59740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B86E5535-C0C5-4E56-A2D1-3E70706D4E16}"/>
              </a:ext>
            </a:extLst>
          </p:cNvPr>
          <p:cNvSpPr/>
          <p:nvPr/>
        </p:nvSpPr>
        <p:spPr>
          <a:xfrm>
            <a:off x="6135028" y="1987296"/>
            <a:ext cx="1499616" cy="597409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19BC9B7-CE0C-418D-9D91-900B61F471FF}"/>
              </a:ext>
            </a:extLst>
          </p:cNvPr>
          <p:cNvSpPr txBox="1"/>
          <p:nvPr/>
        </p:nvSpPr>
        <p:spPr>
          <a:xfrm>
            <a:off x="2535936" y="2628816"/>
            <a:ext cx="7071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</a:t>
            </a:r>
            <a:endParaRPr lang="en-GB" sz="4800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A84092D-8147-4698-9CAB-C40326EC05B3}"/>
              </a:ext>
            </a:extLst>
          </p:cNvPr>
          <p:cNvSpPr txBox="1"/>
          <p:nvPr/>
        </p:nvSpPr>
        <p:spPr>
          <a:xfrm>
            <a:off x="4696578" y="1817997"/>
            <a:ext cx="7071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800" dirty="0">
                <a:solidFill>
                  <a:srgbClr val="FF0000"/>
                </a:solidFill>
                <a:latin typeface="Century Gothic" panose="020B0502020202020204" pitchFamily="34" charset="0"/>
                <a:sym typeface="Wingdings" panose="05000000000000000000" pitchFamily="2" charset="2"/>
              </a:rPr>
              <a:t></a:t>
            </a:r>
            <a:endParaRPr lang="en-GB" sz="4800" dirty="0">
              <a:solidFill>
                <a:srgbClr val="FF0000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9303D7E1-63BF-4190-AFD3-BF1E4F035454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F198BB08-3CA2-4870-AFB4-F0E9797A17DB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15" name="Picture 14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C621FB3C-767A-42B1-8F4B-AD809F1FBA6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064795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Underline the expanded noun phrase in the sentence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The terrifying dinosaur stomped loudly.</a:t>
            </a:r>
            <a:endParaRPr lang="en-GB" sz="3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802DC04A-3D39-4A92-AF8A-FEA84B13EBF8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0CD0212-1402-458C-B4F4-F73A9AD92F17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5CEDED7-1696-4B00-91E3-5D0755F3F420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47865040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Underline the expanded noun phrase in the sentence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3200" b="1" u="sng" dirty="0">
                <a:solidFill>
                  <a:srgbClr val="FF0000"/>
                </a:solidFill>
                <a:latin typeface="Century Gothic" panose="020B0502020202020204" pitchFamily="34" charset="0"/>
              </a:rPr>
              <a:t>The terrifying dinosaur</a:t>
            </a:r>
            <a:r>
              <a:rPr lang="en-GB" sz="3200" b="1" dirty="0">
                <a:solidFill>
                  <a:schemeClr val="tx1"/>
                </a:solidFill>
                <a:latin typeface="Century Gothic" panose="020B0502020202020204" pitchFamily="34" charset="0"/>
              </a:rPr>
              <a:t> stomped loudly.</a:t>
            </a:r>
            <a:endParaRPr lang="en-GB" sz="3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6C72F7BE-A4F7-4D7D-BECB-15C3571FC447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61DCCA2-95D5-4EB9-9152-E11198A54871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FBF62A00-E4A2-425D-A0F2-ACC5E6BC655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423352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out all of the nouns and pronouns from the sentences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A. He stroked the cute dog.</a:t>
            </a:r>
          </a:p>
          <a:p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We went on a great holiday.</a:t>
            </a:r>
          </a:p>
          <a:p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C. They played on the beautiful beach.</a:t>
            </a:r>
          </a:p>
          <a:p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D278DDE9-AE29-4CC8-8EDF-F0DC649173BA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00CE4B68-51C3-4D8D-A856-521656D567ED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3F498AEB-1DAE-4AC4-B74B-04A11C83CC2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446642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3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Write out all of the nouns and pronouns from the sentences below.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A. He stroked the cute dog.</a:t>
            </a:r>
          </a:p>
          <a:p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B. We went on a great holiday.</a:t>
            </a:r>
          </a:p>
          <a:p>
            <a:r>
              <a:rPr lang="en-GB" sz="2400" b="1" dirty="0">
                <a:solidFill>
                  <a:schemeClr val="tx1"/>
                </a:solidFill>
                <a:latin typeface="Century Gothic" panose="020B0502020202020204" pitchFamily="34" charset="0"/>
              </a:rPr>
              <a:t>C. They played on the beautiful beach.</a:t>
            </a:r>
          </a:p>
          <a:p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A. He, dog</a:t>
            </a:r>
          </a:p>
          <a:p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B. We, holiday</a:t>
            </a:r>
          </a:p>
          <a:p>
            <a:r>
              <a:rPr lang="en-GB" sz="24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C. They, beach</a:t>
            </a:r>
          </a:p>
          <a:p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4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AEED1168-CDEE-4188-8727-F08C995817B4}"/>
              </a:ext>
            </a:extLst>
          </p:cNvPr>
          <p:cNvGrpSpPr/>
          <p:nvPr/>
        </p:nvGrpSpPr>
        <p:grpSpPr>
          <a:xfrm>
            <a:off x="59531" y="6454317"/>
            <a:ext cx="1238534" cy="403683"/>
            <a:chOff x="68077" y="6454317"/>
            <a:chExt cx="1238534" cy="403683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CA1E433F-C1CA-4342-9B8B-C1C02E7011C2}"/>
                </a:ext>
              </a:extLst>
            </p:cNvPr>
            <p:cNvSpPr txBox="1"/>
            <p:nvPr/>
          </p:nvSpPr>
          <p:spPr>
            <a:xfrm>
              <a:off x="68077" y="6688723"/>
              <a:ext cx="1238534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</a:t>
              </a:r>
              <a:r>
                <a:rPr lang="en-GB" sz="500" b="1" dirty="0">
                  <a:latin typeface="Century Gothic" panose="020B0502020202020204" pitchFamily="34" charset="0"/>
                  <a:cs typeface="Arial" panose="020B0604020202020204" pitchFamily="34" charset="0"/>
                </a:rPr>
                <a:t>Classroom Secrets Limited 2018</a:t>
              </a:r>
            </a:p>
          </p:txBody>
        </p:sp>
        <p:pic>
          <p:nvPicPr>
            <p:cNvPr id="8" name="Picture 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02DEAFA0-D7F5-4D63-A660-2F561DB1AB6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0332" y="6454317"/>
              <a:ext cx="1174025" cy="278902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4911814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9" ma:contentTypeDescription="Create a new document." ma:contentTypeScope="" ma:versionID="066ddb0580c6cb957c158bf950613a88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b6edf0ecd0c2312d28fd762618f18263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109389B-8606-4157-B40A-D669D615CA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F8F11D-A449-4684-B8E0-461263A2E192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sharepoint/v3"/>
    <ds:schemaRef ds:uri="0f0ae0ff-29c4-4766-b250-c1a9bee8d430"/>
    <ds:schemaRef ds:uri="http://schemas.openxmlformats.org/package/2006/metadata/core-properties"/>
    <ds:schemaRef ds:uri="86144f90-c7b6-48d0-aae5-f5e9e48cc3df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</TotalTime>
  <Words>273</Words>
  <Application>Microsoft Office PowerPoint</Application>
  <PresentationFormat>On-screen Show (4:3)</PresentationFormat>
  <Paragraphs>107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Century Gothic</vt:lpstr>
      <vt:lpstr>SassoonCRInfantMedium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3 Noun Phrases PPT</dc:title>
  <dc:creator>Ashleigh Sobol</dc:creator>
  <cp:lastModifiedBy>User</cp:lastModifiedBy>
  <cp:revision>4</cp:revision>
  <dcterms:created xsi:type="dcterms:W3CDTF">2018-03-17T10:08:43Z</dcterms:created>
  <dcterms:modified xsi:type="dcterms:W3CDTF">2020-03-22T14:28:25Z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  <property fmtid="{D5CDD505-2E9C-101B-9397-08002B2CF9AE}" pid="4" name="AuthorIds_UIVersion_1024">
    <vt:lpwstr>176</vt:lpwstr>
  </property>
</Properties>
</file>