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12" r:id="rId2"/>
    <p:sldId id="313" r:id="rId3"/>
    <p:sldId id="314" r:id="rId4"/>
    <p:sldId id="315" r:id="rId5"/>
    <p:sldId id="316" r:id="rId6"/>
    <p:sldId id="317" r:id="rId7"/>
    <p:sldId id="318" r:id="rId8"/>
    <p:sldId id="323" r:id="rId9"/>
    <p:sldId id="320" r:id="rId10"/>
    <p:sldId id="32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C3B433-F81D-41C2-B871-E64589209212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E7DCE8-587B-4CA2-9B31-2376DC9C24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308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 dirty="0"/>
              <a:t>This triangle is one part of a whole made out of three equal parts.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B2033A-FB0F-7949-A9F0-CBC790DC54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448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i="1" dirty="0"/>
              <a:t>The rhombus is one part of a whole made out of three equal parts.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B2033A-FB0F-7949-A9F0-CBC790DC54B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65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 dirty="0"/>
              <a:t>Four children have been given a part of a shape and have been asked to</a:t>
            </a:r>
            <a:br>
              <a:rPr lang="en-GB" i="1" dirty="0"/>
            </a:br>
            <a:r>
              <a:rPr lang="en-GB" i="1" dirty="0"/>
              <a:t>draw the whole shape. Who has drawn a correct shape? 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B2033A-FB0F-7949-A9F0-CBC790DC54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72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 dirty="0"/>
              <a:t>I have cut a ribbon into five equal parts.</a:t>
            </a:r>
          </a:p>
          <a:p>
            <a:r>
              <a:rPr lang="en-GB" i="1" dirty="0"/>
              <a:t>Here is one part of my ribbon.</a:t>
            </a:r>
          </a:p>
          <a:p>
            <a:r>
              <a:rPr lang="en-GB" i="1" dirty="0"/>
              <a:t>How long was my ribbon to start with?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B2033A-FB0F-7949-A9F0-CBC790DC54B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71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 dirty="0"/>
              <a:t>Here is a red Cuisenaire® rod. It is one of four equal parts of another rod.</a:t>
            </a:r>
          </a:p>
          <a:p>
            <a:r>
              <a:rPr lang="en-GB" i="1" dirty="0"/>
              <a:t>What is the whole rod?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B2033A-FB0F-7949-A9F0-CBC790DC54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50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 dirty="0"/>
              <a:t>The class has been divided into four equal teams. Here is one of the teams.</a:t>
            </a:r>
          </a:p>
          <a:p>
            <a:r>
              <a:rPr lang="en-GB" i="1" dirty="0"/>
              <a:t>How many children are in the class? Draw the whole class.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B2033A-FB0F-7949-A9F0-CBC790DC54B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15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etm.org.uk/masterypd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0C2D1-FF25-4A1A-B7DC-9C6D59BEFC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BBDF68-5BD4-4059-B06B-28D1596500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C055D-4986-43D1-86D9-8E5CBF2F9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DBC4-9B83-41D6-94BE-D842EA00CAF8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825C6E-0C98-430F-8186-EC3B24797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F987F-427F-405A-9E7A-E4F115A0F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5C41-A26E-41C0-A24A-6EF745ACF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30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5DE1E-0AFD-4C2C-9EC6-ECF0537B6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5BA55B-77C1-4D81-88C5-B7432A99C4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BF65D-1718-4401-9015-272B3D7FA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DBC4-9B83-41D6-94BE-D842EA00CAF8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FA17A-CD88-42D8-876A-334452283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1C7A5-0213-475B-8C9D-25455B72C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5C41-A26E-41C0-A24A-6EF745ACF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664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BBCD56-5574-48B2-8FFD-D11D2566CE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1B7919-072D-467E-855D-5CFC663F38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6850B-2A76-4AEC-A8CE-358756B8D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DBC4-9B83-41D6-94BE-D842EA00CAF8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254B7-357D-4063-819D-CA2B5937A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44DB2-4AF4-46B9-99FD-062CC2378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5C41-A26E-41C0-A24A-6EF745ACF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218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Canv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8016214" y="6500874"/>
            <a:ext cx="374876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buFontTx/>
              <a:buNone/>
            </a:pPr>
            <a:r>
              <a:rPr lang="en-US" sz="1500" dirty="0">
                <a:solidFill>
                  <a:srgbClr val="00628C"/>
                </a:solidFill>
                <a:effectLst/>
                <a:latin typeface="Myriad Pro" charset="0"/>
              </a:rPr>
              <a:t>© Crown Copyright 2019 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523034" y="6487841"/>
            <a:ext cx="374876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FontTx/>
              <a:buNone/>
            </a:pPr>
            <a:r>
              <a:rPr lang="en-US" sz="1500" dirty="0">
                <a:solidFill>
                  <a:srgbClr val="00628C"/>
                </a:solidFill>
                <a:effectLst/>
                <a:latin typeface="Myriad Pro" charset="0"/>
                <a:hlinkClick r:id="rId2"/>
              </a:rPr>
              <a:t>www.ncetm.org.uk/masterypd</a:t>
            </a:r>
            <a:r>
              <a:rPr lang="en-US" sz="1500" dirty="0">
                <a:solidFill>
                  <a:srgbClr val="00628C"/>
                </a:solidFill>
                <a:effectLst/>
                <a:latin typeface="Myriad Pro" charset="0"/>
              </a:rPr>
              <a:t> 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0"/>
            <a:ext cx="12192000" cy="630000"/>
          </a:xfrm>
          <a:solidFill>
            <a:srgbClr val="82CBDD"/>
          </a:solidFill>
        </p:spPr>
        <p:txBody>
          <a:bodyPr lIns="180000" rIns="180000" anchor="ctr" anchorCtr="0"/>
          <a:lstStyle>
            <a:lvl1pPr algn="r">
              <a:defRPr sz="2800"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n-US" dirty="0"/>
              <a:t>2.XX </a:t>
            </a:r>
            <a:r>
              <a:rPr lang="en-US" dirty="0" err="1"/>
              <a:t>xxxx</a:t>
            </a:r>
            <a:r>
              <a:rPr lang="en-GB" dirty="0"/>
              <a:t>	</a:t>
            </a:r>
            <a:r>
              <a:rPr lang="en-US" dirty="0">
                <a:solidFill>
                  <a:srgbClr val="00628C"/>
                </a:solidFill>
              </a:rPr>
              <a:t>Step 1:1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4221617" y="6487840"/>
            <a:ext cx="374876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en-US" sz="1500" dirty="0">
                <a:solidFill>
                  <a:schemeClr val="bg1">
                    <a:lumMod val="50000"/>
                  </a:schemeClr>
                </a:solidFill>
                <a:effectLst/>
                <a:latin typeface="Myriad Pro" charset="0"/>
              </a:rPr>
              <a:t>2019 pilot</a:t>
            </a:r>
          </a:p>
        </p:txBody>
      </p:sp>
    </p:spTree>
    <p:extLst>
      <p:ext uri="{BB962C8B-B14F-4D97-AF65-F5344CB8AC3E}">
        <p14:creationId xmlns:p14="http://schemas.microsoft.com/office/powerpoint/2010/main" val="1805885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0BE2B-9CF1-4F4F-B80C-8DC4EC2C6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7BB91-3E9A-4002-8493-315794957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5B147-0CFC-419D-BDF5-BF864F871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DBC4-9B83-41D6-94BE-D842EA00CAF8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40480-3343-43F9-B5A4-882D7E2B0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AD4F2-FB0C-44D0-BA64-558CFE446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5C41-A26E-41C0-A24A-6EF745ACF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546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105CF-2CF8-4526-8D98-D959D3195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C53CD6-3531-4812-804E-DF0C6CE15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A44B79-CC9D-4FA0-BC82-7D178EE07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DBC4-9B83-41D6-94BE-D842EA00CAF8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C7CA4-A378-4075-851D-1D88EE0B1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FBCE2-BEEA-440F-8C0A-F4A76733D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5C41-A26E-41C0-A24A-6EF745ACF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162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DC387-3794-450C-B925-8153A7018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A9473-0E2B-4304-9833-E477C0A396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F78AA1-6015-4658-A232-7546DBD59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9C9C4E-6EEB-4D06-A297-C5AF3A84D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DBC4-9B83-41D6-94BE-D842EA00CAF8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3F52B-C819-406D-9F98-DCBC87C3B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31CAF9-EA05-43C2-89CA-040776BC2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5C41-A26E-41C0-A24A-6EF745ACF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13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42F37-89D8-44A7-9A86-5DD95A9F4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EEC552-27F9-4AB9-851B-83C1D0361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6692BB-C03B-4E19-9EAD-A6B84EDFE6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9C9897-1016-414D-9EF1-F3C4CE548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7D8F91-1F87-490D-9DC7-20C2299CB7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BCC726-3C5D-4251-B9F9-2262E56C6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DBC4-9B83-41D6-94BE-D842EA00CAF8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8B5821-6868-4FD8-9FD3-97E22AD2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CB49EE-58A9-401F-B52C-22E2E6A50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5C41-A26E-41C0-A24A-6EF745ACF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916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D5ABD-80AB-47CF-AE18-0FDED9DC1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D800F7-62C0-4556-B68C-02F6FF3A0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DBC4-9B83-41D6-94BE-D842EA00CAF8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9003A6-958D-4D9B-82DF-C9BD28141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40D765-F1C4-4ACB-B70B-1BB78239C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5C41-A26E-41C0-A24A-6EF745ACF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276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5736A2-FD56-4D88-8AF2-3A0A7B48A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DBC4-9B83-41D6-94BE-D842EA00CAF8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CE55CD-16D1-4301-85C7-3E8BE06DE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67597A-3F9C-4529-9A5A-33248B53F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5C41-A26E-41C0-A24A-6EF745ACF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644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86E72-FC37-4C30-A97C-2B669473B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4BA7F-4A88-4EC7-86F9-AFD737CE2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EC7387-A6F2-41D4-98D3-03B62ED957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2F494-3097-4999-89F8-D305055B4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DBC4-9B83-41D6-94BE-D842EA00CAF8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200A5F-39D5-4DB4-B841-D526A3902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D9009E-08C7-430F-B7BC-E223BC0BB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5C41-A26E-41C0-A24A-6EF745ACF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30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BC9AF-74BF-4750-B86E-E42B64902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28EA9D-F214-4A1D-8C1A-D04C0D6B55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0058E-AF45-48D4-96BA-850A1E4F2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4DAF8-E249-45B0-9EF6-B3D04BBC3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DBC4-9B83-41D6-94BE-D842EA00CAF8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11640C-EA75-4931-B31B-CBCC63AD2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C1EAAE-77B0-4C8A-B0F0-63BA2A26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E5C41-A26E-41C0-A24A-6EF745ACF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883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542142-35B0-4A12-8ECA-C50CA0CA9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7A20D-3A1E-4236-8951-23CECCC2E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2CB8A-9F90-46BB-AF32-581B84F6B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DDBC4-9B83-41D6-94BE-D842EA00CAF8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521CB-00C6-4144-9FC2-A64B68881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4C157-7C70-4250-B1B0-6C309BB1DD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E5C41-A26E-41C0-A24A-6EF745ACF0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430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GB" dirty="0"/>
              <a:t>The part–whole relationship 	</a:t>
            </a:r>
            <a:r>
              <a:rPr lang="en-US" dirty="0">
                <a:solidFill>
                  <a:srgbClr val="00628C"/>
                </a:solidFill>
              </a:rPr>
              <a:t>Step 4:1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7ECCCA-038C-4D70-88F9-27D0193494F0}"/>
              </a:ext>
            </a:extLst>
          </p:cNvPr>
          <p:cNvSpPr txBox="1"/>
          <p:nvPr/>
        </p:nvSpPr>
        <p:spPr bwMode="auto">
          <a:xfrm>
            <a:off x="4716474" y="1178069"/>
            <a:ext cx="27590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What is the whole?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CE585A-D850-427E-A896-A144B3B0B9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59804" y="3000945"/>
            <a:ext cx="1371096" cy="117043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F506501-55E0-4FF1-9AE0-BC9B0EC2531B}"/>
              </a:ext>
            </a:extLst>
          </p:cNvPr>
          <p:cNvSpPr txBox="1"/>
          <p:nvPr/>
        </p:nvSpPr>
        <p:spPr bwMode="auto">
          <a:xfrm>
            <a:off x="6276686" y="3355332"/>
            <a:ext cx="13404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one part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816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GB" dirty="0"/>
              <a:t>The part–whole relationship 	</a:t>
            </a:r>
            <a:r>
              <a:rPr lang="en-US" dirty="0">
                <a:solidFill>
                  <a:srgbClr val="00628C"/>
                </a:solidFill>
              </a:rPr>
              <a:t>Step 4:5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C88D79-9233-4417-A1E4-D47FB04369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193" y="939053"/>
            <a:ext cx="7975614" cy="497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969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GB" dirty="0"/>
              <a:t>The part–whole relationship 	</a:t>
            </a:r>
            <a:r>
              <a:rPr lang="en-US" dirty="0">
                <a:solidFill>
                  <a:srgbClr val="00628C"/>
                </a:solidFill>
              </a:rPr>
              <a:t>Step 4:1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984A76-69EC-40BC-A4F4-0484E5ABBB25}"/>
              </a:ext>
            </a:extLst>
          </p:cNvPr>
          <p:cNvSpPr txBox="1"/>
          <p:nvPr/>
        </p:nvSpPr>
        <p:spPr bwMode="auto">
          <a:xfrm>
            <a:off x="4472021" y="1178069"/>
            <a:ext cx="32480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The wholes might be…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CD0096-61B2-4503-813B-C7133F5C9B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715" y="1991504"/>
            <a:ext cx="6142570" cy="4129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923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78CAEFD-B926-4747-BE1F-029C68CF37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6635" y="2437573"/>
            <a:ext cx="1353316" cy="1170436"/>
          </a:xfrm>
          <a:prstGeom prst="rect">
            <a:avLst/>
          </a:prstGeom>
        </p:spPr>
      </p:pic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06218E9C-2908-4B1B-B945-599970D71B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401" y="3586163"/>
            <a:ext cx="1353316" cy="1170436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GB" dirty="0"/>
              <a:t>The part–whole relationship 	</a:t>
            </a:r>
            <a:r>
              <a:rPr lang="en-US" dirty="0">
                <a:solidFill>
                  <a:srgbClr val="00628C"/>
                </a:solidFill>
              </a:rPr>
              <a:t>Step 4:2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428E7E-254F-4CE1-A34B-FFA6B1E6FA71}"/>
              </a:ext>
            </a:extLst>
          </p:cNvPr>
          <p:cNvSpPr txBox="1"/>
          <p:nvPr/>
        </p:nvSpPr>
        <p:spPr bwMode="auto">
          <a:xfrm>
            <a:off x="4716474" y="1178069"/>
            <a:ext cx="27590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What is the whole?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04C7622-1319-4825-9952-01F245C6D1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124" y="3586163"/>
            <a:ext cx="1353316" cy="1170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36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GB" dirty="0"/>
              <a:t>The part–whole relationship 	</a:t>
            </a:r>
            <a:r>
              <a:rPr lang="en-US" dirty="0">
                <a:solidFill>
                  <a:srgbClr val="00628C"/>
                </a:solidFill>
              </a:rPr>
              <a:t>Step 4:2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C6FD19-F245-40C3-AE0F-B1DA6D795BB1}"/>
              </a:ext>
            </a:extLst>
          </p:cNvPr>
          <p:cNvSpPr txBox="1"/>
          <p:nvPr/>
        </p:nvSpPr>
        <p:spPr bwMode="auto">
          <a:xfrm>
            <a:off x="4716474" y="1178069"/>
            <a:ext cx="27590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What is the whole?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140DCB-112F-434E-AAAC-2616651A78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720" y="2925172"/>
            <a:ext cx="716801" cy="1112644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548D7811-AEB4-40D9-A6FB-BABE04DB92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476" y="2593568"/>
            <a:ext cx="711451" cy="1101946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762F694F-BC8B-411B-982D-2C16161D09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161" y="2593568"/>
            <a:ext cx="1091247" cy="508178"/>
          </a:xfrm>
          <a:prstGeom prst="rect">
            <a:avLst/>
          </a:prstGeom>
        </p:spPr>
      </p:pic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F8D6BE30-FA2B-4ED0-89D9-76570B403FC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3367" y="3088667"/>
            <a:ext cx="936119" cy="6044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C5F7AF7-DA22-41B9-A85B-0D6A6D77F4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9597" y="2379062"/>
            <a:ext cx="716801" cy="111264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83F5EDD-D734-403C-969E-F50538A14A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207" y="1831221"/>
            <a:ext cx="716801" cy="1112644"/>
          </a:xfrm>
          <a:prstGeom prst="rect">
            <a:avLst/>
          </a:prstGeom>
        </p:spPr>
      </p:pic>
      <p:pic>
        <p:nvPicPr>
          <p:cNvPr id="16" name="Picture 15" descr="A close up of a logo&#10;&#10;Description automatically generated">
            <a:extLst>
              <a:ext uri="{FF2B5EF4-FFF2-40B4-BE49-F238E27FC236}">
                <a16:creationId xmlns:a16="http://schemas.microsoft.com/office/drawing/2014/main" id="{618EB117-B78C-4E99-AFB1-5237FFE75F3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135" y="4255710"/>
            <a:ext cx="936119" cy="604466"/>
          </a:xfrm>
          <a:prstGeom prst="rect">
            <a:avLst/>
          </a:prstGeom>
        </p:spPr>
      </p:pic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id="{E8DAAC25-5D40-4F9A-8D7F-261D19B014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9194" y="4753190"/>
            <a:ext cx="936119" cy="604466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9A06B060-B7F6-46F0-8FA6-EE54CC30635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390" y="4768683"/>
            <a:ext cx="936119" cy="604466"/>
          </a:xfrm>
          <a:prstGeom prst="rect">
            <a:avLst/>
          </a:prstGeom>
        </p:spPr>
      </p:pic>
      <p:pic>
        <p:nvPicPr>
          <p:cNvPr id="19" name="Picture 18" descr="A close up of a logo&#10;&#10;Description automatically generated">
            <a:extLst>
              <a:ext uri="{FF2B5EF4-FFF2-40B4-BE49-F238E27FC236}">
                <a16:creationId xmlns:a16="http://schemas.microsoft.com/office/drawing/2014/main" id="{A2197732-3FEA-4FF3-95E7-9FA07A2F5F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7319" y="4768683"/>
            <a:ext cx="936119" cy="604466"/>
          </a:xfrm>
          <a:prstGeom prst="rect">
            <a:avLst/>
          </a:prstGeom>
        </p:spPr>
      </p:pic>
      <p:pic>
        <p:nvPicPr>
          <p:cNvPr id="20" name="Picture 19" descr="A close up of a logo&#10;&#10;Description automatically generated">
            <a:extLst>
              <a:ext uri="{FF2B5EF4-FFF2-40B4-BE49-F238E27FC236}">
                <a16:creationId xmlns:a16="http://schemas.microsoft.com/office/drawing/2014/main" id="{5E449D6D-122C-498B-8478-7C305F8F43B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6178" y="4180884"/>
            <a:ext cx="936119" cy="604466"/>
          </a:xfrm>
          <a:prstGeom prst="rect">
            <a:avLst/>
          </a:prstGeom>
        </p:spPr>
      </p:pic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BE4B9EC6-8179-4CD1-B7B0-E452D4A97C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845" y="4255710"/>
            <a:ext cx="711451" cy="1101946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8351874-7433-4FCC-83D3-49451CADF153}"/>
              </a:ext>
            </a:extLst>
          </p:cNvPr>
          <p:cNvSpPr txBox="1"/>
          <p:nvPr/>
        </p:nvSpPr>
        <p:spPr bwMode="auto">
          <a:xfrm>
            <a:off x="3498847" y="5786879"/>
            <a:ext cx="51211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What is the same? What is different?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572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GB" dirty="0"/>
              <a:t>The part–whole relationship 	</a:t>
            </a:r>
            <a:r>
              <a:rPr lang="en-US" dirty="0">
                <a:solidFill>
                  <a:srgbClr val="00628C"/>
                </a:solidFill>
              </a:rPr>
              <a:t>Step 4:2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C838CA-7C41-470B-A313-C4BE850D318E}"/>
              </a:ext>
            </a:extLst>
          </p:cNvPr>
          <p:cNvSpPr txBox="1"/>
          <p:nvPr/>
        </p:nvSpPr>
        <p:spPr bwMode="auto">
          <a:xfrm>
            <a:off x="3245439" y="893370"/>
            <a:ext cx="57011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Who has drawn the correct shape? Why?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6B1ED0-49D0-4DF1-923B-AE01F210B62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76900" y="1508323"/>
            <a:ext cx="889000" cy="7977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E24F041-3A32-47A1-BCA3-6E97F75B93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134" y="4362687"/>
            <a:ext cx="6816764" cy="152961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519F7E8-CD6F-4FBF-BAA4-9D9185C653E8}"/>
              </a:ext>
            </a:extLst>
          </p:cNvPr>
          <p:cNvSpPr txBox="1"/>
          <p:nvPr/>
        </p:nvSpPr>
        <p:spPr bwMode="auto">
          <a:xfrm>
            <a:off x="4626023" y="2210852"/>
            <a:ext cx="299075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One part of</a:t>
            </a:r>
            <a:b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</a:b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a whole made out of</a:t>
            </a:r>
            <a:b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</a:b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three equal parts.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ACD46C-03AE-40B7-9661-D2F0768B65E9}"/>
              </a:ext>
            </a:extLst>
          </p:cNvPr>
          <p:cNvSpPr txBox="1"/>
          <p:nvPr/>
        </p:nvSpPr>
        <p:spPr bwMode="auto">
          <a:xfrm>
            <a:off x="3065463" y="3805333"/>
            <a:ext cx="7585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Max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09EFF4-EAB9-4C3B-A0FC-E68DEAD70576}"/>
              </a:ext>
            </a:extLst>
          </p:cNvPr>
          <p:cNvSpPr txBox="1"/>
          <p:nvPr/>
        </p:nvSpPr>
        <p:spPr bwMode="auto">
          <a:xfrm>
            <a:off x="4896173" y="3805333"/>
            <a:ext cx="8002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Beth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9FD358-E905-41E9-BCBF-018980DF1FDD}"/>
              </a:ext>
            </a:extLst>
          </p:cNvPr>
          <p:cNvSpPr txBox="1"/>
          <p:nvPr/>
        </p:nvSpPr>
        <p:spPr bwMode="auto">
          <a:xfrm>
            <a:off x="6781383" y="3805333"/>
            <a:ext cx="8258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Ellen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D11647-EBB8-4949-8A26-D6B5E4D6D7F6}"/>
              </a:ext>
            </a:extLst>
          </p:cNvPr>
          <p:cNvSpPr txBox="1"/>
          <p:nvPr/>
        </p:nvSpPr>
        <p:spPr bwMode="auto">
          <a:xfrm>
            <a:off x="8190836" y="3805333"/>
            <a:ext cx="11344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Florent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DAA1B3-2534-4F72-BC0C-4F294793B736}"/>
              </a:ext>
            </a:extLst>
          </p:cNvPr>
          <p:cNvSpPr txBox="1"/>
          <p:nvPr/>
        </p:nvSpPr>
        <p:spPr bwMode="auto">
          <a:xfrm>
            <a:off x="3189694" y="5722950"/>
            <a:ext cx="510076" cy="70788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4000" dirty="0">
                <a:solidFill>
                  <a:srgbClr val="FF0000"/>
                </a:solidFill>
                <a:latin typeface="Comic Sans MS" panose="030F0702030302020204" pitchFamily="66" charset="0"/>
                <a:ea typeface="Myriad Pro Semibold" charset="0"/>
                <a:cs typeface="Myriad Pro Semibold" charset="0"/>
                <a:sym typeface="Wingdings" panose="05000000000000000000" pitchFamily="2" charset="2"/>
              </a:rPr>
              <a:t></a:t>
            </a:r>
            <a:endParaRPr lang="en-GB" sz="4000" dirty="0">
              <a:solidFill>
                <a:srgbClr val="FF0000"/>
              </a:solidFill>
              <a:latin typeface="Comic Sans MS" panose="030F0702030302020204" pitchFamily="66" charset="0"/>
              <a:ea typeface="Myriad Pro Semibold" charset="0"/>
              <a:cs typeface="Myriad Pro Semibold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8370D4-BC26-481D-9846-F0A6A2DAFF3C}"/>
              </a:ext>
            </a:extLst>
          </p:cNvPr>
          <p:cNvSpPr txBox="1"/>
          <p:nvPr/>
        </p:nvSpPr>
        <p:spPr bwMode="auto">
          <a:xfrm>
            <a:off x="5002773" y="5722950"/>
            <a:ext cx="587020" cy="70788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4000" dirty="0">
                <a:solidFill>
                  <a:srgbClr val="00B050"/>
                </a:solidFill>
                <a:latin typeface="Comic Sans MS" panose="030F0702030302020204" pitchFamily="66" charset="0"/>
                <a:ea typeface="Myriad Pro Semibold" charset="0"/>
                <a:cs typeface="Myriad Pro Semibold" charset="0"/>
                <a:sym typeface="Wingdings" panose="05000000000000000000" pitchFamily="2" charset="2"/>
              </a:rPr>
              <a:t></a:t>
            </a:r>
            <a:endParaRPr lang="en-GB" sz="4000" dirty="0">
              <a:solidFill>
                <a:srgbClr val="00B050"/>
              </a:solidFill>
              <a:latin typeface="Comic Sans MS" panose="030F0702030302020204" pitchFamily="66" charset="0"/>
              <a:ea typeface="Myriad Pro Semibold" charset="0"/>
              <a:cs typeface="Myriad Pro Semibold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6DCBF15-B995-48B9-A1A3-6783A6F11C74}"/>
              </a:ext>
            </a:extLst>
          </p:cNvPr>
          <p:cNvSpPr txBox="1"/>
          <p:nvPr/>
        </p:nvSpPr>
        <p:spPr bwMode="auto">
          <a:xfrm>
            <a:off x="8503005" y="5722950"/>
            <a:ext cx="510076" cy="70788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4000" dirty="0">
                <a:solidFill>
                  <a:srgbClr val="FF0000"/>
                </a:solidFill>
                <a:latin typeface="Comic Sans MS" panose="030F0702030302020204" pitchFamily="66" charset="0"/>
                <a:ea typeface="Myriad Pro Semibold" charset="0"/>
                <a:cs typeface="Myriad Pro Semibold" charset="0"/>
                <a:sym typeface="Wingdings" panose="05000000000000000000" pitchFamily="2" charset="2"/>
              </a:rPr>
              <a:t></a:t>
            </a:r>
            <a:endParaRPr lang="en-GB" sz="4000" dirty="0">
              <a:solidFill>
                <a:srgbClr val="FF0000"/>
              </a:solidFill>
              <a:latin typeface="Comic Sans MS" panose="030F0702030302020204" pitchFamily="66" charset="0"/>
              <a:ea typeface="Myriad Pro Semibold" charset="0"/>
              <a:cs typeface="Myriad Pro Semibold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D25181-58EC-4E11-A6E6-0AEF43C312B5}"/>
              </a:ext>
            </a:extLst>
          </p:cNvPr>
          <p:cNvSpPr txBox="1"/>
          <p:nvPr/>
        </p:nvSpPr>
        <p:spPr bwMode="auto">
          <a:xfrm>
            <a:off x="6900807" y="5722950"/>
            <a:ext cx="587020" cy="70788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4000" dirty="0">
                <a:solidFill>
                  <a:srgbClr val="00B050"/>
                </a:solidFill>
                <a:latin typeface="Comic Sans MS" panose="030F0702030302020204" pitchFamily="66" charset="0"/>
                <a:ea typeface="Myriad Pro Semibold" charset="0"/>
                <a:cs typeface="Myriad Pro Semibold" charset="0"/>
                <a:sym typeface="Wingdings" panose="05000000000000000000" pitchFamily="2" charset="2"/>
              </a:rPr>
              <a:t></a:t>
            </a:r>
            <a:endParaRPr lang="en-GB" sz="4000" dirty="0">
              <a:solidFill>
                <a:srgbClr val="00B050"/>
              </a:solidFill>
              <a:latin typeface="Comic Sans MS" panose="030F0702030302020204" pitchFamily="66" charset="0"/>
              <a:ea typeface="Myriad Pro Semibold" charset="0"/>
              <a:cs typeface="Myriad Pro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185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5862137-07A0-4BA7-BDAF-1785B9914D79}"/>
              </a:ext>
            </a:extLst>
          </p:cNvPr>
          <p:cNvGrpSpPr/>
          <p:nvPr/>
        </p:nvGrpSpPr>
        <p:grpSpPr>
          <a:xfrm>
            <a:off x="2108193" y="2610158"/>
            <a:ext cx="7975614" cy="2577484"/>
            <a:chOff x="584193" y="2610158"/>
            <a:chExt cx="7975614" cy="2577484"/>
          </a:xfrm>
        </p:grpSpPr>
        <p:pic>
          <p:nvPicPr>
            <p:cNvPr id="5" name="Picture 4" descr="A close up of a clock&#10;&#10;Description automatically generated">
              <a:extLst>
                <a:ext uri="{FF2B5EF4-FFF2-40B4-BE49-F238E27FC236}">
                  <a16:creationId xmlns:a16="http://schemas.microsoft.com/office/drawing/2014/main" id="{58B065EE-0DFA-4576-AA7D-D3E58886BF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4193" y="2610158"/>
              <a:ext cx="7975614" cy="2577484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896DB1E-FB2B-4D01-B136-C3E599C7B6F3}"/>
                </a:ext>
              </a:extLst>
            </p:cNvPr>
            <p:cNvSpPr txBox="1"/>
            <p:nvPr/>
          </p:nvSpPr>
          <p:spPr bwMode="auto">
            <a:xfrm>
              <a:off x="1456216" y="2705488"/>
              <a:ext cx="2418483" cy="4616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FAA26D3D-D897-4be2-8F04-BA451C77F1D7}">
                <ma14:placeholderFlag xmlns="" xmlns:ma14="http://schemas.microsoft.com/office/mac/drawingml/2011/main" val="1"/>
              </a:ext>
            </a:extLst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>
                <a:buClr>
                  <a:srgbClr val="82CBDD"/>
                </a:buClr>
                <a:buNone/>
              </a:pPr>
              <a:r>
                <a:rPr lang="en-GB" sz="2400" dirty="0">
                  <a:latin typeface="Myriad Pro Semibold" charset="0"/>
                  <a:ea typeface="Myriad Pro Semibold" charset="0"/>
                  <a:cs typeface="Myriad Pro Semibold" charset="0"/>
                </a:rPr>
                <a:t>one of 5 parts    </a:t>
              </a:r>
              <a:endParaRPr lang="en-GB" sz="2400" dirty="0">
                <a:solidFill>
                  <a:srgbClr val="FF0000"/>
                </a:solidFill>
                <a:latin typeface="Myriad Pro Semibold" charset="0"/>
                <a:ea typeface="Myriad Pro Semibold" charset="0"/>
                <a:cs typeface="Myriad Pro Semibold" charset="0"/>
              </a:endParaRPr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GB" dirty="0"/>
              <a:t>The part–whole relationship 	</a:t>
            </a:r>
            <a:r>
              <a:rPr lang="en-US" dirty="0">
                <a:solidFill>
                  <a:srgbClr val="00628C"/>
                </a:solidFill>
              </a:rPr>
              <a:t>Step 4:3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454AFE-1D00-428E-879F-A5CC32CEEFF6}"/>
              </a:ext>
            </a:extLst>
          </p:cNvPr>
          <p:cNvSpPr txBox="1"/>
          <p:nvPr/>
        </p:nvSpPr>
        <p:spPr bwMode="auto">
          <a:xfrm>
            <a:off x="4716474" y="1178069"/>
            <a:ext cx="27590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What is the whole?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5746E63-18D9-4DC6-8BB7-C0F70A7A1117}"/>
              </a:ext>
            </a:extLst>
          </p:cNvPr>
          <p:cNvGrpSpPr/>
          <p:nvPr/>
        </p:nvGrpSpPr>
        <p:grpSpPr>
          <a:xfrm>
            <a:off x="2844802" y="4449751"/>
            <a:ext cx="2992135" cy="468000"/>
            <a:chOff x="1320801" y="4449751"/>
            <a:chExt cx="2992135" cy="4680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90C7226-3F0D-4329-BD38-590FFC005860}"/>
                </a:ext>
              </a:extLst>
            </p:cNvPr>
            <p:cNvSpPr/>
            <p:nvPr/>
          </p:nvSpPr>
          <p:spPr bwMode="auto">
            <a:xfrm>
              <a:off x="1320801" y="4449751"/>
              <a:ext cx="468000" cy="46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742950" indent="-285750" fontAlgn="base">
                <a:spcBef>
                  <a:spcPct val="20000"/>
                </a:spcBef>
                <a:spcAft>
                  <a:spcPct val="0"/>
                </a:spcAft>
                <a:buClr>
                  <a:srgbClr val="00628C"/>
                </a:buClr>
                <a:buFont typeface="Arial" charset="0"/>
                <a:buChar char="●"/>
              </a:pPr>
              <a:endParaRPr lang="en-GB" sz="2800">
                <a:latin typeface="Arial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3009EC9-44D2-4467-BAF2-BDA39F458982}"/>
                </a:ext>
              </a:extLst>
            </p:cNvPr>
            <p:cNvSpPr/>
            <p:nvPr/>
          </p:nvSpPr>
          <p:spPr bwMode="auto">
            <a:xfrm>
              <a:off x="1949450" y="4449751"/>
              <a:ext cx="468000" cy="46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742950" indent="-285750" fontAlgn="base">
                <a:spcBef>
                  <a:spcPct val="20000"/>
                </a:spcBef>
                <a:spcAft>
                  <a:spcPct val="0"/>
                </a:spcAft>
                <a:buClr>
                  <a:srgbClr val="00628C"/>
                </a:buClr>
                <a:buFont typeface="Arial" charset="0"/>
                <a:buChar char="●"/>
              </a:pPr>
              <a:endParaRPr lang="en-GB" sz="2800">
                <a:latin typeface="Arial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2820EE1-5FC3-4818-9DAE-C46ED1850791}"/>
                </a:ext>
              </a:extLst>
            </p:cNvPr>
            <p:cNvSpPr/>
            <p:nvPr/>
          </p:nvSpPr>
          <p:spPr bwMode="auto">
            <a:xfrm>
              <a:off x="2582862" y="4449751"/>
              <a:ext cx="468000" cy="46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742950" indent="-285750" fontAlgn="base">
                <a:spcBef>
                  <a:spcPct val="20000"/>
                </a:spcBef>
                <a:spcAft>
                  <a:spcPct val="0"/>
                </a:spcAft>
                <a:buClr>
                  <a:srgbClr val="00628C"/>
                </a:buClr>
                <a:buFont typeface="Arial" charset="0"/>
                <a:buChar char="●"/>
              </a:pPr>
              <a:endParaRPr lang="en-GB" sz="2800">
                <a:latin typeface="Arial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1A5FB14-76FF-458A-B189-770A92CC3826}"/>
                </a:ext>
              </a:extLst>
            </p:cNvPr>
            <p:cNvSpPr/>
            <p:nvPr/>
          </p:nvSpPr>
          <p:spPr bwMode="auto">
            <a:xfrm>
              <a:off x="3202000" y="4449751"/>
              <a:ext cx="468000" cy="46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742950" indent="-285750" fontAlgn="base">
                <a:spcBef>
                  <a:spcPct val="20000"/>
                </a:spcBef>
                <a:spcAft>
                  <a:spcPct val="0"/>
                </a:spcAft>
                <a:buClr>
                  <a:srgbClr val="00628C"/>
                </a:buClr>
                <a:buFont typeface="Arial" charset="0"/>
                <a:buChar char="●"/>
              </a:pPr>
              <a:endParaRPr lang="en-GB" sz="2800">
                <a:latin typeface="Arial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D5F1DC3-9DE4-4820-A40F-D32246D530FE}"/>
                </a:ext>
              </a:extLst>
            </p:cNvPr>
            <p:cNvSpPr/>
            <p:nvPr/>
          </p:nvSpPr>
          <p:spPr bwMode="auto">
            <a:xfrm>
              <a:off x="3844936" y="4449751"/>
              <a:ext cx="468000" cy="46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742950" indent="-285750" fontAlgn="base">
                <a:spcBef>
                  <a:spcPct val="20000"/>
                </a:spcBef>
                <a:spcAft>
                  <a:spcPct val="0"/>
                </a:spcAft>
                <a:buClr>
                  <a:srgbClr val="00628C"/>
                </a:buClr>
                <a:buFont typeface="Arial" charset="0"/>
                <a:buChar char="●"/>
              </a:pPr>
              <a:endParaRPr lang="en-GB" sz="2800">
                <a:latin typeface="Arial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B80A68A-0C77-4E85-A9E3-7B2CBD36E760}"/>
              </a:ext>
            </a:extLst>
          </p:cNvPr>
          <p:cNvGrpSpPr/>
          <p:nvPr/>
        </p:nvGrpSpPr>
        <p:grpSpPr>
          <a:xfrm>
            <a:off x="6993276" y="4449751"/>
            <a:ext cx="2986381" cy="468000"/>
            <a:chOff x="5469275" y="4449751"/>
            <a:chExt cx="2986381" cy="46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4F4C75D-AEFE-4C21-96D7-1E48716D57E8}"/>
                </a:ext>
              </a:extLst>
            </p:cNvPr>
            <p:cNvSpPr/>
            <p:nvPr/>
          </p:nvSpPr>
          <p:spPr bwMode="auto">
            <a:xfrm>
              <a:off x="5469275" y="4449751"/>
              <a:ext cx="468000" cy="46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742950" indent="-285750" fontAlgn="base">
                <a:spcBef>
                  <a:spcPct val="20000"/>
                </a:spcBef>
                <a:spcAft>
                  <a:spcPct val="0"/>
                </a:spcAft>
                <a:buClr>
                  <a:srgbClr val="00628C"/>
                </a:buClr>
                <a:buFont typeface="Arial" charset="0"/>
                <a:buChar char="●"/>
              </a:pPr>
              <a:endParaRPr lang="en-GB" sz="2800">
                <a:latin typeface="Arial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D907799-08B9-4B7C-8079-7EB853491648}"/>
                </a:ext>
              </a:extLst>
            </p:cNvPr>
            <p:cNvSpPr/>
            <p:nvPr/>
          </p:nvSpPr>
          <p:spPr bwMode="auto">
            <a:xfrm>
              <a:off x="6088403" y="4449751"/>
              <a:ext cx="468000" cy="46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742950" indent="-285750" fontAlgn="base">
                <a:spcBef>
                  <a:spcPct val="20000"/>
                </a:spcBef>
                <a:spcAft>
                  <a:spcPct val="0"/>
                </a:spcAft>
                <a:buClr>
                  <a:srgbClr val="00628C"/>
                </a:buClr>
                <a:buFont typeface="Arial" charset="0"/>
                <a:buChar char="●"/>
              </a:pPr>
              <a:endParaRPr lang="en-GB" sz="2800">
                <a:latin typeface="Arial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4B3528C-61D0-4213-9E07-A20C10FEB686}"/>
                </a:ext>
              </a:extLst>
            </p:cNvPr>
            <p:cNvSpPr/>
            <p:nvPr/>
          </p:nvSpPr>
          <p:spPr bwMode="auto">
            <a:xfrm>
              <a:off x="6721787" y="4449751"/>
              <a:ext cx="468000" cy="46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742950" indent="-285750" fontAlgn="base">
                <a:spcBef>
                  <a:spcPct val="20000"/>
                </a:spcBef>
                <a:spcAft>
                  <a:spcPct val="0"/>
                </a:spcAft>
                <a:buClr>
                  <a:srgbClr val="00628C"/>
                </a:buClr>
                <a:buFont typeface="Arial" charset="0"/>
                <a:buChar char="●"/>
              </a:pPr>
              <a:endParaRPr lang="en-GB" sz="2800">
                <a:latin typeface="Arial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0C8AF9B-2737-4652-AED6-3FC1BA7103B2}"/>
                </a:ext>
              </a:extLst>
            </p:cNvPr>
            <p:cNvSpPr/>
            <p:nvPr/>
          </p:nvSpPr>
          <p:spPr bwMode="auto">
            <a:xfrm>
              <a:off x="7357734" y="4449751"/>
              <a:ext cx="468000" cy="46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742950" indent="-285750" fontAlgn="base">
                <a:spcBef>
                  <a:spcPct val="20000"/>
                </a:spcBef>
                <a:spcAft>
                  <a:spcPct val="0"/>
                </a:spcAft>
                <a:buClr>
                  <a:srgbClr val="00628C"/>
                </a:buClr>
                <a:buFont typeface="Arial" charset="0"/>
                <a:buChar char="●"/>
              </a:pPr>
              <a:endParaRPr lang="en-GB" sz="2800">
                <a:latin typeface="Arial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63B15A8-358D-4484-B6F1-AB822A313761}"/>
                </a:ext>
              </a:extLst>
            </p:cNvPr>
            <p:cNvSpPr/>
            <p:nvPr/>
          </p:nvSpPr>
          <p:spPr bwMode="auto">
            <a:xfrm>
              <a:off x="7987656" y="4449751"/>
              <a:ext cx="468000" cy="46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742950" indent="-285750" fontAlgn="base">
                <a:spcBef>
                  <a:spcPct val="20000"/>
                </a:spcBef>
                <a:spcAft>
                  <a:spcPct val="0"/>
                </a:spcAft>
                <a:buClr>
                  <a:srgbClr val="00628C"/>
                </a:buClr>
                <a:buFont typeface="Arial" charset="0"/>
                <a:buChar char="●"/>
              </a:pPr>
              <a:endParaRPr lang="en-GB" sz="2800">
                <a:latin typeface="Arial" charset="0"/>
              </a:endParaRPr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A64BE96E-ACEB-49C7-97A4-6530D30EB355}"/>
              </a:ext>
            </a:extLst>
          </p:cNvPr>
          <p:cNvSpPr/>
          <p:nvPr/>
        </p:nvSpPr>
        <p:spPr bwMode="auto">
          <a:xfrm>
            <a:off x="3792538" y="3743873"/>
            <a:ext cx="468000" cy="46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742950" indent="-285750" fontAlgn="base"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Font typeface="Arial" charset="0"/>
              <a:buChar char="●"/>
            </a:pPr>
            <a:endParaRPr lang="en-GB" sz="2800">
              <a:latin typeface="Arial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91CEFE-9D86-4309-966C-AB52FF2C190D}"/>
              </a:ext>
            </a:extLst>
          </p:cNvPr>
          <p:cNvSpPr/>
          <p:nvPr/>
        </p:nvSpPr>
        <p:spPr bwMode="auto">
          <a:xfrm>
            <a:off x="8245787" y="3743873"/>
            <a:ext cx="526738" cy="46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742950" indent="-285750" fontAlgn="base"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Font typeface="Arial" charset="0"/>
              <a:buChar char="●"/>
            </a:pPr>
            <a:endParaRPr lang="en-GB" sz="2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59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GB" dirty="0"/>
              <a:t>The part–whole relationship 	</a:t>
            </a:r>
            <a:r>
              <a:rPr lang="en-US" dirty="0">
                <a:solidFill>
                  <a:srgbClr val="00628C"/>
                </a:solidFill>
              </a:rPr>
              <a:t>Step 4:4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D185CE-F00E-4767-A4FB-AF22DBD8A9D7}"/>
              </a:ext>
            </a:extLst>
          </p:cNvPr>
          <p:cNvSpPr txBox="1"/>
          <p:nvPr/>
        </p:nvSpPr>
        <p:spPr bwMode="auto">
          <a:xfrm>
            <a:off x="3245313" y="1178069"/>
            <a:ext cx="57014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1 part of 5 parts. Draw the whole ribbon.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D3FFF9F-BF7F-4597-B3FB-C6CD167F9A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114" y="3617307"/>
            <a:ext cx="1719155" cy="11305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5DA635B-F8D1-43A4-943D-970DA4FE69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269" y="3617307"/>
            <a:ext cx="1719155" cy="11305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15A86CC-9FB6-4E9C-B4A0-900AF07021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424" y="3617307"/>
            <a:ext cx="1719155" cy="11305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0D7FDC8-A9A9-4CB2-B711-BAE10277E8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5579" y="3617307"/>
            <a:ext cx="1719155" cy="11305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5214673-CFA9-40C5-8B89-00574D79E9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734" y="3617307"/>
            <a:ext cx="1719155" cy="113058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E004DA9-A24C-4AE5-B185-6C5F4859A44B}"/>
              </a:ext>
            </a:extLst>
          </p:cNvPr>
          <p:cNvCxnSpPr/>
          <p:nvPr/>
        </p:nvCxnSpPr>
        <p:spPr bwMode="auto">
          <a:xfrm>
            <a:off x="3517268" y="3464286"/>
            <a:ext cx="0" cy="4191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56DA19E-AA21-41C9-B046-9BF23FE42CAE}"/>
              </a:ext>
            </a:extLst>
          </p:cNvPr>
          <p:cNvCxnSpPr/>
          <p:nvPr/>
        </p:nvCxnSpPr>
        <p:spPr bwMode="auto">
          <a:xfrm>
            <a:off x="5236109" y="3464286"/>
            <a:ext cx="0" cy="4191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EE86B6D-DD46-45C4-A3E0-C7E16A186BED}"/>
              </a:ext>
            </a:extLst>
          </p:cNvPr>
          <p:cNvCxnSpPr/>
          <p:nvPr/>
        </p:nvCxnSpPr>
        <p:spPr bwMode="auto">
          <a:xfrm>
            <a:off x="6955578" y="3464286"/>
            <a:ext cx="0" cy="4191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FD2CD0A-5BF2-47F6-9100-AC36F03DCF23}"/>
              </a:ext>
            </a:extLst>
          </p:cNvPr>
          <p:cNvCxnSpPr/>
          <p:nvPr/>
        </p:nvCxnSpPr>
        <p:spPr bwMode="auto">
          <a:xfrm>
            <a:off x="8674733" y="3464286"/>
            <a:ext cx="0" cy="4191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06052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GB" dirty="0"/>
              <a:t>The part–whole relationship 	</a:t>
            </a:r>
            <a:r>
              <a:rPr lang="en-US" dirty="0">
                <a:solidFill>
                  <a:srgbClr val="00628C"/>
                </a:solidFill>
              </a:rPr>
              <a:t>Step 4:4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D185CE-F00E-4767-A4FB-AF22DBD8A9D7}"/>
              </a:ext>
            </a:extLst>
          </p:cNvPr>
          <p:cNvSpPr txBox="1"/>
          <p:nvPr/>
        </p:nvSpPr>
        <p:spPr bwMode="auto">
          <a:xfrm>
            <a:off x="3239322" y="1178069"/>
            <a:ext cx="57134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1 part of 4 parts. What is the whole rod?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pic>
        <p:nvPicPr>
          <p:cNvPr id="5" name="Picture 4" descr="A screen shot of a clock&#10;&#10;Description automatically generated">
            <a:extLst>
              <a:ext uri="{FF2B5EF4-FFF2-40B4-BE49-F238E27FC236}">
                <a16:creationId xmlns:a16="http://schemas.microsoft.com/office/drawing/2014/main" id="{A086F79C-904E-4FF8-B6D1-3DC623B46E9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21100" y="2795645"/>
            <a:ext cx="1327150" cy="630000"/>
          </a:xfrm>
          <a:prstGeom prst="rect">
            <a:avLst/>
          </a:prstGeom>
        </p:spPr>
      </p:pic>
      <p:pic>
        <p:nvPicPr>
          <p:cNvPr id="15" name="Picture 14" descr="A screen shot of a clock&#10;&#10;Description automatically generated">
            <a:extLst>
              <a:ext uri="{FF2B5EF4-FFF2-40B4-BE49-F238E27FC236}">
                <a16:creationId xmlns:a16="http://schemas.microsoft.com/office/drawing/2014/main" id="{17EB6185-B200-4E74-9B68-9A8F2BD9C63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21100" y="3531642"/>
            <a:ext cx="4781550" cy="684759"/>
          </a:xfrm>
          <a:prstGeom prst="rect">
            <a:avLst/>
          </a:prstGeom>
        </p:spPr>
      </p:pic>
      <p:pic>
        <p:nvPicPr>
          <p:cNvPr id="16" name="Picture 15" descr="A screen shot of a clock&#10;&#10;Description automatically generated">
            <a:extLst>
              <a:ext uri="{FF2B5EF4-FFF2-40B4-BE49-F238E27FC236}">
                <a16:creationId xmlns:a16="http://schemas.microsoft.com/office/drawing/2014/main" id="{5E39308E-C0CB-4DFC-ABC5-76250612DAB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21100" y="4342488"/>
            <a:ext cx="4781550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07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GB" dirty="0"/>
              <a:t>The part–whole relationship 	</a:t>
            </a:r>
            <a:r>
              <a:rPr lang="en-US" dirty="0">
                <a:solidFill>
                  <a:srgbClr val="00628C"/>
                </a:solidFill>
              </a:rPr>
              <a:t>Step 4:4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8B52DD-B44A-496B-A937-819BEB9CF779}"/>
              </a:ext>
            </a:extLst>
          </p:cNvPr>
          <p:cNvSpPr txBox="1"/>
          <p:nvPr/>
        </p:nvSpPr>
        <p:spPr bwMode="auto">
          <a:xfrm>
            <a:off x="2427411" y="1178069"/>
            <a:ext cx="73372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82CBDD"/>
              </a:buClr>
              <a:buNone/>
            </a:pPr>
            <a:r>
              <a:rPr lang="en-GB" sz="2400" dirty="0">
                <a:latin typeface="Myriad Pro Semibold" charset="0"/>
                <a:ea typeface="Myriad Pro Semibold" charset="0"/>
                <a:cs typeface="Myriad Pro Semibold" charset="0"/>
              </a:rPr>
              <a:t>1 of 4 equal teams in the class. Draw the whole class.</a:t>
            </a:r>
            <a:endParaRPr lang="en-GB" sz="2400" dirty="0">
              <a:solidFill>
                <a:srgbClr val="FF0000"/>
              </a:solidFill>
              <a:latin typeface="Myriad Pro Semibold" charset="0"/>
              <a:ea typeface="Myriad Pro Semibold" charset="0"/>
              <a:cs typeface="Myriad Pro Semibold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F2B786-6B57-42DA-B8C6-A0A6D3B3D79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5714" y="2393818"/>
            <a:ext cx="3333500" cy="115344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F70380E-3C32-4019-8D24-3AF60B86F4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72803" y="2393818"/>
            <a:ext cx="3333500" cy="11534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0DC3C9-6C89-440A-8A25-94BF000A205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5714" y="4340248"/>
            <a:ext cx="3333500" cy="115344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ED9D6ED-C3F6-4ECE-ABD9-7D792CB039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72803" y="4340248"/>
            <a:ext cx="3333500" cy="115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160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346</Words>
  <Application>Microsoft Office PowerPoint</Application>
  <PresentationFormat>Widescreen</PresentationFormat>
  <Paragraphs>47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Myriad Pro</vt:lpstr>
      <vt:lpstr>Myriad Pro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2020-03-14T16:18:56Z</dcterms:created>
  <dcterms:modified xsi:type="dcterms:W3CDTF">2020-03-14T16:19:14Z</dcterms:modified>
</cp:coreProperties>
</file>