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60" r:id="rId4"/>
    <p:sldId id="26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7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C4040-195A-47FF-86C9-AFA8FC05E7AF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C78DA-277A-498C-82F9-9538A65913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4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EDDB-FE6D-4B17-B227-DA599978E5A5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E9415-3076-4ED5-8D61-36C05D1538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78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FB93-8727-4723-9A95-A2C92C3DAA68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86826-B674-4660-B1EF-4E87FB3448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140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7AA62-6116-4534-8C3B-9E45A4E6626E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C50B1-4B4E-48BB-AD4F-04A95FFCEF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77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E3B1E-BA08-40E1-84DD-6EFC9CB80535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D4812-6719-4FDE-A49A-D03060CC80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4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6E975-25B6-4287-9422-E22881D0A6AA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E8983-A4B6-4E0F-8368-182B7D71E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26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335FB-6D6D-44C5-9D01-BD9CD671D518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B892B-8573-4078-ADEB-09B0E86A75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8012F-FFE0-4589-9082-85631B6F746D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50F24-9084-43AD-B9FC-4DC48B67DA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52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F5A14-06F6-4172-AEEE-112DF4C32B71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FF28D-D050-4F3D-84E9-B75B3004A1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6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68D7D-2148-4D0B-A5AA-D95C6CFBD5E0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2FC5B-16AF-416E-8C9A-6D68EE2554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24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82A37-0FB0-4BE0-99A7-ACAEE7EBEC0A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B960-EA78-4948-A909-3BEFF3CAA8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31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4303B4-67E8-4D05-9953-18E276F72F50}" type="datetimeFigureOut">
              <a:rPr lang="en-GB"/>
              <a:pPr>
                <a:defRPr/>
              </a:pPr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B2F918-D711-441E-A91C-2E88B8E16D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916832"/>
            <a:ext cx="7801836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Features of a persuasive speech.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800" b="1" u="sng" dirty="0" smtClean="0">
                <a:latin typeface="+mj-lt"/>
                <a:ea typeface="+mj-ea"/>
                <a:cs typeface="+mj-cs"/>
              </a:rPr>
              <a:t>Power of three</a:t>
            </a:r>
            <a:endParaRPr lang="en-GB" sz="4800" b="1" u="sng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3600" dirty="0">
                <a:latin typeface="Calibri" pitchFamily="34" charset="0"/>
              </a:rPr>
              <a:t>When three adjectives or phrases are used together to make them stand out. </a:t>
            </a: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GB" sz="3600" dirty="0">
              <a:latin typeface="Calibri" pitchFamily="34" charset="0"/>
            </a:endParaRP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3600" b="1" dirty="0">
                <a:solidFill>
                  <a:srgbClr val="FFFF00"/>
                </a:solidFill>
                <a:latin typeface="Calibri" pitchFamily="34" charset="0"/>
              </a:rPr>
              <a:t>e.g.</a:t>
            </a:r>
            <a:r>
              <a:rPr lang="en-GB" sz="3600" b="1" i="1" dirty="0">
                <a:solidFill>
                  <a:srgbClr val="FFFF00"/>
                </a:solidFill>
                <a:latin typeface="Calibri" pitchFamily="34" charset="0"/>
              </a:rPr>
              <a:t> Homework is boring, dull and uninteresting.</a:t>
            </a:r>
            <a:r>
              <a:rPr lang="en-GB" sz="3200" b="1" dirty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800" u="sng" dirty="0">
                <a:latin typeface="+mj-lt"/>
                <a:ea typeface="+mj-ea"/>
                <a:cs typeface="+mj-cs"/>
              </a:rPr>
              <a:t>Repetition</a:t>
            </a:r>
            <a:r>
              <a:rPr lang="en-GB" sz="44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123" name="Rectangle 3"/>
          <p:cNvSpPr txBox="1">
            <a:spLocks noChangeArrowheads="1"/>
          </p:cNvSpPr>
          <p:nvPr/>
        </p:nvSpPr>
        <p:spPr bwMode="auto">
          <a:xfrm>
            <a:off x="434320" y="160019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4000" i="1" dirty="0">
                <a:latin typeface="Calibri" pitchFamily="34" charset="0"/>
              </a:rPr>
              <a:t>Words or phrases are repeated so that they stick in the reader’s mind.</a:t>
            </a:r>
            <a:r>
              <a:rPr lang="en-GB" sz="3200" dirty="0">
                <a:latin typeface="Calibri" pitchFamily="34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GB" sz="4400" i="1" dirty="0">
              <a:latin typeface="Calibri" pitchFamily="34" charset="0"/>
            </a:endParaRP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3600" i="1" dirty="0">
                <a:solidFill>
                  <a:srgbClr val="FFFF00"/>
                </a:solidFill>
                <a:latin typeface="Calibri" pitchFamily="34" charset="0"/>
              </a:rPr>
              <a:t>e.g. remember what is was like to be at school; remember how much work you had.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800" u="sng" dirty="0" smtClean="0">
                <a:latin typeface="+mj-lt"/>
                <a:ea typeface="+mj-ea"/>
                <a:cs typeface="+mj-cs"/>
              </a:rPr>
              <a:t>Superlatives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123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4000" i="1" dirty="0" smtClean="0">
                <a:latin typeface="Calibri" pitchFamily="34" charset="0"/>
              </a:rPr>
              <a:t>Words that show that something is the best or the most</a:t>
            </a:r>
            <a:endParaRPr lang="en-GB" sz="3200" dirty="0">
              <a:latin typeface="Calibri" pitchFamily="34" charset="0"/>
            </a:endParaRP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GB" sz="4400" i="1" dirty="0">
              <a:latin typeface="Calibri" pitchFamily="34" charset="0"/>
            </a:endParaRP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3600" i="1" dirty="0">
                <a:solidFill>
                  <a:srgbClr val="FFFF00"/>
                </a:solidFill>
                <a:latin typeface="Calibri" pitchFamily="34" charset="0"/>
              </a:rPr>
              <a:t>e.g. </a:t>
            </a:r>
            <a:r>
              <a:rPr lang="en-GB" sz="3600" i="1" dirty="0" smtClean="0">
                <a:solidFill>
                  <a:srgbClr val="FFFF00"/>
                </a:solidFill>
                <a:latin typeface="Calibri" pitchFamily="34" charset="0"/>
              </a:rPr>
              <a:t>best, coolest, fastest, most wonderful, best, most amazing, loveliest, freshest</a:t>
            </a:r>
            <a:endParaRPr lang="en-GB" sz="3600" i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8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u="sng" dirty="0">
                <a:latin typeface="+mj-lt"/>
                <a:ea typeface="+mj-ea"/>
                <a:cs typeface="+mj-cs"/>
              </a:rPr>
              <a:t>Emotive Language</a:t>
            </a:r>
            <a:r>
              <a:rPr lang="en-GB" sz="44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147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4000" i="1" dirty="0">
                <a:latin typeface="Calibri" pitchFamily="34" charset="0"/>
              </a:rPr>
              <a:t>When words are used to make the reader feel a certain emotion, like sadness or anger.</a:t>
            </a:r>
            <a:r>
              <a:rPr lang="en-GB" sz="4000" dirty="0">
                <a:latin typeface="Calibri" pitchFamily="34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GB" sz="4000" i="1" dirty="0">
              <a:solidFill>
                <a:srgbClr val="FF0000"/>
              </a:solidFill>
              <a:latin typeface="Calibri" pitchFamily="34" charset="0"/>
            </a:endParaRPr>
          </a:p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GB" sz="3600" i="1" dirty="0">
                <a:solidFill>
                  <a:srgbClr val="FFFF00"/>
                </a:solidFill>
                <a:latin typeface="Calibri" pitchFamily="34" charset="0"/>
              </a:rPr>
              <a:t>e.g. We are the poor, helpless children who are forced to do hours and hours of homework every night.</a:t>
            </a:r>
            <a:r>
              <a:rPr lang="en-GB" sz="4000" dirty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u="sng" dirty="0">
                <a:latin typeface="+mj-lt"/>
                <a:ea typeface="+mj-ea"/>
                <a:cs typeface="+mj-cs"/>
              </a:rPr>
              <a:t>Exaggeration </a:t>
            </a:r>
          </a:p>
        </p:txBody>
      </p:sp>
      <p:sp>
        <p:nvSpPr>
          <p:cNvPr id="7171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4400" dirty="0">
                <a:latin typeface="Calibri" pitchFamily="34" charset="0"/>
              </a:rPr>
              <a:t>When information is given that is over the top, or slightly untrue.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4400" dirty="0">
              <a:solidFill>
                <a:srgbClr val="FFFF00"/>
              </a:solidFill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3600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GB" sz="3600" i="1" dirty="0">
                <a:solidFill>
                  <a:srgbClr val="FFFF00"/>
                </a:solidFill>
                <a:latin typeface="Calibri" pitchFamily="34" charset="0"/>
              </a:rPr>
              <a:t>e.g. If I get one more piece of homework, I am going to move to the moon!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u="sng" dirty="0">
                <a:latin typeface="+mj-lt"/>
                <a:ea typeface="+mj-ea"/>
                <a:cs typeface="+mj-cs"/>
              </a:rPr>
              <a:t>Rhetorical questions</a:t>
            </a:r>
            <a:r>
              <a:rPr lang="en-GB" sz="44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19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4000" dirty="0">
                <a:latin typeface="Calibri" pitchFamily="34" charset="0"/>
              </a:rPr>
              <a:t>Using questions that don’t need an answer to get the audience to think.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4000" dirty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4000" dirty="0">
                <a:solidFill>
                  <a:srgbClr val="FFFF00"/>
                </a:solidFill>
                <a:latin typeface="Calibri" pitchFamily="34" charset="0"/>
              </a:rPr>
              <a:t>e.g. Could you live with yourself if you missed out on this opportunity?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1754</TotalTime>
  <Words>207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Stockton Wood Community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Head Teacher</dc:creator>
  <cp:lastModifiedBy>Alice Bracher</cp:lastModifiedBy>
  <cp:revision>118</cp:revision>
  <dcterms:created xsi:type="dcterms:W3CDTF">2013-01-21T09:36:18Z</dcterms:created>
  <dcterms:modified xsi:type="dcterms:W3CDTF">2020-06-15T20:04:15Z</dcterms:modified>
</cp:coreProperties>
</file>