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1" r:id="rId3"/>
    <p:sldId id="275" r:id="rId4"/>
    <p:sldId id="320" r:id="rId5"/>
    <p:sldId id="315" r:id="rId6"/>
    <p:sldId id="321" r:id="rId7"/>
    <p:sldId id="322" r:id="rId8"/>
    <p:sldId id="323" r:id="rId9"/>
    <p:sldId id="316" r:id="rId10"/>
    <p:sldId id="331" r:id="rId11"/>
  </p:sldIdLst>
  <p:sldSz cx="9144000" cy="6858000" type="screen4x3"/>
  <p:notesSz cx="6858000" cy="9144000"/>
  <p:embeddedFontLst>
    <p:embeddedFont>
      <p:font typeface="Sassoon Infant Rg" panose="02000503030000020003" charset="0"/>
      <p:regular r:id="rId12"/>
      <p:bold r:id="rId13"/>
    </p:embeddedFont>
    <p:embeddedFont>
      <p:font typeface="Tuffy" panose="020B0603060100000000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  <p:embeddedFont>
      <p:font typeface="Twinkl SemiBold" charset="0"/>
      <p:bold r:id="rId20"/>
    </p:embeddedFont>
    <p:embeddedFont>
      <p:font typeface="Sassoon Infant Md" panose="02000603050000020003" charset="0"/>
      <p:regular r:id="rId21"/>
    </p:embeddedFont>
    <p:embeddedFont>
      <p:font typeface="Kalam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601"/>
    <a:srgbClr val="924399"/>
    <a:srgbClr val="78A72B"/>
    <a:srgbClr val="62C2BE"/>
    <a:srgbClr val="ACD767"/>
    <a:srgbClr val="E4007F"/>
    <a:srgbClr val="D98FB9"/>
    <a:srgbClr val="87BD31"/>
    <a:srgbClr val="A673AD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602" y="66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5" b="28267"/>
          <a:stretch/>
        </p:blipFill>
        <p:spPr>
          <a:xfrm>
            <a:off x="755650" y="2285790"/>
            <a:ext cx="7632700" cy="3807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58" y="2166966"/>
            <a:ext cx="5721705" cy="40459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63385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 litre is equivalent to 1000ml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 smtClean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649787"/>
              </p:ext>
            </p:extLst>
          </p:nvPr>
        </p:nvGraphicFramePr>
        <p:xfrm>
          <a:off x="850553" y="2478171"/>
          <a:ext cx="7412000" cy="123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334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 litre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3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5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6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7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8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9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10 litres</a:t>
                      </a:r>
                      <a:endParaRPr lang="en-GB" sz="1800" b="1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8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803101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862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4149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23197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5224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97769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43293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88817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4341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7986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10 000ml</a:t>
            </a:r>
            <a:endParaRPr lang="en-GB" sz="16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069955" y="2815786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2000ml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276605" y="384565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4000ml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476113" y="3538280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8000ml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441296" y="2799765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78A72B"/>
                </a:solidFill>
              </a:rPr>
              <a:t>7000ml</a:t>
            </a:r>
            <a:endParaRPr lang="en-GB" b="1" dirty="0">
              <a:solidFill>
                <a:srgbClr val="78A72B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00736" y="3711391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E8C601"/>
                </a:solidFill>
              </a:rPr>
              <a:t>6000ml</a:t>
            </a:r>
            <a:endParaRPr lang="en-GB" b="1" dirty="0">
              <a:solidFill>
                <a:srgbClr val="E8C60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060064" y="2918649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3000ml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46485" y="272054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accent2"/>
                </a:solidFill>
              </a:rPr>
              <a:t>9000ml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38585" y="371717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5000ml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7554" y="1863385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/>
              <a:t>How many millilitres in…?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 smtClean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127417" y="4559906"/>
            <a:ext cx="6889164" cy="547816"/>
            <a:chOff x="2937142" y="2036642"/>
            <a:chExt cx="6889164" cy="547816"/>
          </a:xfrm>
        </p:grpSpPr>
        <p:sp>
          <p:nvSpPr>
            <p:cNvPr id="55" name="Rounded Rectangle 54"/>
            <p:cNvSpPr/>
            <p:nvPr/>
          </p:nvSpPr>
          <p:spPr>
            <a:xfrm>
              <a:off x="3211049" y="2098781"/>
              <a:ext cx="6615257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do you notice about the answers?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57" name="2 litres"/>
          <p:cNvSpPr/>
          <p:nvPr/>
        </p:nvSpPr>
        <p:spPr>
          <a:xfrm>
            <a:off x="939114" y="2372497"/>
            <a:ext cx="1276865" cy="127686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 litres</a:t>
            </a:r>
            <a:endParaRPr lang="en-GB" dirty="0"/>
          </a:p>
        </p:txBody>
      </p:sp>
      <p:sp>
        <p:nvSpPr>
          <p:cNvPr id="58" name="4 litres"/>
          <p:cNvSpPr/>
          <p:nvPr/>
        </p:nvSpPr>
        <p:spPr>
          <a:xfrm>
            <a:off x="1178411" y="3386834"/>
            <a:ext cx="1276865" cy="1276865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 litres</a:t>
            </a:r>
            <a:endParaRPr lang="en-GB" dirty="0"/>
          </a:p>
        </p:txBody>
      </p:sp>
      <p:sp>
        <p:nvSpPr>
          <p:cNvPr id="59" name="8 litres"/>
          <p:cNvSpPr/>
          <p:nvPr/>
        </p:nvSpPr>
        <p:spPr>
          <a:xfrm>
            <a:off x="2382560" y="3088252"/>
            <a:ext cx="1276865" cy="1276865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8 litres</a:t>
            </a:r>
            <a:endParaRPr lang="en-GB" dirty="0"/>
          </a:p>
        </p:txBody>
      </p:sp>
      <p:sp>
        <p:nvSpPr>
          <p:cNvPr id="60" name="7 litres"/>
          <p:cNvSpPr/>
          <p:nvPr/>
        </p:nvSpPr>
        <p:spPr>
          <a:xfrm>
            <a:off x="3317783" y="2347929"/>
            <a:ext cx="1276865" cy="1276865"/>
          </a:xfrm>
          <a:prstGeom prst="ellipse">
            <a:avLst/>
          </a:prstGeom>
          <a:solidFill>
            <a:srgbClr val="78A7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7 litres</a:t>
            </a:r>
            <a:endParaRPr lang="en-GB" dirty="0"/>
          </a:p>
        </p:txBody>
      </p:sp>
      <p:sp>
        <p:nvSpPr>
          <p:cNvPr id="61" name="6 litres"/>
          <p:cNvSpPr/>
          <p:nvPr/>
        </p:nvSpPr>
        <p:spPr>
          <a:xfrm>
            <a:off x="4070519" y="3256327"/>
            <a:ext cx="1276865" cy="1276865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 litres</a:t>
            </a:r>
            <a:endParaRPr lang="en-GB" dirty="0"/>
          </a:p>
        </p:txBody>
      </p:sp>
      <p:sp>
        <p:nvSpPr>
          <p:cNvPr id="62" name="3 litres"/>
          <p:cNvSpPr/>
          <p:nvPr/>
        </p:nvSpPr>
        <p:spPr>
          <a:xfrm>
            <a:off x="4948875" y="2434134"/>
            <a:ext cx="1276865" cy="1276865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 litres</a:t>
            </a:r>
            <a:endParaRPr lang="en-GB" dirty="0"/>
          </a:p>
        </p:txBody>
      </p:sp>
      <p:sp>
        <p:nvSpPr>
          <p:cNvPr id="63" name="9 litres"/>
          <p:cNvSpPr/>
          <p:nvPr/>
        </p:nvSpPr>
        <p:spPr>
          <a:xfrm>
            <a:off x="6135255" y="2249075"/>
            <a:ext cx="1276865" cy="1276865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9 litres</a:t>
            </a:r>
            <a:endParaRPr lang="en-GB" dirty="0"/>
          </a:p>
        </p:txBody>
      </p:sp>
      <p:sp>
        <p:nvSpPr>
          <p:cNvPr id="64" name="5 litres"/>
          <p:cNvSpPr/>
          <p:nvPr/>
        </p:nvSpPr>
        <p:spPr>
          <a:xfrm>
            <a:off x="6805863" y="3263412"/>
            <a:ext cx="1276865" cy="1276865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 litres</a:t>
            </a:r>
            <a:endParaRPr lang="en-GB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92" y="3054235"/>
            <a:ext cx="828727" cy="14641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78" y="4033940"/>
            <a:ext cx="468439" cy="82762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58" y="3529415"/>
            <a:ext cx="468439" cy="82762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1" y="2895588"/>
            <a:ext cx="289311" cy="5111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39" y="2487256"/>
            <a:ext cx="289311" cy="51114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9" y="3151160"/>
            <a:ext cx="577992" cy="102117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52" y="2907866"/>
            <a:ext cx="289311" cy="5111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79" y="3980736"/>
            <a:ext cx="468439" cy="8276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88" y="2340483"/>
            <a:ext cx="828727" cy="1464166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1407554" y="5162739"/>
            <a:ext cx="6328891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Millilitres are smaller than litres, so there are more of them in the same volume. There are </a:t>
            </a:r>
            <a:r>
              <a:rPr lang="en-GB" b="1" dirty="0"/>
              <a:t>a thousand times </a:t>
            </a:r>
            <a:r>
              <a:rPr lang="en-GB" b="1" dirty="0" smtClean="0"/>
              <a:t>as many </a:t>
            </a:r>
            <a:r>
              <a:rPr lang="en-GB" dirty="0"/>
              <a:t>millilitres </a:t>
            </a:r>
            <a:r>
              <a:rPr lang="en-GB" dirty="0" smtClean="0"/>
              <a:t>in the same volume as litres.</a:t>
            </a:r>
            <a:endParaRPr lang="en-GB" dirty="0"/>
          </a:p>
        </p:txBody>
      </p:sp>
      <p:grpSp>
        <p:nvGrpSpPr>
          <p:cNvPr id="83" name="Group 82"/>
          <p:cNvGrpSpPr/>
          <p:nvPr/>
        </p:nvGrpSpPr>
        <p:grpSpPr>
          <a:xfrm>
            <a:off x="1127416" y="4555716"/>
            <a:ext cx="6385493" cy="717663"/>
            <a:chOff x="2937141" y="2036641"/>
            <a:chExt cx="6385493" cy="717663"/>
          </a:xfrm>
        </p:grpSpPr>
        <p:sp>
          <p:nvSpPr>
            <p:cNvPr id="84" name="Rounded Rectangle 83"/>
            <p:cNvSpPr/>
            <p:nvPr/>
          </p:nvSpPr>
          <p:spPr>
            <a:xfrm>
              <a:off x="3211050" y="2098780"/>
              <a:ext cx="6111584" cy="6062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A72B"/>
                  </a:solidFill>
                </a:rPr>
                <a:t>   What </a:t>
              </a:r>
              <a:r>
                <a:rPr lang="en-GB" dirty="0">
                  <a:solidFill>
                    <a:srgbClr val="78A72B"/>
                  </a:solidFill>
                </a:rPr>
                <a:t>calculation do we need to do to convert from litres to millilitres?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2937141" y="2036641"/>
              <a:ext cx="717663" cy="717663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1544505" y="5438810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We need to multiply the number of litres by 1000. </a:t>
            </a:r>
          </a:p>
        </p:txBody>
      </p:sp>
    </p:spTree>
    <p:extLst>
      <p:ext uri="{BB962C8B-B14F-4D97-AF65-F5344CB8AC3E}">
        <p14:creationId xmlns:p14="http://schemas.microsoft.com/office/powerpoint/2010/main" val="10728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82" grpId="0"/>
      <p:bldP spid="82" grpId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47503" y="3413406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1l = 1000ml </a:t>
            </a:r>
          </a:p>
          <a:p>
            <a:r>
              <a:rPr lang="en-GB" dirty="0">
                <a:solidFill>
                  <a:schemeClr val="bg1"/>
                </a:solidFill>
              </a:rPr>
              <a:t>1000ml + 500ml = 1500ml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1602" y="1810309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Sometimes, measurements are written in mixed units, e.g. 5l 500ml. What would we need to do to answer the following questions?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2509713"/>
            <a:ext cx="7632700" cy="738558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>
                <a:solidFill>
                  <a:schemeClr val="tx1"/>
                </a:solidFill>
              </a:rPr>
              <a:t>We need to convert the litres to millilitres by multiplying by 1000. We then need to add the extra millilitres on to find the total.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 smtClean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0654" y="3372215"/>
            <a:ext cx="4633941" cy="646332"/>
            <a:chOff x="2909853" y="1979857"/>
            <a:chExt cx="4633941" cy="646332"/>
          </a:xfrm>
        </p:grpSpPr>
        <p:sp>
          <p:nvSpPr>
            <p:cNvPr id="16" name="Rounded Rectangle 15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1l 500ml?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247503" y="4266022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2l = 2000ml</a:t>
            </a:r>
          </a:p>
          <a:p>
            <a:r>
              <a:rPr lang="en-GB" dirty="0">
                <a:solidFill>
                  <a:schemeClr val="bg1"/>
                </a:solidFill>
              </a:rPr>
              <a:t>2000ml + 250ml = 2250ml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0654" y="4224831"/>
            <a:ext cx="4633941" cy="646332"/>
            <a:chOff x="2909853" y="1979857"/>
            <a:chExt cx="4633941" cy="646332"/>
          </a:xfrm>
        </p:grpSpPr>
        <p:sp>
          <p:nvSpPr>
            <p:cNvPr id="28" name="Rounded Rectangle 27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2l 250ml?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247503" y="5118638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4l = 4000ml</a:t>
            </a:r>
          </a:p>
          <a:p>
            <a:r>
              <a:rPr lang="en-GB" dirty="0">
                <a:solidFill>
                  <a:schemeClr val="bg1"/>
                </a:solidFill>
              </a:rPr>
              <a:t>4000ml + 750ml = 4750ml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20654" y="5077447"/>
            <a:ext cx="4633941" cy="646332"/>
            <a:chOff x="2909853" y="1979857"/>
            <a:chExt cx="4633941" cy="646332"/>
          </a:xfrm>
        </p:grpSpPr>
        <p:sp>
          <p:nvSpPr>
            <p:cNvPr id="32" name="Rounded Rectangle 31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4l 750ml?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6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many millilitres in…?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 smtClean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24351" y="2406385"/>
            <a:ext cx="1336203" cy="1979238"/>
            <a:chOff x="1424351" y="2406385"/>
            <a:chExt cx="1336203" cy="1979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23" y="2406385"/>
              <a:ext cx="1120261" cy="19792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24351" y="352065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3l 500ml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03897" y="2232714"/>
            <a:ext cx="1336203" cy="1841084"/>
            <a:chOff x="3903897" y="2232714"/>
            <a:chExt cx="1336203" cy="18410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967" y="2232714"/>
              <a:ext cx="1042065" cy="18410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903897" y="3320778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6l </a:t>
              </a:r>
              <a:r>
                <a:rPr lang="en-GB" b="1" dirty="0" smtClean="0"/>
                <a:t>750ml</a:t>
              </a:r>
              <a:endParaRPr lang="en-GB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45313" y="2232714"/>
            <a:ext cx="1336203" cy="1979238"/>
            <a:chOff x="6445313" y="2232714"/>
            <a:chExt cx="1336203" cy="19792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2232714"/>
              <a:ext cx="1120261" cy="197923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445313" y="345080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5l 250ml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4926" y="4574333"/>
            <a:ext cx="1425628" cy="1518492"/>
            <a:chOff x="1334926" y="4574333"/>
            <a:chExt cx="1425628" cy="1518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361" y="4574333"/>
              <a:ext cx="1322193" cy="15184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334926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3500ml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28482" y="4574333"/>
            <a:ext cx="1411618" cy="1518492"/>
            <a:chOff x="3828482" y="4574333"/>
            <a:chExt cx="1411618" cy="1518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907" y="4574333"/>
              <a:ext cx="1322193" cy="151849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828482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6750ml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77870" y="4574333"/>
            <a:ext cx="1397608" cy="1518492"/>
            <a:chOff x="6477870" y="4574333"/>
            <a:chExt cx="1397608" cy="15184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4574333"/>
              <a:ext cx="1322193" cy="151849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477870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5250ml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To convert from litres to millilitres, we multiply by 1000. What do you think we need to do to convert from millilitres to litres?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2509713"/>
            <a:ext cx="7632700" cy="738558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divide the number of millilitres by 1000.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3900" y="765175"/>
            <a:ext cx="4376198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</a:t>
            </a:r>
            <a:r>
              <a:rPr lang="en-GB" altLang="en-US" sz="3600" dirty="0" smtClean="0">
                <a:latin typeface="+mj-lt"/>
              </a:rPr>
              <a:t>Millilitres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</a:t>
            </a:r>
            <a:r>
              <a:rPr lang="en-GB" altLang="en-US" sz="3600" dirty="0">
                <a:latin typeface="+mj-lt"/>
              </a:rPr>
              <a:t>Litres</a:t>
            </a:r>
            <a:endParaRPr lang="en-GB" sz="3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59" y="3344482"/>
            <a:ext cx="3026891" cy="274834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5650" y="3554847"/>
            <a:ext cx="4928458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/>
              <a:t>8000ml ÷ 1000 = 8l</a:t>
            </a:r>
          </a:p>
          <a:p>
            <a:endParaRPr lang="en-GB" dirty="0"/>
          </a:p>
          <a:p>
            <a:r>
              <a:rPr lang="en-GB" dirty="0"/>
              <a:t>If this creates a decimal number, the thousandths can be written as millilitres:</a:t>
            </a:r>
          </a:p>
          <a:p>
            <a:endParaRPr lang="en-GB" dirty="0"/>
          </a:p>
          <a:p>
            <a:r>
              <a:rPr lang="en-GB" dirty="0"/>
              <a:t>6500ml ÷ 1000 = 6.500 = 6l 500ml </a:t>
            </a:r>
          </a:p>
        </p:txBody>
      </p:sp>
    </p:spTree>
    <p:extLst>
      <p:ext uri="{BB962C8B-B14F-4D97-AF65-F5344CB8AC3E}">
        <p14:creationId xmlns:p14="http://schemas.microsoft.com/office/powerpoint/2010/main" val="4894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many litres in…?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24351" y="2406385"/>
            <a:ext cx="1336203" cy="1979238"/>
            <a:chOff x="1424351" y="2406385"/>
            <a:chExt cx="1336203" cy="1979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23" y="2406385"/>
              <a:ext cx="1120261" cy="19792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24351" y="352065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 smtClean="0"/>
                <a:t>4000ml</a:t>
              </a:r>
              <a:endParaRPr lang="en-GB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03897" y="2232714"/>
            <a:ext cx="1336203" cy="1841084"/>
            <a:chOff x="3903897" y="2232714"/>
            <a:chExt cx="1336203" cy="18410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967" y="2232714"/>
              <a:ext cx="1042065" cy="18410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903897" y="3320778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2750ml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45313" y="2232714"/>
            <a:ext cx="1336203" cy="1979238"/>
            <a:chOff x="6445313" y="2232714"/>
            <a:chExt cx="1336203" cy="19792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2232714"/>
              <a:ext cx="1120261" cy="197923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445313" y="345080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8500ml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4926" y="4574333"/>
            <a:ext cx="1425628" cy="1518492"/>
            <a:chOff x="1334926" y="4574333"/>
            <a:chExt cx="1425628" cy="1518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361" y="4574333"/>
              <a:ext cx="1322193" cy="15184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334926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4l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44958" y="4574333"/>
            <a:ext cx="1395142" cy="1518492"/>
            <a:chOff x="3844958" y="4574333"/>
            <a:chExt cx="1395142" cy="1518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907" y="4574333"/>
              <a:ext cx="1322193" cy="151849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844958" y="4918045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2l 750ml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86108" y="4574333"/>
            <a:ext cx="1389370" cy="1518492"/>
            <a:chOff x="6486108" y="4574333"/>
            <a:chExt cx="1389370" cy="15184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4574333"/>
              <a:ext cx="1322193" cy="151849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486108" y="4901569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8l 500ml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383900" y="765175"/>
            <a:ext cx="4376198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</a:t>
            </a:r>
            <a:r>
              <a:rPr lang="en-GB" altLang="en-US" sz="3600" dirty="0" smtClean="0">
                <a:latin typeface="+mj-lt"/>
              </a:rPr>
              <a:t>Millilitres</a:t>
            </a:r>
          </a:p>
          <a:p>
            <a:pPr algn="ctr"/>
            <a:r>
              <a:rPr lang="en-GB" altLang="en-US" sz="3600" dirty="0" smtClean="0">
                <a:latin typeface="+mj-lt"/>
              </a:rPr>
              <a:t>to </a:t>
            </a:r>
            <a:r>
              <a:rPr lang="en-GB" altLang="en-US" sz="3600" dirty="0">
                <a:latin typeface="+mj-lt"/>
              </a:rPr>
              <a:t>Litres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43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7291" r="8264" b="8801"/>
          <a:stretch/>
        </p:blipFill>
        <p:spPr>
          <a:xfrm>
            <a:off x="755650" y="1960606"/>
            <a:ext cx="7632700" cy="4132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48715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Here are 3 measurements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831671" y="765175"/>
            <a:ext cx="54806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Ordering Measurements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1 litre = 1000ml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3379" y="2131958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5000ml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3017" y="2131958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4l 250ml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73155" y="2131958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3500ml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23016" y="2724236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4250ml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369" y="3383262"/>
            <a:ext cx="7965260" cy="45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First, change the measurements into the same unit.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9443" y="3940982"/>
            <a:ext cx="7885113" cy="45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Now, order the measurements.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63379" y="4612631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3500ml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3016" y="4612631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4l 250ml</a:t>
            </a:r>
            <a:endParaRPr lang="en-GB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6473154" y="4612631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5000ml</a:t>
            </a:r>
          </a:p>
        </p:txBody>
      </p:sp>
    </p:spTree>
    <p:extLst>
      <p:ext uri="{BB962C8B-B14F-4D97-AF65-F5344CB8AC3E}">
        <p14:creationId xmlns:p14="http://schemas.microsoft.com/office/powerpoint/2010/main" val="13216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How Much More?</a:t>
            </a:r>
            <a:endParaRPr lang="en-GB" sz="4000" dirty="0"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7971" y="4507718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2008ml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35141" y="3529710"/>
              <a:ext cx="138371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2992ml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5l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4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</TotalTime>
  <Words>422</Words>
  <Application>Microsoft Office PowerPoint</Application>
  <PresentationFormat>On-screen Show (4:3)</PresentationFormat>
  <Paragraphs>110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Sassoon Infant Rg</vt:lpstr>
      <vt:lpstr>Arial</vt:lpstr>
      <vt:lpstr>Tuffy</vt:lpstr>
      <vt:lpstr>Twinkl</vt:lpstr>
      <vt:lpstr>Twinkl SemiBold</vt:lpstr>
      <vt:lpstr>Sassoon Infant Md</vt:lpstr>
      <vt:lpstr>Kalam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Alice Bracher</cp:lastModifiedBy>
  <cp:revision>47</cp:revision>
  <dcterms:created xsi:type="dcterms:W3CDTF">2018-10-16T13:36:33Z</dcterms:created>
  <dcterms:modified xsi:type="dcterms:W3CDTF">2020-05-12T15:27:23Z</dcterms:modified>
</cp:coreProperties>
</file>