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86" r:id="rId2"/>
  </p:sldMasterIdLst>
  <p:sldIdLst>
    <p:sldId id="261" r:id="rId3"/>
    <p:sldId id="275" r:id="rId4"/>
    <p:sldId id="320" r:id="rId5"/>
    <p:sldId id="315" r:id="rId6"/>
    <p:sldId id="321" r:id="rId7"/>
    <p:sldId id="322" r:id="rId8"/>
    <p:sldId id="323" r:id="rId9"/>
    <p:sldId id="316" r:id="rId10"/>
    <p:sldId id="331" r:id="rId11"/>
  </p:sldIdLst>
  <p:sldSz cx="9144000" cy="6858000" type="screen4x3"/>
  <p:notesSz cx="6858000" cy="9144000"/>
  <p:embeddedFontLst>
    <p:embeddedFont>
      <p:font typeface="Sassoon Infant Rg" panose="02000503030000020003" charset="0"/>
      <p:regular r:id="rId12"/>
      <p:bold r:id="rId13"/>
    </p:embeddedFont>
    <p:embeddedFont>
      <p:font typeface="Tuffy" panose="020B0603060100000000" charset="0"/>
      <p:regular r:id="rId14"/>
      <p:bold r:id="rId15"/>
      <p:italic r:id="rId16"/>
      <p:boldItalic r:id="rId17"/>
    </p:embeddedFont>
    <p:embeddedFont>
      <p:font typeface="Twinkl" panose="020B0604020202020204" charset="0"/>
      <p:regular r:id="rId18"/>
      <p:bold r:id="rId19"/>
    </p:embeddedFont>
    <p:embeddedFont>
      <p:font typeface="Twinkl SemiBold" charset="0"/>
      <p:bold r:id="rId20"/>
    </p:embeddedFont>
    <p:embeddedFont>
      <p:font typeface="Sassoon Infant Md" panose="02000603050000020003" charset="0"/>
      <p:regular r:id="rId21"/>
    </p:embeddedFont>
    <p:embeddedFont>
      <p:font typeface="Kalam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317" userDrawn="1">
          <p15:clr>
            <a:srgbClr val="A4A3A4"/>
          </p15:clr>
        </p15:guide>
        <p15:guide id="4" pos="476" userDrawn="1">
          <p15:clr>
            <a:srgbClr val="A4A3A4"/>
          </p15:clr>
        </p15:guide>
        <p15:guide id="5" pos="5284" userDrawn="1">
          <p15:clr>
            <a:srgbClr val="A4A3A4"/>
          </p15:clr>
        </p15:guide>
        <p15:guide id="6" pos="5443" userDrawn="1">
          <p15:clr>
            <a:srgbClr val="A4A3A4"/>
          </p15:clr>
        </p15:guide>
        <p15:guide id="7" orient="horz" pos="323" userDrawn="1">
          <p15:clr>
            <a:srgbClr val="A4A3A4"/>
          </p15:clr>
        </p15:guide>
        <p15:guide id="8" orient="horz" pos="482" userDrawn="1">
          <p15:clr>
            <a:srgbClr val="A4A3A4"/>
          </p15:clr>
        </p15:guide>
        <p15:guide id="9" orient="horz" pos="3997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C601"/>
    <a:srgbClr val="924399"/>
    <a:srgbClr val="78A72B"/>
    <a:srgbClr val="62C2BE"/>
    <a:srgbClr val="ACD767"/>
    <a:srgbClr val="E4007F"/>
    <a:srgbClr val="D98FB9"/>
    <a:srgbClr val="87BD31"/>
    <a:srgbClr val="A673AD"/>
    <a:srgbClr val="A217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1602" y="66"/>
      </p:cViewPr>
      <p:guideLst>
        <p:guide orient="horz" pos="2160"/>
        <p:guide pos="2880"/>
        <p:guide pos="317"/>
        <p:guide pos="476"/>
        <p:guide pos="5284"/>
        <p:guide pos="5443"/>
        <p:guide orient="horz" pos="323"/>
        <p:guide orient="horz" pos="482"/>
        <p:guide orient="horz" pos="3997"/>
        <p:guide orient="horz"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0.fntdata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>
            <a:normAutofit/>
          </a:bodyPr>
          <a:lstStyle>
            <a:lvl1pPr algn="ctr">
              <a:defRPr sz="4000">
                <a:latin typeface="Twinkl SemiBold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3602038"/>
            <a:ext cx="8201025" cy="1655762"/>
          </a:xfrm>
        </p:spPr>
        <p:txBody>
          <a:bodyPr/>
          <a:lstStyle>
            <a:lvl1pPr marL="0" indent="0" algn="ctr">
              <a:buNone/>
              <a:defRPr sz="2400">
                <a:latin typeface="Twinkl" pitchFamily="2" charset="0"/>
                <a:ea typeface="Sassoon Infant Rg" panose="02000503030000020003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86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7031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Clas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Whole Clas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089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Individual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507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i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Pai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254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artne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Talking Partne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26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up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Group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0126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tal and Oral Starter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38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esmen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197" y="2153354"/>
            <a:ext cx="8220075" cy="4242683"/>
          </a:xfrm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198" y="485773"/>
            <a:ext cx="8220075" cy="1595581"/>
          </a:xfrm>
        </p:spPr>
        <p:txBody>
          <a:bodyPr>
            <a:normAutofit/>
          </a:bodyPr>
          <a:lstStyle>
            <a:lvl1pPr>
              <a:defRPr sz="3600" b="0">
                <a:latin typeface="Twinkl SemiBold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911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49" y="549275"/>
            <a:ext cx="8181975" cy="1325563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000" b="1">
                <a:latin typeface="Twinkl SemiBold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12" y="2014537"/>
            <a:ext cx="8181975" cy="4351338"/>
          </a:xfrm>
          <a:noFill/>
          <a:ln>
            <a:noFill/>
          </a:ln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785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805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69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316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71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56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8399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Content Placeholder 15"/>
          <p:cNvSpPr txBox="1">
            <a:spLocks/>
          </p:cNvSpPr>
          <p:nvPr userDrawn="1"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dirty="0">
                <a:latin typeface="Twinkl" pitchFamily="50" charset="0"/>
              </a:rPr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4066338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380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n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31138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 userDrawn="1"/>
        </p:nvSpPr>
        <p:spPr bwMode="auto">
          <a:xfrm>
            <a:off x="457199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2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 anchor="ctr" anchorCtr="1">
            <a:normAutofit/>
          </a:bodyPr>
          <a:lstStyle>
            <a:lvl1pPr algn="ctr">
              <a:defRPr sz="4000"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534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491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1C1C1C"/>
          </a:solidFill>
          <a:latin typeface="Twinkl SemiBold" pitchFamily="2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3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4" r:id="rId6"/>
    <p:sldLayoutId id="214748369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302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5" b="28267"/>
          <a:stretch/>
        </p:blipFill>
        <p:spPr>
          <a:xfrm>
            <a:off x="755650" y="2285790"/>
            <a:ext cx="7632700" cy="38070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058" y="2166966"/>
            <a:ext cx="5721705" cy="404590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07554" y="1863385"/>
            <a:ext cx="6328891" cy="42240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/>
              <a:t>A litre is equivalent to 1000ml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802301" y="765175"/>
            <a:ext cx="3539430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3600" dirty="0" smtClean="0">
                <a:latin typeface="+mj-lt"/>
              </a:rPr>
              <a:t>Converting Litres</a:t>
            </a:r>
          </a:p>
          <a:p>
            <a:pPr algn="ctr"/>
            <a:r>
              <a:rPr lang="en-GB" altLang="en-US" sz="3600" dirty="0" smtClean="0">
                <a:latin typeface="+mj-lt"/>
              </a:rPr>
              <a:t>to Millilitres</a:t>
            </a:r>
            <a:endParaRPr lang="en-GB" sz="3600" dirty="0">
              <a:latin typeface="+mj-lt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649787"/>
              </p:ext>
            </p:extLst>
          </p:nvPr>
        </p:nvGraphicFramePr>
        <p:xfrm>
          <a:off x="850553" y="2478171"/>
          <a:ext cx="7412000" cy="1233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1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1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1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1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03347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1 litre</a:t>
                      </a:r>
                      <a:endParaRPr lang="en-GB" sz="1800" b="1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2 litres</a:t>
                      </a:r>
                      <a:endParaRPr lang="en-GB" sz="1800" b="1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3 litres</a:t>
                      </a:r>
                      <a:endParaRPr lang="en-GB" sz="1800" b="1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4 litres</a:t>
                      </a:r>
                      <a:endParaRPr lang="en-GB" sz="1800" b="1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5 litres</a:t>
                      </a:r>
                      <a:endParaRPr lang="en-GB" sz="1800" b="1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6 litres</a:t>
                      </a:r>
                      <a:endParaRPr lang="en-GB" sz="1800" b="1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7 litres</a:t>
                      </a:r>
                      <a:endParaRPr lang="en-GB" sz="1800" b="1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8 litres</a:t>
                      </a:r>
                      <a:endParaRPr lang="en-GB" sz="1800" b="1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9 litres</a:t>
                      </a:r>
                      <a:endParaRPr lang="en-GB" sz="1800" b="1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 smtClean="0"/>
                        <a:t>10 litres</a:t>
                      </a:r>
                      <a:endParaRPr lang="en-GB" sz="1800" b="1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81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24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803101" y="3234272"/>
            <a:ext cx="824919" cy="39162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16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1000ml</a:t>
            </a:r>
            <a:endParaRPr lang="en-GB" sz="16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48625" y="3234272"/>
            <a:ext cx="824919" cy="39162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16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2000ml</a:t>
            </a:r>
            <a:endParaRPr lang="en-GB" sz="16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94149" y="3234272"/>
            <a:ext cx="824919" cy="39162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16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3000ml</a:t>
            </a:r>
            <a:endParaRPr lang="en-GB" sz="16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023197" y="3234272"/>
            <a:ext cx="824919" cy="39162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16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4000ml</a:t>
            </a:r>
            <a:endParaRPr lang="en-GB" sz="16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752245" y="3234272"/>
            <a:ext cx="824919" cy="39162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16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5000ml</a:t>
            </a:r>
            <a:endParaRPr lang="en-GB" sz="16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497769" y="3234272"/>
            <a:ext cx="824919" cy="39162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16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6000ml</a:t>
            </a:r>
            <a:endParaRPr lang="en-GB" sz="16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43293" y="3234272"/>
            <a:ext cx="824919" cy="39162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16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7000ml</a:t>
            </a:r>
            <a:endParaRPr lang="en-GB" sz="16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988817" y="3234272"/>
            <a:ext cx="824919" cy="39162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16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8000ml</a:t>
            </a:r>
            <a:endParaRPr lang="en-GB" sz="16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734341" y="3234272"/>
            <a:ext cx="824919" cy="39162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16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9000ml</a:t>
            </a:r>
            <a:endParaRPr lang="en-GB" sz="16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479865" y="3234272"/>
            <a:ext cx="824919" cy="391628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sz="1600" dirty="0" smtClean="0">
                <a:solidFill>
                  <a:srgbClr val="924399"/>
                </a:solidFill>
                <a:latin typeface="Kalam" panose="02000000000000000000" pitchFamily="2" charset="0"/>
                <a:cs typeface="Kalam" panose="02000000000000000000" pitchFamily="2" charset="0"/>
              </a:rPr>
              <a:t>10 000ml</a:t>
            </a:r>
            <a:endParaRPr lang="en-GB" sz="1600" dirty="0">
              <a:solidFill>
                <a:srgbClr val="924399"/>
              </a:solidFill>
              <a:latin typeface="Kalam" panose="02000000000000000000" pitchFamily="2" charset="0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4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73"/>
          <p:cNvSpPr/>
          <p:nvPr/>
        </p:nvSpPr>
        <p:spPr>
          <a:xfrm>
            <a:off x="1069955" y="2815786"/>
            <a:ext cx="1016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2000ml</a:t>
            </a:r>
            <a:endParaRPr lang="en-GB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276605" y="3845658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4000ml</a:t>
            </a:r>
            <a:endParaRPr lang="en-GB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2476113" y="3538280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chemeClr val="accent5"/>
                </a:solidFill>
              </a:rPr>
              <a:t>8000ml</a:t>
            </a:r>
            <a:endParaRPr lang="en-GB" b="1" dirty="0">
              <a:solidFill>
                <a:schemeClr val="accent5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3441296" y="2799765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rgbClr val="78A72B"/>
                </a:solidFill>
              </a:rPr>
              <a:t>7000ml</a:t>
            </a:r>
            <a:endParaRPr lang="en-GB" b="1" dirty="0">
              <a:solidFill>
                <a:srgbClr val="78A72B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200736" y="3711391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rgbClr val="E8C601"/>
                </a:solidFill>
              </a:rPr>
              <a:t>6000ml</a:t>
            </a:r>
            <a:endParaRPr lang="en-GB" b="1" dirty="0">
              <a:solidFill>
                <a:srgbClr val="E8C60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060064" y="2918649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chemeClr val="accent6"/>
                </a:solidFill>
              </a:rPr>
              <a:t>3000ml</a:t>
            </a:r>
            <a:endParaRPr lang="en-GB" b="1" dirty="0">
              <a:solidFill>
                <a:schemeClr val="accent6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246485" y="2720548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chemeClr val="accent2"/>
                </a:solidFill>
              </a:rPr>
              <a:t>9000ml</a:t>
            </a:r>
            <a:endParaRPr lang="en-GB" b="1" dirty="0">
              <a:solidFill>
                <a:schemeClr val="accent2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938585" y="3717178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 smtClean="0">
                <a:solidFill>
                  <a:schemeClr val="accent1"/>
                </a:solidFill>
              </a:rPr>
              <a:t>5000ml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07554" y="1863385"/>
            <a:ext cx="6328891" cy="42240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 smtClean="0"/>
              <a:t>How many millilitres in…?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802301" y="765175"/>
            <a:ext cx="3539430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3600" dirty="0" smtClean="0">
                <a:latin typeface="+mj-lt"/>
              </a:rPr>
              <a:t>Converting Litres</a:t>
            </a:r>
          </a:p>
          <a:p>
            <a:pPr algn="ctr"/>
            <a:r>
              <a:rPr lang="en-GB" altLang="en-US" sz="3600" dirty="0" smtClean="0">
                <a:latin typeface="+mj-lt"/>
              </a:rPr>
              <a:t>to Millilitres</a:t>
            </a:r>
            <a:endParaRPr lang="en-GB" sz="3600" dirty="0">
              <a:latin typeface="+mj-lt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1127417" y="4559906"/>
            <a:ext cx="6889164" cy="547816"/>
            <a:chOff x="2937142" y="2036642"/>
            <a:chExt cx="6889164" cy="547816"/>
          </a:xfrm>
        </p:grpSpPr>
        <p:sp>
          <p:nvSpPr>
            <p:cNvPr id="55" name="Rounded Rectangle 54"/>
            <p:cNvSpPr/>
            <p:nvPr/>
          </p:nvSpPr>
          <p:spPr>
            <a:xfrm>
              <a:off x="3211049" y="2098781"/>
              <a:ext cx="6615257" cy="42013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8A7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78A72B"/>
                  </a:solidFill>
                </a:rPr>
                <a:t>What do you notice about the answers?</a:t>
              </a:r>
            </a:p>
          </p:txBody>
        </p:sp>
        <p:sp>
          <p:nvSpPr>
            <p:cNvPr id="56" name="Oval 55"/>
            <p:cNvSpPr/>
            <p:nvPr/>
          </p:nvSpPr>
          <p:spPr>
            <a:xfrm>
              <a:off x="2937142" y="2036642"/>
              <a:ext cx="547816" cy="547816"/>
            </a:xfrm>
            <a:prstGeom prst="ellipse">
              <a:avLst/>
            </a:prstGeom>
            <a:solidFill>
              <a:srgbClr val="78A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ACD767"/>
                  </a:solidFill>
                </a:rPr>
                <a:t>?</a:t>
              </a:r>
              <a:endParaRPr lang="en-GB" sz="3600" dirty="0">
                <a:solidFill>
                  <a:srgbClr val="ACD767"/>
                </a:solidFill>
              </a:endParaRPr>
            </a:p>
          </p:txBody>
        </p:sp>
      </p:grpSp>
      <p:sp>
        <p:nvSpPr>
          <p:cNvPr id="57" name="2 litres"/>
          <p:cNvSpPr/>
          <p:nvPr/>
        </p:nvSpPr>
        <p:spPr>
          <a:xfrm>
            <a:off x="939114" y="2372497"/>
            <a:ext cx="1276865" cy="127686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2 litres</a:t>
            </a:r>
            <a:endParaRPr lang="en-GB" dirty="0"/>
          </a:p>
        </p:txBody>
      </p:sp>
      <p:sp>
        <p:nvSpPr>
          <p:cNvPr id="58" name="4 litres"/>
          <p:cNvSpPr/>
          <p:nvPr/>
        </p:nvSpPr>
        <p:spPr>
          <a:xfrm>
            <a:off x="1178411" y="3386834"/>
            <a:ext cx="1276865" cy="1276865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4 litres</a:t>
            </a:r>
            <a:endParaRPr lang="en-GB" dirty="0"/>
          </a:p>
        </p:txBody>
      </p:sp>
      <p:sp>
        <p:nvSpPr>
          <p:cNvPr id="59" name="8 litres"/>
          <p:cNvSpPr/>
          <p:nvPr/>
        </p:nvSpPr>
        <p:spPr>
          <a:xfrm>
            <a:off x="2382560" y="3088252"/>
            <a:ext cx="1276865" cy="1276865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8 litres</a:t>
            </a:r>
            <a:endParaRPr lang="en-GB" dirty="0"/>
          </a:p>
        </p:txBody>
      </p:sp>
      <p:sp>
        <p:nvSpPr>
          <p:cNvPr id="60" name="7 litres"/>
          <p:cNvSpPr/>
          <p:nvPr/>
        </p:nvSpPr>
        <p:spPr>
          <a:xfrm>
            <a:off x="3317783" y="2347929"/>
            <a:ext cx="1276865" cy="1276865"/>
          </a:xfrm>
          <a:prstGeom prst="ellipse">
            <a:avLst/>
          </a:prstGeom>
          <a:solidFill>
            <a:srgbClr val="78A72B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7 litres</a:t>
            </a:r>
            <a:endParaRPr lang="en-GB" dirty="0"/>
          </a:p>
        </p:txBody>
      </p:sp>
      <p:sp>
        <p:nvSpPr>
          <p:cNvPr id="61" name="6 litres"/>
          <p:cNvSpPr/>
          <p:nvPr/>
        </p:nvSpPr>
        <p:spPr>
          <a:xfrm>
            <a:off x="4070519" y="3256327"/>
            <a:ext cx="1276865" cy="1276865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6 litres</a:t>
            </a:r>
            <a:endParaRPr lang="en-GB" dirty="0"/>
          </a:p>
        </p:txBody>
      </p:sp>
      <p:sp>
        <p:nvSpPr>
          <p:cNvPr id="62" name="3 litres"/>
          <p:cNvSpPr/>
          <p:nvPr/>
        </p:nvSpPr>
        <p:spPr>
          <a:xfrm>
            <a:off x="4948875" y="2434134"/>
            <a:ext cx="1276865" cy="1276865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3 litres</a:t>
            </a:r>
            <a:endParaRPr lang="en-GB" dirty="0"/>
          </a:p>
        </p:txBody>
      </p:sp>
      <p:sp>
        <p:nvSpPr>
          <p:cNvPr id="63" name="9 litres"/>
          <p:cNvSpPr/>
          <p:nvPr/>
        </p:nvSpPr>
        <p:spPr>
          <a:xfrm>
            <a:off x="6135255" y="2249075"/>
            <a:ext cx="1276865" cy="1276865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9 litres</a:t>
            </a:r>
            <a:endParaRPr lang="en-GB" dirty="0"/>
          </a:p>
        </p:txBody>
      </p:sp>
      <p:sp>
        <p:nvSpPr>
          <p:cNvPr id="64" name="5 litres"/>
          <p:cNvSpPr/>
          <p:nvPr/>
        </p:nvSpPr>
        <p:spPr>
          <a:xfrm>
            <a:off x="6805863" y="3263412"/>
            <a:ext cx="1276865" cy="1276865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5 litres</a:t>
            </a:r>
            <a:endParaRPr lang="en-GB" dirty="0"/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892" y="3054235"/>
            <a:ext cx="828727" cy="1464166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178" y="4033940"/>
            <a:ext cx="468439" cy="827622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3958" y="3529415"/>
            <a:ext cx="468439" cy="827622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391" y="2895588"/>
            <a:ext cx="289311" cy="511145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639" y="2487256"/>
            <a:ext cx="289311" cy="511145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69" y="3151160"/>
            <a:ext cx="577992" cy="1021176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152" y="2907866"/>
            <a:ext cx="289311" cy="511145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979" y="3980736"/>
            <a:ext cx="468439" cy="827622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988" y="2340483"/>
            <a:ext cx="828727" cy="1464166"/>
          </a:xfrm>
          <a:prstGeom prst="rect">
            <a:avLst/>
          </a:prstGeom>
        </p:spPr>
      </p:pic>
      <p:sp>
        <p:nvSpPr>
          <p:cNvPr id="82" name="Rectangle 81"/>
          <p:cNvSpPr/>
          <p:nvPr/>
        </p:nvSpPr>
        <p:spPr>
          <a:xfrm>
            <a:off x="1407554" y="5162739"/>
            <a:ext cx="6328891" cy="97640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/>
              <a:t>Millilitres are smaller than litres, so there are more of them in the same volume. There are </a:t>
            </a:r>
            <a:r>
              <a:rPr lang="en-GB" b="1" dirty="0"/>
              <a:t>a thousand times </a:t>
            </a:r>
            <a:r>
              <a:rPr lang="en-GB" b="1" dirty="0" smtClean="0"/>
              <a:t>as many </a:t>
            </a:r>
            <a:r>
              <a:rPr lang="en-GB" dirty="0"/>
              <a:t>millilitres </a:t>
            </a:r>
            <a:r>
              <a:rPr lang="en-GB" dirty="0" smtClean="0"/>
              <a:t>in the same volume as litres.</a:t>
            </a:r>
            <a:endParaRPr lang="en-GB" dirty="0"/>
          </a:p>
        </p:txBody>
      </p:sp>
      <p:grpSp>
        <p:nvGrpSpPr>
          <p:cNvPr id="83" name="Group 82"/>
          <p:cNvGrpSpPr/>
          <p:nvPr/>
        </p:nvGrpSpPr>
        <p:grpSpPr>
          <a:xfrm>
            <a:off x="1127416" y="4555716"/>
            <a:ext cx="6385493" cy="717663"/>
            <a:chOff x="2937141" y="2036641"/>
            <a:chExt cx="6385493" cy="717663"/>
          </a:xfrm>
        </p:grpSpPr>
        <p:sp>
          <p:nvSpPr>
            <p:cNvPr id="84" name="Rounded Rectangle 83"/>
            <p:cNvSpPr/>
            <p:nvPr/>
          </p:nvSpPr>
          <p:spPr>
            <a:xfrm>
              <a:off x="3211050" y="2098780"/>
              <a:ext cx="6111584" cy="606241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8A7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rgbClr val="78A72B"/>
                  </a:solidFill>
                </a:rPr>
                <a:t>   What </a:t>
              </a:r>
              <a:r>
                <a:rPr lang="en-GB" dirty="0">
                  <a:solidFill>
                    <a:srgbClr val="78A72B"/>
                  </a:solidFill>
                </a:rPr>
                <a:t>calculation do we need to do to convert from litres to millilitres?</a:t>
              </a:r>
            </a:p>
          </p:txBody>
        </p:sp>
        <p:sp>
          <p:nvSpPr>
            <p:cNvPr id="85" name="Oval 84"/>
            <p:cNvSpPr/>
            <p:nvPr/>
          </p:nvSpPr>
          <p:spPr>
            <a:xfrm>
              <a:off x="2937141" y="2036641"/>
              <a:ext cx="717663" cy="717663"/>
            </a:xfrm>
            <a:prstGeom prst="ellipse">
              <a:avLst/>
            </a:prstGeom>
            <a:solidFill>
              <a:srgbClr val="78A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ACD767"/>
                  </a:solidFill>
                </a:rPr>
                <a:t>?</a:t>
              </a:r>
              <a:endParaRPr lang="en-GB" sz="3600" dirty="0">
                <a:solidFill>
                  <a:srgbClr val="ACD767"/>
                </a:solidFill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1544505" y="5438810"/>
            <a:ext cx="6328891" cy="42240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/>
              <a:t>We need to multiply the number of litres by 1000. </a:t>
            </a:r>
          </a:p>
        </p:txBody>
      </p:sp>
    </p:spTree>
    <p:extLst>
      <p:ext uri="{BB962C8B-B14F-4D97-AF65-F5344CB8AC3E}">
        <p14:creationId xmlns:p14="http://schemas.microsoft.com/office/powerpoint/2010/main" val="107282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82" grpId="0"/>
      <p:bldP spid="82" grpId="1"/>
      <p:bldP spid="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247503" y="3413406"/>
            <a:ext cx="3140847" cy="563410"/>
          </a:xfrm>
          <a:prstGeom prst="roundRect">
            <a:avLst>
              <a:gd name="adj" fmla="val 0"/>
            </a:avLst>
          </a:prstGeom>
          <a:solidFill>
            <a:srgbClr val="924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en-GB" dirty="0">
                <a:solidFill>
                  <a:schemeClr val="bg1"/>
                </a:solidFill>
              </a:rPr>
              <a:t>1l = 1000ml </a:t>
            </a:r>
          </a:p>
          <a:p>
            <a:r>
              <a:rPr lang="en-GB" dirty="0">
                <a:solidFill>
                  <a:schemeClr val="bg1"/>
                </a:solidFill>
              </a:rPr>
              <a:t>1000ml + 500ml = 1500ml</a:t>
            </a:r>
          </a:p>
        </p:txBody>
      </p:sp>
      <p:sp>
        <p:nvSpPr>
          <p:cNvPr id="7" name="Rectangle 6"/>
          <p:cNvSpPr/>
          <p:nvPr/>
        </p:nvSpPr>
        <p:spPr>
          <a:xfrm>
            <a:off x="1081602" y="1810309"/>
            <a:ext cx="6980796" cy="699404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/>
              <a:t>Sometimes, measurements are written in mixed units, e.g. 5l 500ml. What would we need to do to answer the following questions?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5650" y="2509713"/>
            <a:ext cx="7632700" cy="738558"/>
          </a:xfrm>
          <a:prstGeom prst="rect">
            <a:avLst/>
          </a:prstGeom>
          <a:solidFill>
            <a:schemeClr val="bg1"/>
          </a:solidFill>
          <a:ln w="28575">
            <a:solidFill>
              <a:srgbClr val="924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mtClean="0">
                <a:solidFill>
                  <a:schemeClr val="tx1"/>
                </a:solidFill>
              </a:rPr>
              <a:t>We need to convert the litres to millilitres by multiplying by 1000. We then need to add the extra millilitres on to find the total. 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02301" y="765175"/>
            <a:ext cx="3539430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3600" dirty="0" smtClean="0">
                <a:latin typeface="+mj-lt"/>
              </a:rPr>
              <a:t>Converting Litres</a:t>
            </a:r>
          </a:p>
          <a:p>
            <a:pPr algn="ctr"/>
            <a:r>
              <a:rPr lang="en-GB" altLang="en-US" sz="3600" dirty="0" smtClean="0">
                <a:latin typeface="+mj-lt"/>
              </a:rPr>
              <a:t>to Millilitres</a:t>
            </a:r>
            <a:endParaRPr lang="en-GB" sz="3600" dirty="0">
              <a:latin typeface="+mj-l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720654" y="3372215"/>
            <a:ext cx="4633941" cy="646332"/>
            <a:chOff x="2909853" y="1979857"/>
            <a:chExt cx="4633941" cy="646332"/>
          </a:xfrm>
        </p:grpSpPr>
        <p:sp>
          <p:nvSpPr>
            <p:cNvPr id="16" name="Rounded Rectangle 15"/>
            <p:cNvSpPr/>
            <p:nvPr/>
          </p:nvSpPr>
          <p:spPr>
            <a:xfrm>
              <a:off x="3211050" y="2021048"/>
              <a:ext cx="4332744" cy="5634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8A7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78A72B"/>
                  </a:solidFill>
                </a:rPr>
                <a:t>How many millilitres in 1l 500ml?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2909853" y="1979857"/>
              <a:ext cx="646332" cy="646332"/>
            </a:xfrm>
            <a:prstGeom prst="ellipse">
              <a:avLst/>
            </a:prstGeom>
            <a:solidFill>
              <a:srgbClr val="78A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ACD767"/>
                  </a:solidFill>
                </a:rPr>
                <a:t>?</a:t>
              </a:r>
              <a:endParaRPr lang="en-GB" sz="3600" dirty="0">
                <a:solidFill>
                  <a:srgbClr val="ACD767"/>
                </a:solidFill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5247503" y="4266022"/>
            <a:ext cx="3140847" cy="563410"/>
          </a:xfrm>
          <a:prstGeom prst="roundRect">
            <a:avLst>
              <a:gd name="adj" fmla="val 0"/>
            </a:avLst>
          </a:prstGeom>
          <a:solidFill>
            <a:srgbClr val="924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en-GB" dirty="0">
                <a:solidFill>
                  <a:schemeClr val="bg1"/>
                </a:solidFill>
              </a:rPr>
              <a:t>2l = 2000ml</a:t>
            </a:r>
          </a:p>
          <a:p>
            <a:r>
              <a:rPr lang="en-GB" dirty="0">
                <a:solidFill>
                  <a:schemeClr val="bg1"/>
                </a:solidFill>
              </a:rPr>
              <a:t>2000ml + 250ml = 2250ml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720654" y="4224831"/>
            <a:ext cx="4633941" cy="646332"/>
            <a:chOff x="2909853" y="1979857"/>
            <a:chExt cx="4633941" cy="646332"/>
          </a:xfrm>
        </p:grpSpPr>
        <p:sp>
          <p:nvSpPr>
            <p:cNvPr id="28" name="Rounded Rectangle 27"/>
            <p:cNvSpPr/>
            <p:nvPr/>
          </p:nvSpPr>
          <p:spPr>
            <a:xfrm>
              <a:off x="3211050" y="2021048"/>
              <a:ext cx="4332744" cy="5634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8A7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78A72B"/>
                  </a:solidFill>
                </a:rPr>
                <a:t>How many millilitres in 2l 250ml?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2909853" y="1979857"/>
              <a:ext cx="646332" cy="646332"/>
            </a:xfrm>
            <a:prstGeom prst="ellipse">
              <a:avLst/>
            </a:prstGeom>
            <a:solidFill>
              <a:srgbClr val="78A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ACD767"/>
                  </a:solidFill>
                </a:rPr>
                <a:t>?</a:t>
              </a:r>
              <a:endParaRPr lang="en-GB" sz="3600" dirty="0">
                <a:solidFill>
                  <a:srgbClr val="ACD767"/>
                </a:solidFill>
              </a:endParaRPr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5247503" y="5118638"/>
            <a:ext cx="3140847" cy="563410"/>
          </a:xfrm>
          <a:prstGeom prst="roundRect">
            <a:avLst>
              <a:gd name="adj" fmla="val 0"/>
            </a:avLst>
          </a:prstGeom>
          <a:solidFill>
            <a:srgbClr val="924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en-GB" dirty="0">
                <a:solidFill>
                  <a:schemeClr val="bg1"/>
                </a:solidFill>
              </a:rPr>
              <a:t>4l = 4000ml</a:t>
            </a:r>
          </a:p>
          <a:p>
            <a:r>
              <a:rPr lang="en-GB" dirty="0">
                <a:solidFill>
                  <a:schemeClr val="bg1"/>
                </a:solidFill>
              </a:rPr>
              <a:t>4000ml + 750ml = 4750ml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20654" y="5077447"/>
            <a:ext cx="4633941" cy="646332"/>
            <a:chOff x="2909853" y="1979857"/>
            <a:chExt cx="4633941" cy="646332"/>
          </a:xfrm>
        </p:grpSpPr>
        <p:sp>
          <p:nvSpPr>
            <p:cNvPr id="32" name="Rounded Rectangle 31"/>
            <p:cNvSpPr/>
            <p:nvPr/>
          </p:nvSpPr>
          <p:spPr>
            <a:xfrm>
              <a:off x="3211050" y="2021048"/>
              <a:ext cx="4332744" cy="56341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78A7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rgbClr val="78A72B"/>
                  </a:solidFill>
                </a:rPr>
                <a:t>How many millilitres in 4l 750ml?</a:t>
              </a:r>
            </a:p>
          </p:txBody>
        </p:sp>
        <p:sp>
          <p:nvSpPr>
            <p:cNvPr id="33" name="Oval 32"/>
            <p:cNvSpPr/>
            <p:nvPr/>
          </p:nvSpPr>
          <p:spPr>
            <a:xfrm>
              <a:off x="2909853" y="1979857"/>
              <a:ext cx="646332" cy="646332"/>
            </a:xfrm>
            <a:prstGeom prst="ellipse">
              <a:avLst/>
            </a:prstGeom>
            <a:solidFill>
              <a:srgbClr val="78A7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3600" dirty="0" smtClean="0">
                  <a:solidFill>
                    <a:srgbClr val="ACD767"/>
                  </a:solidFill>
                </a:rPr>
                <a:t>?</a:t>
              </a:r>
              <a:endParaRPr lang="en-GB" sz="3600" dirty="0">
                <a:solidFill>
                  <a:srgbClr val="ACD76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044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26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1602" y="1810309"/>
            <a:ext cx="6980796" cy="42240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/>
              <a:t>How many millilitres in…?</a:t>
            </a:r>
          </a:p>
        </p:txBody>
      </p:sp>
      <p:sp>
        <p:nvSpPr>
          <p:cNvPr id="9" name="Rectangle 8"/>
          <p:cNvSpPr/>
          <p:nvPr/>
        </p:nvSpPr>
        <p:spPr>
          <a:xfrm>
            <a:off x="2802301" y="765175"/>
            <a:ext cx="3539430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3600" dirty="0" smtClean="0">
                <a:latin typeface="+mj-lt"/>
              </a:rPr>
              <a:t>Converting Litres</a:t>
            </a:r>
          </a:p>
          <a:p>
            <a:pPr algn="ctr"/>
            <a:r>
              <a:rPr lang="en-GB" altLang="en-US" sz="3600" dirty="0" smtClean="0">
                <a:latin typeface="+mj-lt"/>
              </a:rPr>
              <a:t>to Millilitres</a:t>
            </a:r>
            <a:endParaRPr lang="en-GB" sz="3600" dirty="0">
              <a:latin typeface="+mj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424351" y="2406385"/>
            <a:ext cx="1336203" cy="1979238"/>
            <a:chOff x="1424351" y="2406385"/>
            <a:chExt cx="1336203" cy="197923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2323" y="2406385"/>
              <a:ext cx="1120261" cy="1979238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1424351" y="3520650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/>
                <a:t>3l 500ml 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903897" y="2232714"/>
            <a:ext cx="1336203" cy="1841084"/>
            <a:chOff x="3903897" y="2232714"/>
            <a:chExt cx="1336203" cy="1841084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0967" y="2232714"/>
              <a:ext cx="1042065" cy="1841084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3903897" y="3320778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/>
                <a:t>6l </a:t>
              </a:r>
              <a:r>
                <a:rPr lang="en-GB" b="1" dirty="0" smtClean="0"/>
                <a:t>750ml</a:t>
              </a:r>
              <a:endParaRPr lang="en-GB" b="1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445313" y="2232714"/>
            <a:ext cx="1336203" cy="1979238"/>
            <a:chOff x="6445313" y="2232714"/>
            <a:chExt cx="1336203" cy="197923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3285" y="2232714"/>
              <a:ext cx="1120261" cy="1979238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6445313" y="3450800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/>
                <a:t>5l 250ml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34926" y="4574333"/>
            <a:ext cx="1425628" cy="1518492"/>
            <a:chOff x="1334926" y="4574333"/>
            <a:chExt cx="1425628" cy="151849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8361" y="4574333"/>
              <a:ext cx="1322193" cy="1518492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>
            <a:xfrm>
              <a:off x="1334926" y="5016901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/>
                <a:t>3500ml 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28482" y="4574333"/>
            <a:ext cx="1411618" cy="1518492"/>
            <a:chOff x="3828482" y="4574333"/>
            <a:chExt cx="1411618" cy="151849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7907" y="4574333"/>
              <a:ext cx="1322193" cy="1518492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3828482" y="5016901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/>
                <a:t>6750ml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477870" y="4574333"/>
            <a:ext cx="1397608" cy="1518492"/>
            <a:chOff x="6477870" y="4574333"/>
            <a:chExt cx="1397608" cy="1518492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3285" y="4574333"/>
              <a:ext cx="1322193" cy="1518492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6477870" y="5016901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/>
                <a:t>5250ml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128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1602" y="1810309"/>
            <a:ext cx="6980796" cy="699404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/>
              <a:t>To convert from litres to millilitres, we multiply by 1000. What do you think we need to do to convert from millilitres to litres?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5650" y="2509713"/>
            <a:ext cx="7632700" cy="738558"/>
          </a:xfrm>
          <a:prstGeom prst="rect">
            <a:avLst/>
          </a:prstGeom>
          <a:solidFill>
            <a:schemeClr val="bg1"/>
          </a:solidFill>
          <a:ln w="28575">
            <a:solidFill>
              <a:srgbClr val="924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We need to divide the number of millilitres by 1000.</a:t>
            </a:r>
          </a:p>
        </p:txBody>
      </p:sp>
      <p:sp>
        <p:nvSpPr>
          <p:cNvPr id="9" name="Rectangle 8"/>
          <p:cNvSpPr/>
          <p:nvPr/>
        </p:nvSpPr>
        <p:spPr>
          <a:xfrm>
            <a:off x="2383900" y="765175"/>
            <a:ext cx="4376198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3600" dirty="0">
                <a:latin typeface="+mj-lt"/>
              </a:rPr>
              <a:t>Converting </a:t>
            </a:r>
            <a:r>
              <a:rPr lang="en-GB" altLang="en-US" sz="3600" dirty="0" smtClean="0">
                <a:latin typeface="+mj-lt"/>
              </a:rPr>
              <a:t>Millilitres</a:t>
            </a:r>
          </a:p>
          <a:p>
            <a:pPr algn="ctr"/>
            <a:r>
              <a:rPr lang="en-GB" altLang="en-US" sz="3600" dirty="0" smtClean="0">
                <a:latin typeface="+mj-lt"/>
              </a:rPr>
              <a:t>to </a:t>
            </a:r>
            <a:r>
              <a:rPr lang="en-GB" altLang="en-US" sz="3600" dirty="0">
                <a:latin typeface="+mj-lt"/>
              </a:rPr>
              <a:t>Litres</a:t>
            </a:r>
            <a:endParaRPr lang="en-GB" sz="3600" dirty="0"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459" y="3344482"/>
            <a:ext cx="3026891" cy="274834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55650" y="3554847"/>
            <a:ext cx="4928458" cy="180740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r>
              <a:rPr lang="en-GB" dirty="0"/>
              <a:t>8000ml ÷ 1000 = 8l</a:t>
            </a:r>
          </a:p>
          <a:p>
            <a:endParaRPr lang="en-GB" dirty="0"/>
          </a:p>
          <a:p>
            <a:r>
              <a:rPr lang="en-GB" dirty="0"/>
              <a:t>If this creates a decimal number, the thousandths can be written as millilitres:</a:t>
            </a:r>
          </a:p>
          <a:p>
            <a:endParaRPr lang="en-GB" dirty="0"/>
          </a:p>
          <a:p>
            <a:r>
              <a:rPr lang="en-GB" dirty="0"/>
              <a:t>6500ml ÷ 1000 = 6.500 = 6l 500ml </a:t>
            </a:r>
          </a:p>
        </p:txBody>
      </p:sp>
    </p:spTree>
    <p:extLst>
      <p:ext uri="{BB962C8B-B14F-4D97-AF65-F5344CB8AC3E}">
        <p14:creationId xmlns:p14="http://schemas.microsoft.com/office/powerpoint/2010/main" val="48940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1602" y="1810309"/>
            <a:ext cx="6980796" cy="42240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/>
              <a:t>How many litres in…?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424351" y="2406385"/>
            <a:ext cx="1336203" cy="1979238"/>
            <a:chOff x="1424351" y="2406385"/>
            <a:chExt cx="1336203" cy="197923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2323" y="2406385"/>
              <a:ext cx="1120261" cy="1979238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1424351" y="3520650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 smtClean="0"/>
                <a:t>4000ml</a:t>
              </a:r>
              <a:endParaRPr lang="en-GB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903897" y="2232714"/>
            <a:ext cx="1336203" cy="1841084"/>
            <a:chOff x="3903897" y="2232714"/>
            <a:chExt cx="1336203" cy="1841084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0967" y="2232714"/>
              <a:ext cx="1042065" cy="1841084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3903897" y="3320778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/>
                <a:t>2750ml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445313" y="2232714"/>
            <a:ext cx="1336203" cy="1979238"/>
            <a:chOff x="6445313" y="2232714"/>
            <a:chExt cx="1336203" cy="197923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3285" y="2232714"/>
              <a:ext cx="1120261" cy="1979238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6445313" y="3450800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/>
                <a:t>8500ml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334926" y="4574333"/>
            <a:ext cx="1425628" cy="1518492"/>
            <a:chOff x="1334926" y="4574333"/>
            <a:chExt cx="1425628" cy="151849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8361" y="4574333"/>
              <a:ext cx="1322193" cy="1518492"/>
            </a:xfrm>
            <a:prstGeom prst="rect">
              <a:avLst/>
            </a:prstGeom>
          </p:spPr>
        </p:pic>
        <p:sp>
          <p:nvSpPr>
            <p:cNvPr id="34" name="Rectangle 33"/>
            <p:cNvSpPr/>
            <p:nvPr/>
          </p:nvSpPr>
          <p:spPr>
            <a:xfrm>
              <a:off x="1334926" y="5016901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/>
                <a:t>4l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44958" y="4574333"/>
            <a:ext cx="1395142" cy="1518492"/>
            <a:chOff x="3844958" y="4574333"/>
            <a:chExt cx="1395142" cy="151849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7907" y="4574333"/>
              <a:ext cx="1322193" cy="1518492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3844958" y="4918045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/>
                <a:t>2l 750ml 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486108" y="4574333"/>
            <a:ext cx="1389370" cy="1518492"/>
            <a:chOff x="6486108" y="4574333"/>
            <a:chExt cx="1389370" cy="1518492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3285" y="4574333"/>
              <a:ext cx="1322193" cy="1518492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6486108" y="4901569"/>
              <a:ext cx="1336203" cy="422405"/>
            </a:xfrm>
            <a:prstGeom prst="rect">
              <a:avLst/>
            </a:prstGeom>
          </p:spPr>
          <p:txBody>
            <a:bodyPr wrap="square" lIns="0" tIns="72000" rIns="0" bIns="72000">
              <a:spAutoFit/>
            </a:bodyPr>
            <a:lstStyle/>
            <a:p>
              <a:pPr algn="ctr"/>
              <a:r>
                <a:rPr lang="en-GB" b="1" dirty="0"/>
                <a:t>8l 500ml</a:t>
              </a:r>
            </a:p>
          </p:txBody>
        </p:sp>
      </p:grpSp>
      <p:sp>
        <p:nvSpPr>
          <p:cNvPr id="26" name="Rectangle 25"/>
          <p:cNvSpPr/>
          <p:nvPr/>
        </p:nvSpPr>
        <p:spPr>
          <a:xfrm>
            <a:off x="2383900" y="765175"/>
            <a:ext cx="4376198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3600" dirty="0">
                <a:latin typeface="+mj-lt"/>
              </a:rPr>
              <a:t>Converting </a:t>
            </a:r>
            <a:r>
              <a:rPr lang="en-GB" altLang="en-US" sz="3600" dirty="0" smtClean="0">
                <a:latin typeface="+mj-lt"/>
              </a:rPr>
              <a:t>Millilitres</a:t>
            </a:r>
          </a:p>
          <a:p>
            <a:pPr algn="ctr"/>
            <a:r>
              <a:rPr lang="en-GB" altLang="en-US" sz="3600" dirty="0" smtClean="0">
                <a:latin typeface="+mj-lt"/>
              </a:rPr>
              <a:t>to </a:t>
            </a:r>
            <a:r>
              <a:rPr lang="en-GB" altLang="en-US" sz="3600" dirty="0">
                <a:latin typeface="+mj-lt"/>
              </a:rPr>
              <a:t>Litres</a:t>
            </a:r>
            <a:endParaRPr lang="en-GB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9433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4" t="27291" r="8264" b="8801"/>
          <a:stretch/>
        </p:blipFill>
        <p:spPr>
          <a:xfrm>
            <a:off x="755650" y="1960606"/>
            <a:ext cx="7632700" cy="41322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81695" y="1487158"/>
            <a:ext cx="6328891" cy="422405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dirty="0"/>
              <a:t>Here are 3 measurements</a:t>
            </a:r>
            <a:r>
              <a:rPr lang="en-GB" dirty="0" smtClean="0"/>
              <a:t>:</a:t>
            </a:r>
            <a:endParaRPr lang="en-GB" dirty="0"/>
          </a:p>
        </p:txBody>
      </p:sp>
      <p:sp>
        <p:nvSpPr>
          <p:cNvPr id="19" name="Rectangle 18"/>
          <p:cNvSpPr/>
          <p:nvPr/>
        </p:nvSpPr>
        <p:spPr>
          <a:xfrm>
            <a:off x="1831671" y="765175"/>
            <a:ext cx="5480668" cy="6155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altLang="en-US" sz="4000" dirty="0" smtClean="0">
                <a:latin typeface="+mj-lt"/>
              </a:rPr>
              <a:t>Ordering Measurements</a:t>
            </a:r>
            <a:endParaRPr lang="en-GB" sz="4000" dirty="0"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29232" y="5442912"/>
            <a:ext cx="2685536" cy="525000"/>
          </a:xfrm>
          <a:prstGeom prst="rect">
            <a:avLst/>
          </a:prstGeom>
          <a:solidFill>
            <a:srgbClr val="924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Key Fact</a:t>
            </a:r>
          </a:p>
          <a:p>
            <a:pPr algn="ctr"/>
            <a:r>
              <a:rPr lang="en-GB" dirty="0"/>
              <a:t>1 litre = 1000ml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63379" y="2131958"/>
            <a:ext cx="1587502" cy="523220"/>
          </a:xfrm>
          <a:prstGeom prst="rect">
            <a:avLst/>
          </a:prstGeom>
          <a:solidFill>
            <a:srgbClr val="E8C60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5000ml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23017" y="2131958"/>
            <a:ext cx="1778003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4l 250ml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3155" y="2131958"/>
            <a:ext cx="1587502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3500ml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23016" y="2724236"/>
            <a:ext cx="1778003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4250ml</a:t>
            </a:r>
          </a:p>
        </p:txBody>
      </p:sp>
      <p:sp>
        <p:nvSpPr>
          <p:cNvPr id="5" name="Rectangle 4"/>
          <p:cNvSpPr/>
          <p:nvPr/>
        </p:nvSpPr>
        <p:spPr>
          <a:xfrm>
            <a:off x="589369" y="3383262"/>
            <a:ext cx="7965260" cy="454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First, change the measurements into the same unit.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9443" y="3940982"/>
            <a:ext cx="7885113" cy="454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Now, order the measurements.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63379" y="4612631"/>
            <a:ext cx="1587502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3500ml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23016" y="4612631"/>
            <a:ext cx="1778003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4l 250ml</a:t>
            </a:r>
            <a:endParaRPr lang="en-GB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6473154" y="4612631"/>
            <a:ext cx="1587502" cy="523220"/>
          </a:xfrm>
          <a:prstGeom prst="rect">
            <a:avLst/>
          </a:prstGeom>
          <a:solidFill>
            <a:srgbClr val="E8C60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5000ml</a:t>
            </a:r>
          </a:p>
        </p:txBody>
      </p:sp>
    </p:spTree>
    <p:extLst>
      <p:ext uri="{BB962C8B-B14F-4D97-AF65-F5344CB8AC3E}">
        <p14:creationId xmlns:p14="http://schemas.microsoft.com/office/powerpoint/2010/main" val="132161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91489" y="792310"/>
            <a:ext cx="3961021" cy="6155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en-GB" sz="4000" dirty="0" smtClean="0">
                <a:latin typeface="+mj-lt"/>
              </a:rPr>
              <a:t>How Much More?</a:t>
            </a:r>
            <a:endParaRPr lang="en-GB" sz="4000" dirty="0"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03221" y="1415132"/>
            <a:ext cx="6337558" cy="699404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/>
            <a:r>
              <a:rPr lang="en-GB" dirty="0"/>
              <a:t>How much more do you need to add to the amount shown to make 5 litres?  Write your answer in millilitres.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33" y="2314832"/>
            <a:ext cx="2864028" cy="36287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97971" y="4507718"/>
            <a:ext cx="17956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/>
              <a:t>2008ml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210424" y="2493356"/>
            <a:ext cx="3137726" cy="3511985"/>
            <a:chOff x="4210424" y="2493356"/>
            <a:chExt cx="3137726" cy="351198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1007">
              <a:off x="4210424" y="2493356"/>
              <a:ext cx="3137726" cy="3511985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4535141" y="3529710"/>
              <a:ext cx="1383713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2800" b="1" dirty="0"/>
                <a:t>add</a:t>
              </a:r>
            </a:p>
            <a:p>
              <a:pPr algn="ctr"/>
              <a:r>
                <a:rPr lang="en-GB" sz="2800" b="1" dirty="0"/>
                <a:t>2992ml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39"/>
          <a:stretch/>
        </p:blipFill>
        <p:spPr>
          <a:xfrm flipH="1">
            <a:off x="6527526" y="2121805"/>
            <a:ext cx="2332983" cy="473619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207255" y="4538236"/>
            <a:ext cx="5661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smtClean="0"/>
              <a:t>5l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74556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</p:bldLst>
  </p:timing>
</p:sld>
</file>

<file path=ppt/theme/theme1.xml><?xml version="1.0" encoding="utf-8"?>
<a:theme xmlns:a="http://schemas.openxmlformats.org/drawingml/2006/main" name="1_Office Theme">
  <a:themeElements>
    <a:clrScheme name="Twinkl Planit">
      <a:dk1>
        <a:srgbClr val="1C1C1C"/>
      </a:dk1>
      <a:lt1>
        <a:srgbClr val="FFFFFF"/>
      </a:lt1>
      <a:dk2>
        <a:srgbClr val="132A8C"/>
      </a:dk2>
      <a:lt2>
        <a:srgbClr val="E2E2E2"/>
      </a:lt2>
      <a:accent1>
        <a:srgbClr val="6B388C"/>
      </a:accent1>
      <a:accent2>
        <a:srgbClr val="E6236A"/>
      </a:accent2>
      <a:accent3>
        <a:srgbClr val="32B3A2"/>
      </a:accent3>
      <a:accent4>
        <a:srgbClr val="A21774"/>
      </a:accent4>
      <a:accent5>
        <a:srgbClr val="14B4E4"/>
      </a:accent5>
      <a:accent6>
        <a:srgbClr val="EE7918"/>
      </a:accent6>
      <a:hlink>
        <a:srgbClr val="14B4E4"/>
      </a:hlink>
      <a:folHlink>
        <a:srgbClr val="86CEFA"/>
      </a:folHlink>
    </a:clrScheme>
    <a:fontScheme name="Custom 1">
      <a:majorFont>
        <a:latin typeface="Twinkl SemiBold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sson Presentation Template" id="{14A540DB-2BD4-4E42-9A45-35BBAA252D39}" vid="{82D6A7FA-28C5-4B0C-A16A-E306BAE6F13D}"/>
    </a:ext>
  </a:extLst>
</a:theme>
</file>

<file path=ppt/theme/theme2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esson Presentation Template" id="{14A540DB-2BD4-4E42-9A45-35BBAA252D39}" vid="{444C389A-D247-4C10-BA1B-553142AFC24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765</TotalTime>
  <Words>422</Words>
  <Application>Microsoft Office PowerPoint</Application>
  <PresentationFormat>On-screen Show (4:3)</PresentationFormat>
  <Paragraphs>110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Sassoon Infant Rg</vt:lpstr>
      <vt:lpstr>Arial</vt:lpstr>
      <vt:lpstr>Tuffy</vt:lpstr>
      <vt:lpstr>Twinkl</vt:lpstr>
      <vt:lpstr>Twinkl SemiBold</vt:lpstr>
      <vt:lpstr>Sassoon Infant Md</vt:lpstr>
      <vt:lpstr>Kalam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Leather</dc:creator>
  <cp:lastModifiedBy>Alice Bracher</cp:lastModifiedBy>
  <cp:revision>47</cp:revision>
  <dcterms:created xsi:type="dcterms:W3CDTF">2018-10-16T13:36:33Z</dcterms:created>
  <dcterms:modified xsi:type="dcterms:W3CDTF">2020-05-12T15:27:23Z</dcterms:modified>
</cp:coreProperties>
</file>