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70" r:id="rId5"/>
    <p:sldId id="271" r:id="rId6"/>
    <p:sldId id="272" r:id="rId7"/>
    <p:sldId id="273" r:id="rId8"/>
    <p:sldId id="274" r:id="rId9"/>
    <p:sldId id="275" r:id="rId10"/>
    <p:sldId id="259" r:id="rId11"/>
    <p:sldId id="260" r:id="rId12"/>
    <p:sldId id="276" r:id="rId13"/>
    <p:sldId id="2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2" d="100"/>
          <a:sy n="62" d="100"/>
        </p:scale>
        <p:origin x="11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7D7ACC4-E437-49C7-9656-1AEC4D592CBC}" type="datetimeFigureOut">
              <a:rPr lang="en-GB" smtClean="0"/>
              <a:t>28/03/2020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39B45E-078F-478C-9E31-FF2973822713}" type="slidenum">
              <a:rPr lang="en-GB" smtClean="0"/>
              <a:t>‹#›</a:t>
            </a:fld>
            <a:endParaRPr lang="en-GB"/>
          </a:p>
        </p:txBody>
      </p:sp>
    </p:spTree>
    <p:extLst>
      <p:ext uri="{BB962C8B-B14F-4D97-AF65-F5344CB8AC3E}">
        <p14:creationId xmlns:p14="http://schemas.microsoft.com/office/powerpoint/2010/main" val="2504353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D7ACC4-E437-49C7-9656-1AEC4D592CBC}" type="datetimeFigureOut">
              <a:rPr lang="en-GB" smtClean="0"/>
              <a:t>28/03/2020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39B45E-078F-478C-9E31-FF2973822713}" type="slidenum">
              <a:rPr lang="en-GB" smtClean="0"/>
              <a:t>‹#›</a:t>
            </a:fld>
            <a:endParaRPr lang="en-GB"/>
          </a:p>
        </p:txBody>
      </p:sp>
    </p:spTree>
    <p:extLst>
      <p:ext uri="{BB962C8B-B14F-4D97-AF65-F5344CB8AC3E}">
        <p14:creationId xmlns:p14="http://schemas.microsoft.com/office/powerpoint/2010/main" val="4007308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D7ACC4-E437-49C7-9656-1AEC4D592CBC}" type="datetimeFigureOut">
              <a:rPr lang="en-GB" smtClean="0"/>
              <a:t>28/03/2020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39B45E-078F-478C-9E31-FF2973822713}" type="slidenum">
              <a:rPr lang="en-GB" smtClean="0"/>
              <a:t>‹#›</a:t>
            </a:fld>
            <a:endParaRPr lang="en-GB"/>
          </a:p>
        </p:txBody>
      </p:sp>
    </p:spTree>
    <p:extLst>
      <p:ext uri="{BB962C8B-B14F-4D97-AF65-F5344CB8AC3E}">
        <p14:creationId xmlns:p14="http://schemas.microsoft.com/office/powerpoint/2010/main" val="2193903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63690" y="6196126"/>
            <a:ext cx="768660" cy="580719"/>
          </a:xfrm>
          <a:prstGeom prst="rect">
            <a:avLst/>
          </a:prstGeom>
        </p:spPr>
      </p:pic>
    </p:spTree>
    <p:extLst>
      <p:ext uri="{BB962C8B-B14F-4D97-AF65-F5344CB8AC3E}">
        <p14:creationId xmlns:p14="http://schemas.microsoft.com/office/powerpoint/2010/main" val="358737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913918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79004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970187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505591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329842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528664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D7ACC4-E437-49C7-9656-1AEC4D592CBC}" type="datetimeFigureOut">
              <a:rPr lang="en-GB" smtClean="0"/>
              <a:t>28/03/2020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39B45E-078F-478C-9E31-FF2973822713}" type="slidenum">
              <a:rPr lang="en-GB" smtClean="0"/>
              <a:t>‹#›</a:t>
            </a:fld>
            <a:endParaRPr lang="en-GB"/>
          </a:p>
        </p:txBody>
      </p:sp>
    </p:spTree>
    <p:extLst>
      <p:ext uri="{BB962C8B-B14F-4D97-AF65-F5344CB8AC3E}">
        <p14:creationId xmlns:p14="http://schemas.microsoft.com/office/powerpoint/2010/main" val="2286386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D7ACC4-E437-49C7-9656-1AEC4D592CBC}" type="datetimeFigureOut">
              <a:rPr lang="en-GB" smtClean="0"/>
              <a:t>28/03/2020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39B45E-078F-478C-9E31-FF2973822713}" type="slidenum">
              <a:rPr lang="en-GB" smtClean="0"/>
              <a:t>‹#›</a:t>
            </a:fld>
            <a:endParaRPr lang="en-GB"/>
          </a:p>
        </p:txBody>
      </p:sp>
    </p:spTree>
    <p:extLst>
      <p:ext uri="{BB962C8B-B14F-4D97-AF65-F5344CB8AC3E}">
        <p14:creationId xmlns:p14="http://schemas.microsoft.com/office/powerpoint/2010/main" val="3083376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7D7ACC4-E437-49C7-9656-1AEC4D592CBC}" type="datetimeFigureOut">
              <a:rPr lang="en-GB" smtClean="0"/>
              <a:t>28/03/2020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39B45E-078F-478C-9E31-FF2973822713}" type="slidenum">
              <a:rPr lang="en-GB" smtClean="0"/>
              <a:t>‹#›</a:t>
            </a:fld>
            <a:endParaRPr lang="en-GB"/>
          </a:p>
        </p:txBody>
      </p:sp>
    </p:spTree>
    <p:extLst>
      <p:ext uri="{BB962C8B-B14F-4D97-AF65-F5344CB8AC3E}">
        <p14:creationId xmlns:p14="http://schemas.microsoft.com/office/powerpoint/2010/main" val="874345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7D7ACC4-E437-49C7-9656-1AEC4D592CBC}" type="datetimeFigureOut">
              <a:rPr lang="en-GB" smtClean="0"/>
              <a:t>28/03/2020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39B45E-078F-478C-9E31-FF2973822713}" type="slidenum">
              <a:rPr lang="en-GB" smtClean="0"/>
              <a:t>‹#›</a:t>
            </a:fld>
            <a:endParaRPr lang="en-GB"/>
          </a:p>
        </p:txBody>
      </p:sp>
    </p:spTree>
    <p:extLst>
      <p:ext uri="{BB962C8B-B14F-4D97-AF65-F5344CB8AC3E}">
        <p14:creationId xmlns:p14="http://schemas.microsoft.com/office/powerpoint/2010/main" val="3068179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7D7ACC4-E437-49C7-9656-1AEC4D592CBC}" type="datetimeFigureOut">
              <a:rPr lang="en-GB" smtClean="0"/>
              <a:t>28/03/2020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39B45E-078F-478C-9E31-FF2973822713}" type="slidenum">
              <a:rPr lang="en-GB" smtClean="0"/>
              <a:t>‹#›</a:t>
            </a:fld>
            <a:endParaRPr lang="en-GB"/>
          </a:p>
        </p:txBody>
      </p:sp>
    </p:spTree>
    <p:extLst>
      <p:ext uri="{BB962C8B-B14F-4D97-AF65-F5344CB8AC3E}">
        <p14:creationId xmlns:p14="http://schemas.microsoft.com/office/powerpoint/2010/main" val="2575284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D7ACC4-E437-49C7-9656-1AEC4D592CBC}" type="datetimeFigureOut">
              <a:rPr lang="en-GB" smtClean="0"/>
              <a:t>28/03/2020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39B45E-078F-478C-9E31-FF2973822713}" type="slidenum">
              <a:rPr lang="en-GB" smtClean="0"/>
              <a:t>‹#›</a:t>
            </a:fld>
            <a:endParaRPr lang="en-GB"/>
          </a:p>
        </p:txBody>
      </p:sp>
    </p:spTree>
    <p:extLst>
      <p:ext uri="{BB962C8B-B14F-4D97-AF65-F5344CB8AC3E}">
        <p14:creationId xmlns:p14="http://schemas.microsoft.com/office/powerpoint/2010/main" val="3042691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D7ACC4-E437-49C7-9656-1AEC4D592CBC}" type="datetimeFigureOut">
              <a:rPr lang="en-GB" smtClean="0"/>
              <a:t>28/03/2020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39B45E-078F-478C-9E31-FF2973822713}" type="slidenum">
              <a:rPr lang="en-GB" smtClean="0"/>
              <a:t>‹#›</a:t>
            </a:fld>
            <a:endParaRPr lang="en-GB"/>
          </a:p>
        </p:txBody>
      </p:sp>
    </p:spTree>
    <p:extLst>
      <p:ext uri="{BB962C8B-B14F-4D97-AF65-F5344CB8AC3E}">
        <p14:creationId xmlns:p14="http://schemas.microsoft.com/office/powerpoint/2010/main" val="1638195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D7ACC4-E437-49C7-9656-1AEC4D592CBC}" type="datetimeFigureOut">
              <a:rPr lang="en-GB" smtClean="0"/>
              <a:t>28/03/2020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39B45E-078F-478C-9E31-FF2973822713}" type="slidenum">
              <a:rPr lang="en-GB" smtClean="0"/>
              <a:t>‹#›</a:t>
            </a:fld>
            <a:endParaRPr lang="en-GB"/>
          </a:p>
        </p:txBody>
      </p:sp>
    </p:spTree>
    <p:extLst>
      <p:ext uri="{BB962C8B-B14F-4D97-AF65-F5344CB8AC3E}">
        <p14:creationId xmlns:p14="http://schemas.microsoft.com/office/powerpoint/2010/main" val="1475088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D7ACC4-E437-49C7-9656-1AEC4D592CBC}" type="datetimeFigureOut">
              <a:rPr lang="en-GB" smtClean="0"/>
              <a:t>28/03/2020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39B45E-078F-478C-9E31-FF2973822713}" type="slidenum">
              <a:rPr lang="en-GB" smtClean="0"/>
              <a:t>‹#›</a:t>
            </a:fld>
            <a:endParaRPr lang="en-GB"/>
          </a:p>
        </p:txBody>
      </p:sp>
    </p:spTree>
    <p:extLst>
      <p:ext uri="{BB962C8B-B14F-4D97-AF65-F5344CB8AC3E}">
        <p14:creationId xmlns:p14="http://schemas.microsoft.com/office/powerpoint/2010/main" val="3130238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11500" dirty="0" smtClean="0">
                <a:latin typeface="Letter-join 40" panose="02000805000000020003" pitchFamily="50" charset="0"/>
              </a:rPr>
              <a:t>English </a:t>
            </a:r>
            <a:endParaRPr lang="en-GB" sz="11500" dirty="0">
              <a:latin typeface="Letter-join 40" panose="02000805000000020003" pitchFamily="50" charset="0"/>
            </a:endParaRPr>
          </a:p>
        </p:txBody>
      </p:sp>
    </p:spTree>
    <p:extLst>
      <p:ext uri="{BB962C8B-B14F-4D97-AF65-F5344CB8AC3E}">
        <p14:creationId xmlns:p14="http://schemas.microsoft.com/office/powerpoint/2010/main" val="36932991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90006" y="783138"/>
            <a:ext cx="10515600" cy="4703263"/>
          </a:xfrm>
        </p:spPr>
        <p:txBody>
          <a:bodyPr>
            <a:normAutofit fontScale="90000"/>
          </a:bodyPr>
          <a:lstStyle/>
          <a:p>
            <a:r>
              <a:rPr lang="en-GB" dirty="0" smtClean="0"/>
              <a:t>Can you write the opening to your stories?</a:t>
            </a:r>
            <a:br>
              <a:rPr lang="en-GB" dirty="0" smtClean="0"/>
            </a:br>
            <a:r>
              <a:rPr lang="en-GB" dirty="0"/>
              <a:t/>
            </a:r>
            <a:br>
              <a:rPr lang="en-GB" dirty="0"/>
            </a:br>
            <a:r>
              <a:rPr lang="en-GB" dirty="0" smtClean="0"/>
              <a:t>Make sure you set the scene and introduce Phileas Fogg!</a:t>
            </a:r>
            <a:br>
              <a:rPr lang="en-GB" dirty="0" smtClean="0"/>
            </a:br>
            <a:r>
              <a:rPr lang="en-GB" dirty="0"/>
              <a:t/>
            </a:r>
            <a:br>
              <a:rPr lang="en-GB" dirty="0"/>
            </a:br>
            <a:r>
              <a:rPr lang="en-GB" dirty="0" smtClean="0"/>
              <a:t>Don’t forget:</a:t>
            </a:r>
            <a:br>
              <a:rPr lang="en-GB" dirty="0" smtClean="0"/>
            </a:br>
            <a:r>
              <a:rPr lang="en-GB" dirty="0" smtClean="0"/>
              <a:t>capital letters, full stops, finger spaces, adjectives, careful handwriting</a:t>
            </a:r>
            <a:endParaRPr lang="en-GB" dirty="0"/>
          </a:p>
        </p:txBody>
      </p:sp>
    </p:spTree>
    <p:extLst>
      <p:ext uri="{BB962C8B-B14F-4D97-AF65-F5344CB8AC3E}">
        <p14:creationId xmlns:p14="http://schemas.microsoft.com/office/powerpoint/2010/main" val="14400413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1" y="2233113"/>
            <a:ext cx="10515600" cy="1325563"/>
          </a:xfrm>
        </p:spPr>
        <p:txBody>
          <a:bodyPr>
            <a:normAutofit fontScale="90000"/>
          </a:bodyPr>
          <a:lstStyle/>
          <a:p>
            <a:r>
              <a:rPr lang="en-GB" dirty="0" smtClean="0"/>
              <a:t>I would like to read some of your stories so please could you write them in your writing book! </a:t>
            </a:r>
            <a:br>
              <a:rPr lang="en-GB" dirty="0" smtClean="0"/>
            </a:br>
            <a:r>
              <a:rPr lang="en-GB" dirty="0"/>
              <a:t/>
            </a:r>
            <a:br>
              <a:rPr lang="en-GB" dirty="0"/>
            </a:br>
            <a:r>
              <a:rPr lang="en-GB" dirty="0" smtClean="0"/>
              <a:t>I will try and come up with a way you could send me your stories but if they are in that book I can see them when you come back </a:t>
            </a:r>
            <a:r>
              <a:rPr lang="en-GB" dirty="0" smtClean="0">
                <a:sym typeface="Wingdings" panose="05000000000000000000" pitchFamily="2" charset="2"/>
              </a:rPr>
              <a:t></a:t>
            </a:r>
            <a:endParaRPr lang="en-GB" dirty="0"/>
          </a:p>
        </p:txBody>
      </p:sp>
    </p:spTree>
    <p:extLst>
      <p:ext uri="{BB962C8B-B14F-4D97-AF65-F5344CB8AC3E}">
        <p14:creationId xmlns:p14="http://schemas.microsoft.com/office/powerpoint/2010/main" val="12523106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52221" y="249330"/>
            <a:ext cx="10515600" cy="6042982"/>
          </a:xfrm>
        </p:spPr>
        <p:txBody>
          <a:bodyPr>
            <a:normAutofit/>
          </a:bodyPr>
          <a:lstStyle/>
          <a:p>
            <a:r>
              <a:rPr lang="en-GB" dirty="0" smtClean="0"/>
              <a:t>Tuesday starter – Can you spot my </a:t>
            </a:r>
            <a:r>
              <a:rPr lang="en-GB" dirty="0"/>
              <a:t>m</a:t>
            </a:r>
            <a:r>
              <a:rPr lang="en-GB" dirty="0" smtClean="0"/>
              <a:t>istakes?</a:t>
            </a:r>
            <a:br>
              <a:rPr lang="en-GB" dirty="0" smtClean="0"/>
            </a:br>
            <a:r>
              <a:rPr lang="en-GB" dirty="0"/>
              <a:t/>
            </a:r>
            <a:br>
              <a:rPr lang="en-GB" dirty="0"/>
            </a:br>
            <a:r>
              <a:rPr lang="en-GB" dirty="0" err="1"/>
              <a:t>p</a:t>
            </a:r>
            <a:r>
              <a:rPr lang="en-GB" dirty="0" err="1" smtClean="0"/>
              <a:t>hileas</a:t>
            </a:r>
            <a:r>
              <a:rPr lang="en-GB" dirty="0" smtClean="0"/>
              <a:t> </a:t>
            </a:r>
            <a:r>
              <a:rPr lang="en-GB" dirty="0" err="1" smtClean="0"/>
              <a:t>fogg</a:t>
            </a:r>
            <a:r>
              <a:rPr lang="en-GB" dirty="0" smtClean="0"/>
              <a:t> finally </a:t>
            </a:r>
            <a:r>
              <a:rPr lang="en-GB" dirty="0" err="1" smtClean="0"/>
              <a:t>arrivt</a:t>
            </a:r>
            <a:r>
              <a:rPr lang="en-GB" dirty="0" smtClean="0"/>
              <a:t> in Asia. He </a:t>
            </a:r>
            <a:r>
              <a:rPr lang="en-GB" dirty="0" err="1" smtClean="0"/>
              <a:t>couldent</a:t>
            </a:r>
            <a:r>
              <a:rPr lang="en-GB" dirty="0" smtClean="0"/>
              <a:t> believe his eyes He had never seen </a:t>
            </a:r>
            <a:r>
              <a:rPr lang="en-GB" dirty="0" err="1" smtClean="0"/>
              <a:t>anyfing</a:t>
            </a:r>
            <a:r>
              <a:rPr lang="en-GB" dirty="0" smtClean="0"/>
              <a:t> like it before. the Great Wall of China was right in front of him. It </a:t>
            </a:r>
            <a:r>
              <a:rPr lang="en-GB" dirty="0" err="1" smtClean="0"/>
              <a:t>woz</a:t>
            </a:r>
            <a:r>
              <a:rPr lang="en-GB" dirty="0" smtClean="0"/>
              <a:t> so long that he couldn’t see the end! The sun was shining and it was so calm     peaceful he decided to walk all the way across it</a:t>
            </a:r>
            <a:endParaRPr lang="en-GB" dirty="0"/>
          </a:p>
        </p:txBody>
      </p:sp>
    </p:spTree>
    <p:extLst>
      <p:ext uri="{BB962C8B-B14F-4D97-AF65-F5344CB8AC3E}">
        <p14:creationId xmlns:p14="http://schemas.microsoft.com/office/powerpoint/2010/main" val="1643383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5985799"/>
          </a:xfrm>
        </p:spPr>
        <p:txBody>
          <a:bodyPr>
            <a:normAutofit/>
          </a:bodyPr>
          <a:lstStyle/>
          <a:p>
            <a:r>
              <a:rPr lang="en-GB" dirty="0" smtClean="0"/>
              <a:t>Challenges: </a:t>
            </a:r>
            <a:br>
              <a:rPr lang="en-GB" dirty="0" smtClean="0"/>
            </a:br>
            <a:r>
              <a:rPr lang="en-GB" dirty="0" smtClean="0"/>
              <a:t>Tuesday – can you include words that end with </a:t>
            </a:r>
            <a:r>
              <a:rPr lang="en-GB" dirty="0" err="1" smtClean="0"/>
              <a:t>ly</a:t>
            </a:r>
            <a:r>
              <a:rPr lang="en-GB" dirty="0" smtClean="0"/>
              <a:t>? </a:t>
            </a:r>
            <a:br>
              <a:rPr lang="en-GB" dirty="0" smtClean="0"/>
            </a:br>
            <a:r>
              <a:rPr lang="en-GB" dirty="0" smtClean="0"/>
              <a:t>Wednesday – can you include words that end with </a:t>
            </a:r>
            <a:r>
              <a:rPr lang="en-GB" dirty="0" err="1" smtClean="0"/>
              <a:t>est</a:t>
            </a:r>
            <a:r>
              <a:rPr lang="en-GB" dirty="0" smtClean="0"/>
              <a:t>?</a:t>
            </a:r>
            <a:br>
              <a:rPr lang="en-GB" dirty="0" smtClean="0"/>
            </a:br>
            <a:r>
              <a:rPr lang="en-GB" dirty="0" smtClean="0"/>
              <a:t>Thursday – Can you include words that end with </a:t>
            </a:r>
            <a:r>
              <a:rPr lang="en-GB" dirty="0" err="1" smtClean="0"/>
              <a:t>er</a:t>
            </a:r>
            <a:r>
              <a:rPr lang="en-GB" dirty="0" smtClean="0"/>
              <a:t>? </a:t>
            </a:r>
            <a:br>
              <a:rPr lang="en-GB" dirty="0" smtClean="0"/>
            </a:br>
            <a:r>
              <a:rPr lang="en-GB" dirty="0" smtClean="0"/>
              <a:t>Friday – can you include words that end with </a:t>
            </a:r>
            <a:r>
              <a:rPr lang="en-GB" dirty="0" err="1" smtClean="0"/>
              <a:t>ed</a:t>
            </a:r>
            <a:r>
              <a:rPr lang="en-GB" dirty="0" smtClean="0"/>
              <a:t>?</a:t>
            </a:r>
            <a:endParaRPr lang="en-GB" dirty="0"/>
          </a:p>
        </p:txBody>
      </p:sp>
    </p:spTree>
    <p:extLst>
      <p:ext uri="{BB962C8B-B14F-4D97-AF65-F5344CB8AC3E}">
        <p14:creationId xmlns:p14="http://schemas.microsoft.com/office/powerpoint/2010/main" val="1260564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98566" y="1292587"/>
            <a:ext cx="10515600" cy="1325563"/>
          </a:xfrm>
        </p:spPr>
        <p:txBody>
          <a:bodyPr>
            <a:normAutofit fontScale="90000"/>
          </a:bodyPr>
          <a:lstStyle/>
          <a:p>
            <a:r>
              <a:rPr lang="en-GB" dirty="0" smtClean="0"/>
              <a:t>Monday – starter </a:t>
            </a:r>
            <a:br>
              <a:rPr lang="en-GB" dirty="0" smtClean="0"/>
            </a:br>
            <a:r>
              <a:rPr lang="en-GB" dirty="0" smtClean="0"/>
              <a:t>Go through the next slides</a:t>
            </a:r>
            <a:br>
              <a:rPr lang="en-GB" dirty="0" smtClean="0"/>
            </a:br>
            <a:r>
              <a:rPr lang="en-GB" dirty="0" smtClean="0"/>
              <a:t>see if you can come up with an opening for your story using each different way of writing an opening</a:t>
            </a:r>
            <a:endParaRPr lang="en-GB" dirty="0"/>
          </a:p>
        </p:txBody>
      </p:sp>
    </p:spTree>
    <p:extLst>
      <p:ext uri="{BB962C8B-B14F-4D97-AF65-F5344CB8AC3E}">
        <p14:creationId xmlns:p14="http://schemas.microsoft.com/office/powerpoint/2010/main" val="2660594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87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pPr>
              <a:spcBef>
                <a:spcPts val="0"/>
              </a:spcBef>
              <a:defRPr/>
            </a:pPr>
            <a:r>
              <a:rPr lang="en-GB" altLang="en-US" sz="3600" dirty="0"/>
              <a:t>Story Openers</a:t>
            </a:r>
            <a:endParaRPr lang="en-GB" altLang="en-US" sz="3600" dirty="0">
              <a:cs typeface="Arial" panose="020B0604020202020204" pitchFamily="34" charset="0"/>
            </a:endParaRPr>
          </a:p>
        </p:txBody>
      </p:sp>
      <p:sp>
        <p:nvSpPr>
          <p:cNvPr id="5" name="Rectangle 4"/>
          <p:cNvSpPr/>
          <p:nvPr/>
        </p:nvSpPr>
        <p:spPr>
          <a:xfrm>
            <a:off x="2581013" y="1513947"/>
            <a:ext cx="7331337" cy="422405"/>
          </a:xfrm>
          <a:prstGeom prst="rect">
            <a:avLst/>
          </a:prstGeom>
        </p:spPr>
        <p:txBody>
          <a:bodyPr wrap="square" lIns="0" tIns="72000" rIns="0" bIns="72000">
            <a:spAutoFit/>
          </a:bodyPr>
          <a:lstStyle/>
          <a:p>
            <a:pPr>
              <a:defRPr/>
            </a:pPr>
            <a:r>
              <a:rPr lang="en-GB" altLang="en-US" dirty="0">
                <a:cs typeface="Arial" panose="020B0604020202020204" pitchFamily="34" charset="0"/>
              </a:rPr>
              <a:t>Story openers help to set the tone for the rest of our writing.</a:t>
            </a:r>
          </a:p>
        </p:txBody>
      </p:sp>
      <p:sp>
        <p:nvSpPr>
          <p:cNvPr id="6" name="Rounded Rectangle 4">
            <a:extLst>
              <a:ext uri="{FF2B5EF4-FFF2-40B4-BE49-F238E27FC236}">
                <a16:creationId xmlns:a16="http://schemas.microsoft.com/office/drawing/2014/main" id="{AA6B690C-2005-4AA9-A325-668AF0D1149E}"/>
              </a:ext>
            </a:extLst>
          </p:cNvPr>
          <p:cNvSpPr/>
          <p:nvPr/>
        </p:nvSpPr>
        <p:spPr>
          <a:xfrm>
            <a:off x="2279650" y="2878735"/>
            <a:ext cx="7632699" cy="1371600"/>
          </a:xfrm>
          <a:prstGeom prst="roundRect">
            <a:avLst>
              <a:gd name="adj" fmla="val 7353"/>
            </a:avLst>
          </a:prstGeom>
          <a:solidFill>
            <a:srgbClr val="B9D26D"/>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a:defRPr/>
            </a:pPr>
            <a:r>
              <a:rPr lang="en-GB" altLang="en-US" sz="2000" dirty="0">
                <a:solidFill>
                  <a:schemeClr val="tx1"/>
                </a:solidFill>
                <a:latin typeface="Twinkl SemiBold" pitchFamily="2" charset="0"/>
                <a:cs typeface="Arial" panose="020B0604020202020204" pitchFamily="34" charset="0"/>
              </a:rPr>
              <a:t>A good opening makes the reader want</a:t>
            </a:r>
          </a:p>
          <a:p>
            <a:pPr>
              <a:defRPr/>
            </a:pPr>
            <a:r>
              <a:rPr lang="en-GB" altLang="en-US" sz="2000" dirty="0">
                <a:solidFill>
                  <a:schemeClr val="tx1"/>
                </a:solidFill>
                <a:latin typeface="Twinkl SemiBold" pitchFamily="2" charset="0"/>
                <a:cs typeface="Arial" panose="020B0604020202020204" pitchFamily="34" charset="0"/>
              </a:rPr>
              <a:t>to read on.</a:t>
            </a:r>
          </a:p>
        </p:txBody>
      </p:sp>
      <p:pic>
        <p:nvPicPr>
          <p:cNvPr id="3" name="Picture 2">
            <a:extLst>
              <a:ext uri="{FF2B5EF4-FFF2-40B4-BE49-F238E27FC236}">
                <a16:creationId xmlns:a16="http://schemas.microsoft.com/office/drawing/2014/main" id="{2E1DA9D0-A5C0-4429-ACB5-4B453A5375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2362" y="2072081"/>
            <a:ext cx="2664696" cy="3175233"/>
          </a:xfrm>
          <a:prstGeom prst="rect">
            <a:avLst/>
          </a:prstGeom>
        </p:spPr>
      </p:pic>
      <p:sp>
        <p:nvSpPr>
          <p:cNvPr id="9" name="Isosceles Triangle 8">
            <a:extLst>
              <a:ext uri="{FF2B5EF4-FFF2-40B4-BE49-F238E27FC236}">
                <a16:creationId xmlns:a16="http://schemas.microsoft.com/office/drawing/2014/main" id="{59634A31-6ECA-4362-B4A6-CFB8BD92CA46}"/>
              </a:ext>
            </a:extLst>
          </p:cNvPr>
          <p:cNvSpPr/>
          <p:nvPr/>
        </p:nvSpPr>
        <p:spPr>
          <a:xfrm rot="5400000">
            <a:off x="2262294" y="1626287"/>
            <a:ext cx="251669" cy="216956"/>
          </a:xfrm>
          <a:prstGeom prst="triangle">
            <a:avLst/>
          </a:prstGeom>
          <a:solidFill>
            <a:srgbClr val="B9D2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a:extLst>
              <a:ext uri="{FF2B5EF4-FFF2-40B4-BE49-F238E27FC236}">
                <a16:creationId xmlns:a16="http://schemas.microsoft.com/office/drawing/2014/main" id="{999B2808-CC5B-4EA2-96C3-56A857FFEAE3}"/>
              </a:ext>
            </a:extLst>
          </p:cNvPr>
          <p:cNvGrpSpPr/>
          <p:nvPr/>
        </p:nvGrpSpPr>
        <p:grpSpPr>
          <a:xfrm>
            <a:off x="2279650" y="5500489"/>
            <a:ext cx="7632700" cy="646331"/>
            <a:chOff x="755650" y="5500488"/>
            <a:chExt cx="7632700" cy="646331"/>
          </a:xfrm>
        </p:grpSpPr>
        <p:sp>
          <p:nvSpPr>
            <p:cNvPr id="4" name="Rectangle 3">
              <a:extLst>
                <a:ext uri="{FF2B5EF4-FFF2-40B4-BE49-F238E27FC236}">
                  <a16:creationId xmlns:a16="http://schemas.microsoft.com/office/drawing/2014/main" id="{34842750-0796-4382-B545-D23E297B4E3A}"/>
                </a:ext>
              </a:extLst>
            </p:cNvPr>
            <p:cNvSpPr/>
            <p:nvPr/>
          </p:nvSpPr>
          <p:spPr>
            <a:xfrm>
              <a:off x="972606" y="5500488"/>
              <a:ext cx="7415744" cy="646331"/>
            </a:xfrm>
            <a:prstGeom prst="rect">
              <a:avLst/>
            </a:prstGeom>
          </p:spPr>
          <p:txBody>
            <a:bodyPr wrap="square">
              <a:spAutoFit/>
            </a:bodyPr>
            <a:lstStyle/>
            <a:p>
              <a:pPr>
                <a:defRPr/>
              </a:pPr>
              <a:r>
                <a:rPr lang="en-GB" altLang="en-US" dirty="0">
                  <a:cs typeface="Arial" panose="020B0604020202020204" pitchFamily="34" charset="0"/>
                </a:rPr>
                <a:t>A good opening tantalises the reader with an idea of who, where, when or what is happening (or is going to happen).</a:t>
              </a:r>
            </a:p>
          </p:txBody>
        </p:sp>
        <p:sp>
          <p:nvSpPr>
            <p:cNvPr id="11" name="Isosceles Triangle 10">
              <a:extLst>
                <a:ext uri="{FF2B5EF4-FFF2-40B4-BE49-F238E27FC236}">
                  <a16:creationId xmlns:a16="http://schemas.microsoft.com/office/drawing/2014/main" id="{2B65343E-98BF-4C85-B255-C6E6333EA611}"/>
                </a:ext>
              </a:extLst>
            </p:cNvPr>
            <p:cNvSpPr/>
            <p:nvPr/>
          </p:nvSpPr>
          <p:spPr>
            <a:xfrm rot="5400000">
              <a:off x="738293" y="5589341"/>
              <a:ext cx="251669" cy="216956"/>
            </a:xfrm>
            <a:prstGeom prst="triangle">
              <a:avLst/>
            </a:prstGeom>
            <a:solidFill>
              <a:srgbClr val="B9D2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09094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pPr>
              <a:spcBef>
                <a:spcPts val="0"/>
              </a:spcBef>
              <a:defRPr/>
            </a:pPr>
            <a:r>
              <a:rPr lang="en-GB" altLang="en-US" sz="3600" dirty="0"/>
              <a:t>Story Openers</a:t>
            </a:r>
            <a:endParaRPr lang="en-GB" altLang="en-US" sz="3600" dirty="0">
              <a:cs typeface="Arial" panose="020B0604020202020204" pitchFamily="34" charset="0"/>
            </a:endParaRPr>
          </a:p>
        </p:txBody>
      </p:sp>
      <p:sp>
        <p:nvSpPr>
          <p:cNvPr id="5" name="Rectangle 4"/>
          <p:cNvSpPr/>
          <p:nvPr/>
        </p:nvSpPr>
        <p:spPr>
          <a:xfrm>
            <a:off x="2581013" y="1513947"/>
            <a:ext cx="7331337" cy="422405"/>
          </a:xfrm>
          <a:prstGeom prst="rect">
            <a:avLst/>
          </a:prstGeom>
        </p:spPr>
        <p:txBody>
          <a:bodyPr wrap="square" lIns="0" tIns="72000" rIns="0" bIns="72000">
            <a:spAutoFit/>
          </a:bodyPr>
          <a:lstStyle/>
          <a:p>
            <a:pPr>
              <a:defRPr/>
            </a:pPr>
            <a:r>
              <a:rPr lang="en-GB" altLang="en-US" dirty="0">
                <a:cs typeface="Arial" panose="020B0604020202020204" pitchFamily="34" charset="0"/>
              </a:rPr>
              <a:t>Stories can open with a </a:t>
            </a:r>
            <a:r>
              <a:rPr lang="en-GB" altLang="en-US" b="1" dirty="0">
                <a:cs typeface="Arial" panose="020B0604020202020204" pitchFamily="34" charset="0"/>
              </a:rPr>
              <a:t>character description</a:t>
            </a:r>
            <a:r>
              <a:rPr lang="en-GB" altLang="en-US" dirty="0">
                <a:cs typeface="Arial" panose="020B0604020202020204" pitchFamily="34" charset="0"/>
              </a:rPr>
              <a:t>.</a:t>
            </a:r>
          </a:p>
        </p:txBody>
      </p:sp>
      <p:sp>
        <p:nvSpPr>
          <p:cNvPr id="6" name="Rounded Rectangle 4">
            <a:extLst>
              <a:ext uri="{FF2B5EF4-FFF2-40B4-BE49-F238E27FC236}">
                <a16:creationId xmlns:a16="http://schemas.microsoft.com/office/drawing/2014/main" id="{AA6B690C-2005-4AA9-A325-668AF0D1149E}"/>
              </a:ext>
            </a:extLst>
          </p:cNvPr>
          <p:cNvSpPr/>
          <p:nvPr/>
        </p:nvSpPr>
        <p:spPr>
          <a:xfrm>
            <a:off x="2279650" y="2845179"/>
            <a:ext cx="7632699" cy="1525485"/>
          </a:xfrm>
          <a:prstGeom prst="roundRect">
            <a:avLst>
              <a:gd name="adj" fmla="val 7353"/>
            </a:avLst>
          </a:prstGeom>
          <a:solidFill>
            <a:srgbClr val="B9D26D"/>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a:defRPr/>
            </a:pPr>
            <a:r>
              <a:rPr lang="en-GB" altLang="en-US" sz="2000" dirty="0">
                <a:solidFill>
                  <a:schemeClr val="tx1"/>
                </a:solidFill>
                <a:latin typeface="Twinkl SemiBold" pitchFamily="2" charset="0"/>
                <a:cs typeface="Arial" panose="020B0604020202020204" pitchFamily="34" charset="0"/>
              </a:rPr>
              <a:t>‘Mr Stink stank. He also stunk’.</a:t>
            </a:r>
          </a:p>
          <a:p>
            <a:pPr>
              <a:defRPr/>
            </a:pPr>
            <a:endParaRPr lang="en-GB" altLang="en-US" sz="2000" dirty="0">
              <a:solidFill>
                <a:schemeClr val="tx1"/>
              </a:solidFill>
              <a:latin typeface="Twinkl SemiBold" pitchFamily="2" charset="0"/>
              <a:cs typeface="Arial" panose="020B0604020202020204" pitchFamily="34" charset="0"/>
            </a:endParaRPr>
          </a:p>
          <a:p>
            <a:pPr>
              <a:defRPr/>
            </a:pPr>
            <a:r>
              <a:rPr lang="en-GB" altLang="en-US" sz="2000" dirty="0">
                <a:solidFill>
                  <a:schemeClr val="tx1"/>
                </a:solidFill>
                <a:latin typeface="Twinkl SemiBold" pitchFamily="2" charset="0"/>
                <a:cs typeface="Arial" panose="020B0604020202020204" pitchFamily="34" charset="0"/>
              </a:rPr>
              <a:t>from </a:t>
            </a:r>
            <a:r>
              <a:rPr lang="en-GB" altLang="en-US" sz="2000" i="1" dirty="0">
                <a:solidFill>
                  <a:schemeClr val="tx1"/>
                </a:solidFill>
                <a:latin typeface="Twinkl SemiBold" pitchFamily="2" charset="0"/>
                <a:cs typeface="Arial" panose="020B0604020202020204" pitchFamily="34" charset="0"/>
              </a:rPr>
              <a:t>Mr Stink </a:t>
            </a:r>
            <a:r>
              <a:rPr lang="en-GB" altLang="en-US" sz="2000" dirty="0">
                <a:solidFill>
                  <a:schemeClr val="tx1"/>
                </a:solidFill>
                <a:latin typeface="Twinkl SemiBold" pitchFamily="2" charset="0"/>
                <a:cs typeface="Arial" panose="020B0604020202020204" pitchFamily="34" charset="0"/>
              </a:rPr>
              <a:t>by David Walliams</a:t>
            </a:r>
          </a:p>
        </p:txBody>
      </p:sp>
      <p:sp>
        <p:nvSpPr>
          <p:cNvPr id="9" name="Isosceles Triangle 8">
            <a:extLst>
              <a:ext uri="{FF2B5EF4-FFF2-40B4-BE49-F238E27FC236}">
                <a16:creationId xmlns:a16="http://schemas.microsoft.com/office/drawing/2014/main" id="{59634A31-6ECA-4362-B4A6-CFB8BD92CA46}"/>
              </a:ext>
            </a:extLst>
          </p:cNvPr>
          <p:cNvSpPr/>
          <p:nvPr/>
        </p:nvSpPr>
        <p:spPr>
          <a:xfrm rot="5400000">
            <a:off x="2262294" y="1626287"/>
            <a:ext cx="251669" cy="216956"/>
          </a:xfrm>
          <a:prstGeom prst="triangle">
            <a:avLst/>
          </a:prstGeom>
          <a:solidFill>
            <a:srgbClr val="B9D2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C0A2C5E5-B70B-4E34-A6B2-F81EAD0B14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1895" y="2069255"/>
            <a:ext cx="3075905" cy="3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82880" y="5375892"/>
            <a:ext cx="6779623" cy="646331"/>
          </a:xfrm>
          <a:prstGeom prst="rect">
            <a:avLst/>
          </a:prstGeom>
          <a:noFill/>
        </p:spPr>
        <p:txBody>
          <a:bodyPr wrap="square" rtlCol="0">
            <a:spAutoFit/>
          </a:bodyPr>
          <a:lstStyle/>
          <a:p>
            <a:r>
              <a:rPr lang="en-GB" dirty="0" smtClean="0"/>
              <a:t>Example: Phileas Fogg loved the word exactly. His life was very exact and he always did things at the same time everyday. </a:t>
            </a:r>
            <a:endParaRPr lang="en-GB" dirty="0"/>
          </a:p>
        </p:txBody>
      </p:sp>
    </p:spTree>
    <p:extLst>
      <p:ext uri="{BB962C8B-B14F-4D97-AF65-F5344CB8AC3E}">
        <p14:creationId xmlns:p14="http://schemas.microsoft.com/office/powerpoint/2010/main" val="160594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pPr>
              <a:spcBef>
                <a:spcPts val="0"/>
              </a:spcBef>
              <a:defRPr/>
            </a:pPr>
            <a:r>
              <a:rPr lang="en-GB" altLang="en-US" sz="3600" dirty="0"/>
              <a:t>Story Openers</a:t>
            </a:r>
            <a:endParaRPr lang="en-GB" altLang="en-US" sz="3600" dirty="0">
              <a:cs typeface="Arial" panose="020B0604020202020204" pitchFamily="34" charset="0"/>
            </a:endParaRPr>
          </a:p>
        </p:txBody>
      </p:sp>
      <p:sp>
        <p:nvSpPr>
          <p:cNvPr id="5" name="Rectangle 4"/>
          <p:cNvSpPr/>
          <p:nvPr/>
        </p:nvSpPr>
        <p:spPr>
          <a:xfrm>
            <a:off x="2581013" y="1513947"/>
            <a:ext cx="7331337" cy="422405"/>
          </a:xfrm>
          <a:prstGeom prst="rect">
            <a:avLst/>
          </a:prstGeom>
        </p:spPr>
        <p:txBody>
          <a:bodyPr wrap="square" lIns="0" tIns="72000" rIns="0" bIns="72000">
            <a:spAutoFit/>
          </a:bodyPr>
          <a:lstStyle/>
          <a:p>
            <a:pPr>
              <a:defRPr/>
            </a:pPr>
            <a:r>
              <a:rPr lang="en-GB" altLang="en-US" dirty="0">
                <a:cs typeface="Arial" panose="020B0604020202020204" pitchFamily="34" charset="0"/>
              </a:rPr>
              <a:t>Stories can open with a </a:t>
            </a:r>
            <a:r>
              <a:rPr lang="en-GB" altLang="en-US" b="1" dirty="0">
                <a:cs typeface="Arial" panose="020B0604020202020204" pitchFamily="34" charset="0"/>
              </a:rPr>
              <a:t>description of a setting</a:t>
            </a:r>
            <a:r>
              <a:rPr lang="en-GB" altLang="en-US" dirty="0">
                <a:cs typeface="Arial" panose="020B0604020202020204" pitchFamily="34" charset="0"/>
              </a:rPr>
              <a:t>.</a:t>
            </a:r>
          </a:p>
        </p:txBody>
      </p:sp>
      <p:sp>
        <p:nvSpPr>
          <p:cNvPr id="6" name="Rounded Rectangle 4">
            <a:extLst>
              <a:ext uri="{FF2B5EF4-FFF2-40B4-BE49-F238E27FC236}">
                <a16:creationId xmlns:a16="http://schemas.microsoft.com/office/drawing/2014/main" id="{AA6B690C-2005-4AA9-A325-668AF0D1149E}"/>
              </a:ext>
            </a:extLst>
          </p:cNvPr>
          <p:cNvSpPr/>
          <p:nvPr/>
        </p:nvSpPr>
        <p:spPr>
          <a:xfrm>
            <a:off x="2279650" y="2708332"/>
            <a:ext cx="7632699" cy="2367009"/>
          </a:xfrm>
          <a:prstGeom prst="roundRect">
            <a:avLst>
              <a:gd name="adj" fmla="val 7353"/>
            </a:avLst>
          </a:prstGeom>
          <a:solidFill>
            <a:srgbClr val="B9D26D"/>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a:defRPr/>
            </a:pPr>
            <a:r>
              <a:rPr lang="en-GB" altLang="en-US" sz="2000" dirty="0">
                <a:solidFill>
                  <a:schemeClr val="tx1"/>
                </a:solidFill>
                <a:latin typeface="Twinkl SemiBold" pitchFamily="2" charset="0"/>
                <a:cs typeface="Arial" panose="020B0604020202020204" pitchFamily="34" charset="0"/>
              </a:rPr>
              <a:t>‘There was once a gaggle of </a:t>
            </a:r>
          </a:p>
          <a:p>
            <a:pPr>
              <a:defRPr/>
            </a:pPr>
            <a:r>
              <a:rPr lang="en-GB" altLang="en-US" sz="2000" dirty="0">
                <a:solidFill>
                  <a:schemeClr val="tx1"/>
                </a:solidFill>
                <a:latin typeface="Twinkl SemiBold" pitchFamily="2" charset="0"/>
                <a:cs typeface="Arial" panose="020B0604020202020204" pitchFamily="34" charset="0"/>
              </a:rPr>
              <a:t>mountains, tall and proud, </a:t>
            </a:r>
          </a:p>
          <a:p>
            <a:pPr>
              <a:defRPr/>
            </a:pPr>
            <a:r>
              <a:rPr lang="en-GB" altLang="en-US" sz="2000" dirty="0">
                <a:solidFill>
                  <a:schemeClr val="tx1"/>
                </a:solidFill>
                <a:latin typeface="Twinkl SemiBold" pitchFamily="2" charset="0"/>
                <a:cs typeface="Arial" panose="020B0604020202020204" pitchFamily="34" charset="0"/>
              </a:rPr>
              <a:t>each with a hat of snow.’</a:t>
            </a:r>
          </a:p>
          <a:p>
            <a:pPr>
              <a:defRPr/>
            </a:pPr>
            <a:endParaRPr lang="en-GB" altLang="en-US" sz="2000" dirty="0">
              <a:solidFill>
                <a:schemeClr val="tx1"/>
              </a:solidFill>
              <a:latin typeface="Twinkl SemiBold" pitchFamily="2" charset="0"/>
              <a:cs typeface="Arial" panose="020B0604020202020204" pitchFamily="34" charset="0"/>
            </a:endParaRPr>
          </a:p>
          <a:p>
            <a:pPr>
              <a:defRPr/>
            </a:pPr>
            <a:r>
              <a:rPr lang="en-GB" altLang="en-US" sz="2000" dirty="0">
                <a:solidFill>
                  <a:schemeClr val="tx1"/>
                </a:solidFill>
                <a:latin typeface="Twinkl SemiBold" pitchFamily="2" charset="0"/>
                <a:cs typeface="Arial" panose="020B0604020202020204" pitchFamily="34" charset="0"/>
              </a:rPr>
              <a:t>from </a:t>
            </a:r>
            <a:r>
              <a:rPr lang="en-GB" altLang="en-US" sz="2000" i="1" dirty="0">
                <a:solidFill>
                  <a:schemeClr val="tx1"/>
                </a:solidFill>
                <a:latin typeface="Twinkl SemiBold" pitchFamily="2" charset="0"/>
                <a:cs typeface="Arial" panose="020B0604020202020204" pitchFamily="34" charset="0"/>
              </a:rPr>
              <a:t>Stone Goblins</a:t>
            </a:r>
            <a:r>
              <a:rPr lang="en-GB" altLang="en-US" sz="2000" dirty="0">
                <a:solidFill>
                  <a:schemeClr val="tx1"/>
                </a:solidFill>
                <a:latin typeface="Twinkl SemiBold" pitchFamily="2" charset="0"/>
                <a:cs typeface="Arial" panose="020B0604020202020204" pitchFamily="34" charset="0"/>
              </a:rPr>
              <a:t>, </a:t>
            </a:r>
          </a:p>
          <a:p>
            <a:pPr>
              <a:defRPr/>
            </a:pPr>
            <a:r>
              <a:rPr lang="en-GB" altLang="en-US" sz="2000" dirty="0">
                <a:solidFill>
                  <a:schemeClr val="tx1"/>
                </a:solidFill>
                <a:latin typeface="Twinkl SemiBold" pitchFamily="2" charset="0"/>
                <a:cs typeface="Arial" panose="020B0604020202020204" pitchFamily="34" charset="0"/>
              </a:rPr>
              <a:t>by David Melling </a:t>
            </a:r>
          </a:p>
        </p:txBody>
      </p:sp>
      <p:sp>
        <p:nvSpPr>
          <p:cNvPr id="9" name="Isosceles Triangle 8">
            <a:extLst>
              <a:ext uri="{FF2B5EF4-FFF2-40B4-BE49-F238E27FC236}">
                <a16:creationId xmlns:a16="http://schemas.microsoft.com/office/drawing/2014/main" id="{59634A31-6ECA-4362-B4A6-CFB8BD92CA46}"/>
              </a:ext>
            </a:extLst>
          </p:cNvPr>
          <p:cNvSpPr/>
          <p:nvPr/>
        </p:nvSpPr>
        <p:spPr>
          <a:xfrm rot="5400000">
            <a:off x="2262294" y="1626287"/>
            <a:ext cx="251669" cy="216956"/>
          </a:xfrm>
          <a:prstGeom prst="triangle">
            <a:avLst/>
          </a:prstGeom>
          <a:solidFill>
            <a:srgbClr val="B9D2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0E14E31F-C09A-4BFC-9CFE-365C5B5E63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88512" y="2641261"/>
            <a:ext cx="3823837" cy="250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82880" y="5375892"/>
            <a:ext cx="6779623" cy="923330"/>
          </a:xfrm>
          <a:prstGeom prst="rect">
            <a:avLst/>
          </a:prstGeom>
          <a:noFill/>
        </p:spPr>
        <p:txBody>
          <a:bodyPr wrap="square" rtlCol="0">
            <a:spAutoFit/>
          </a:bodyPr>
          <a:lstStyle/>
          <a:p>
            <a:r>
              <a:rPr lang="en-GB" dirty="0" smtClean="0"/>
              <a:t>Example: Phileas Fogg lived in a very posh house in London. He attended a club everyday that was full of books and smart chairs to sit on. </a:t>
            </a:r>
            <a:endParaRPr lang="en-GB" dirty="0"/>
          </a:p>
        </p:txBody>
      </p:sp>
    </p:spTree>
    <p:extLst>
      <p:ext uri="{BB962C8B-B14F-4D97-AF65-F5344CB8AC3E}">
        <p14:creationId xmlns:p14="http://schemas.microsoft.com/office/powerpoint/2010/main" val="3681544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pPr>
              <a:spcBef>
                <a:spcPts val="0"/>
              </a:spcBef>
              <a:defRPr/>
            </a:pPr>
            <a:r>
              <a:rPr lang="en-GB" altLang="en-US" sz="3600" dirty="0"/>
              <a:t>Story Openers</a:t>
            </a:r>
            <a:endParaRPr lang="en-GB" altLang="en-US" sz="3600" dirty="0">
              <a:cs typeface="Arial" panose="020B0604020202020204" pitchFamily="34" charset="0"/>
            </a:endParaRPr>
          </a:p>
        </p:txBody>
      </p:sp>
      <p:sp>
        <p:nvSpPr>
          <p:cNvPr id="5" name="Rectangle 4"/>
          <p:cNvSpPr/>
          <p:nvPr/>
        </p:nvSpPr>
        <p:spPr>
          <a:xfrm>
            <a:off x="2581013" y="1513947"/>
            <a:ext cx="7331337" cy="422405"/>
          </a:xfrm>
          <a:prstGeom prst="rect">
            <a:avLst/>
          </a:prstGeom>
        </p:spPr>
        <p:txBody>
          <a:bodyPr wrap="square" lIns="0" tIns="72000" rIns="0" bIns="72000">
            <a:spAutoFit/>
          </a:bodyPr>
          <a:lstStyle/>
          <a:p>
            <a:pPr>
              <a:defRPr/>
            </a:pPr>
            <a:r>
              <a:rPr lang="en-GB" altLang="en-US" dirty="0">
                <a:cs typeface="Arial" panose="020B0604020202020204" pitchFamily="34" charset="0"/>
              </a:rPr>
              <a:t>Stories can open with </a:t>
            </a:r>
            <a:r>
              <a:rPr lang="en-GB" altLang="en-US" b="1" dirty="0">
                <a:cs typeface="Arial" panose="020B0604020202020204" pitchFamily="34" charset="0"/>
              </a:rPr>
              <a:t>a description of both a character and a setting</a:t>
            </a:r>
            <a:r>
              <a:rPr lang="en-GB" altLang="en-US" dirty="0">
                <a:cs typeface="Arial" panose="020B0604020202020204" pitchFamily="34" charset="0"/>
              </a:rPr>
              <a:t>.</a:t>
            </a:r>
          </a:p>
        </p:txBody>
      </p:sp>
      <p:sp>
        <p:nvSpPr>
          <p:cNvPr id="6" name="Rounded Rectangle 4">
            <a:extLst>
              <a:ext uri="{FF2B5EF4-FFF2-40B4-BE49-F238E27FC236}">
                <a16:creationId xmlns:a16="http://schemas.microsoft.com/office/drawing/2014/main" id="{AA6B690C-2005-4AA9-A325-668AF0D1149E}"/>
              </a:ext>
            </a:extLst>
          </p:cNvPr>
          <p:cNvSpPr/>
          <p:nvPr/>
        </p:nvSpPr>
        <p:spPr>
          <a:xfrm>
            <a:off x="2279650" y="2657998"/>
            <a:ext cx="7632699" cy="2148895"/>
          </a:xfrm>
          <a:prstGeom prst="roundRect">
            <a:avLst>
              <a:gd name="adj" fmla="val 7353"/>
            </a:avLst>
          </a:prstGeom>
          <a:solidFill>
            <a:srgbClr val="B9D26D"/>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a:defRPr/>
            </a:pPr>
            <a:r>
              <a:rPr lang="en-GB" altLang="en-US" dirty="0">
                <a:solidFill>
                  <a:schemeClr val="tx1"/>
                </a:solidFill>
                <a:latin typeface="Twinkl SemiBold" pitchFamily="2" charset="0"/>
                <a:cs typeface="Arial" panose="020B0604020202020204" pitchFamily="34" charset="0"/>
              </a:rPr>
              <a:t>‘A thousand miles ago, in a country east of the</a:t>
            </a:r>
          </a:p>
          <a:p>
            <a:pPr>
              <a:defRPr/>
            </a:pPr>
            <a:r>
              <a:rPr lang="en-GB" altLang="en-US" dirty="0">
                <a:solidFill>
                  <a:schemeClr val="tx1"/>
                </a:solidFill>
                <a:latin typeface="Twinkl SemiBold" pitchFamily="2" charset="0"/>
                <a:cs typeface="Arial" panose="020B0604020202020204" pitchFamily="34" charset="0"/>
              </a:rPr>
              <a:t> jungle and south of the mountains, there lived</a:t>
            </a:r>
          </a:p>
          <a:p>
            <a:pPr>
              <a:defRPr/>
            </a:pPr>
            <a:r>
              <a:rPr lang="en-GB" altLang="en-US" dirty="0">
                <a:solidFill>
                  <a:schemeClr val="tx1"/>
                </a:solidFill>
                <a:latin typeface="Twinkl SemiBold" pitchFamily="2" charset="0"/>
                <a:cs typeface="Arial" panose="020B0604020202020204" pitchFamily="34" charset="0"/>
              </a:rPr>
              <a:t> a Firework-Maker called </a:t>
            </a:r>
            <a:r>
              <a:rPr lang="en-GB" altLang="en-US" dirty="0" err="1">
                <a:solidFill>
                  <a:schemeClr val="tx1"/>
                </a:solidFill>
                <a:latin typeface="Twinkl SemiBold" pitchFamily="2" charset="0"/>
                <a:cs typeface="Arial" panose="020B0604020202020204" pitchFamily="34" charset="0"/>
              </a:rPr>
              <a:t>Lalchand</a:t>
            </a:r>
            <a:r>
              <a:rPr lang="en-GB" altLang="en-US" dirty="0">
                <a:solidFill>
                  <a:schemeClr val="tx1"/>
                </a:solidFill>
                <a:latin typeface="Twinkl SemiBold" pitchFamily="2" charset="0"/>
                <a:cs typeface="Arial" panose="020B0604020202020204" pitchFamily="34" charset="0"/>
              </a:rPr>
              <a:t>…..’</a:t>
            </a:r>
          </a:p>
          <a:p>
            <a:pPr>
              <a:defRPr/>
            </a:pPr>
            <a:endParaRPr lang="en-GB" altLang="en-US" dirty="0">
              <a:solidFill>
                <a:schemeClr val="tx1"/>
              </a:solidFill>
              <a:latin typeface="Twinkl SemiBold" pitchFamily="2" charset="0"/>
              <a:cs typeface="Arial" panose="020B0604020202020204" pitchFamily="34" charset="0"/>
            </a:endParaRPr>
          </a:p>
          <a:p>
            <a:pPr>
              <a:defRPr/>
            </a:pPr>
            <a:r>
              <a:rPr lang="en-GB" altLang="en-US" dirty="0">
                <a:solidFill>
                  <a:schemeClr val="tx1"/>
                </a:solidFill>
                <a:latin typeface="Twinkl SemiBold" pitchFamily="2" charset="0"/>
                <a:cs typeface="Arial" panose="020B0604020202020204" pitchFamily="34" charset="0"/>
              </a:rPr>
              <a:t>From </a:t>
            </a:r>
            <a:r>
              <a:rPr lang="en-GB" altLang="en-US" i="1" dirty="0">
                <a:solidFill>
                  <a:schemeClr val="tx1"/>
                </a:solidFill>
                <a:latin typeface="Twinkl SemiBold" pitchFamily="2" charset="0"/>
                <a:cs typeface="Arial" panose="020B0604020202020204" pitchFamily="34" charset="0"/>
              </a:rPr>
              <a:t>The Firework-Maker’s Daughter </a:t>
            </a:r>
            <a:br>
              <a:rPr lang="en-GB" altLang="en-US" i="1" dirty="0">
                <a:solidFill>
                  <a:schemeClr val="tx1"/>
                </a:solidFill>
                <a:latin typeface="Twinkl SemiBold" pitchFamily="2" charset="0"/>
                <a:cs typeface="Arial" panose="020B0604020202020204" pitchFamily="34" charset="0"/>
              </a:rPr>
            </a:br>
            <a:r>
              <a:rPr lang="en-GB" altLang="en-US" dirty="0">
                <a:solidFill>
                  <a:schemeClr val="tx1"/>
                </a:solidFill>
                <a:latin typeface="Twinkl SemiBold" pitchFamily="2" charset="0"/>
                <a:cs typeface="Arial" panose="020B0604020202020204" pitchFamily="34" charset="0"/>
              </a:rPr>
              <a:t>by Phillip Pullman</a:t>
            </a:r>
          </a:p>
        </p:txBody>
      </p:sp>
      <p:sp>
        <p:nvSpPr>
          <p:cNvPr id="9" name="Isosceles Triangle 8">
            <a:extLst>
              <a:ext uri="{FF2B5EF4-FFF2-40B4-BE49-F238E27FC236}">
                <a16:creationId xmlns:a16="http://schemas.microsoft.com/office/drawing/2014/main" id="{59634A31-6ECA-4362-B4A6-CFB8BD92CA46}"/>
              </a:ext>
            </a:extLst>
          </p:cNvPr>
          <p:cNvSpPr/>
          <p:nvPr/>
        </p:nvSpPr>
        <p:spPr>
          <a:xfrm rot="5400000">
            <a:off x="2262294" y="1626287"/>
            <a:ext cx="251669" cy="216956"/>
          </a:xfrm>
          <a:prstGeom prst="triangle">
            <a:avLst/>
          </a:prstGeom>
          <a:solidFill>
            <a:srgbClr val="B9D2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0441E925-8A6C-404E-B65B-4C4A5A88F8BE}"/>
              </a:ext>
            </a:extLst>
          </p:cNvPr>
          <p:cNvPicPr>
            <a:picLocks noChangeAspect="1"/>
          </p:cNvPicPr>
          <p:nvPr/>
        </p:nvPicPr>
        <p:blipFill>
          <a:blip r:embed="rId2">
            <a:extLst>
              <a:ext uri="{28A0092B-C50C-407E-A947-70E740481C1C}">
                <a14:useLocalDpi xmlns:a14="http://schemas.microsoft.com/office/drawing/2010/main" val="0"/>
              </a:ext>
            </a:extLst>
          </a:blip>
          <a:srcRect b="36600"/>
          <a:stretch>
            <a:fillRect/>
          </a:stretch>
        </p:blipFill>
        <p:spPr bwMode="auto">
          <a:xfrm flipH="1">
            <a:off x="6498672" y="2508199"/>
            <a:ext cx="3317147" cy="4354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5063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pPr>
              <a:spcBef>
                <a:spcPts val="0"/>
              </a:spcBef>
              <a:defRPr/>
            </a:pPr>
            <a:r>
              <a:rPr lang="en-GB" altLang="en-US" sz="3600" dirty="0"/>
              <a:t>Story Openers</a:t>
            </a:r>
            <a:endParaRPr lang="en-GB" altLang="en-US" sz="3600" dirty="0">
              <a:cs typeface="Arial" panose="020B0604020202020204" pitchFamily="34" charset="0"/>
            </a:endParaRPr>
          </a:p>
        </p:txBody>
      </p:sp>
      <p:sp>
        <p:nvSpPr>
          <p:cNvPr id="5" name="Rectangle 4"/>
          <p:cNvSpPr/>
          <p:nvPr/>
        </p:nvSpPr>
        <p:spPr>
          <a:xfrm>
            <a:off x="2581013" y="1513947"/>
            <a:ext cx="7331337" cy="422405"/>
          </a:xfrm>
          <a:prstGeom prst="rect">
            <a:avLst/>
          </a:prstGeom>
        </p:spPr>
        <p:txBody>
          <a:bodyPr wrap="square" lIns="0" tIns="72000" rIns="0" bIns="72000">
            <a:spAutoFit/>
          </a:bodyPr>
          <a:lstStyle/>
          <a:p>
            <a:pPr>
              <a:defRPr/>
            </a:pPr>
            <a:r>
              <a:rPr lang="en-GB" altLang="en-US" dirty="0">
                <a:cs typeface="Arial" panose="020B0604020202020204" pitchFamily="34" charset="0"/>
              </a:rPr>
              <a:t>Stories can open with </a:t>
            </a:r>
            <a:r>
              <a:rPr lang="en-GB" altLang="en-US" b="1" dirty="0">
                <a:cs typeface="Arial" panose="020B0604020202020204" pitchFamily="34" charset="0"/>
              </a:rPr>
              <a:t>dialogue</a:t>
            </a:r>
            <a:r>
              <a:rPr lang="en-GB" altLang="en-US" dirty="0">
                <a:cs typeface="Arial" panose="020B0604020202020204" pitchFamily="34" charset="0"/>
              </a:rPr>
              <a:t>.</a:t>
            </a:r>
          </a:p>
        </p:txBody>
      </p:sp>
      <p:sp>
        <p:nvSpPr>
          <p:cNvPr id="6" name="Rounded Rectangle 4">
            <a:extLst>
              <a:ext uri="{FF2B5EF4-FFF2-40B4-BE49-F238E27FC236}">
                <a16:creationId xmlns:a16="http://schemas.microsoft.com/office/drawing/2014/main" id="{AA6B690C-2005-4AA9-A325-668AF0D1149E}"/>
              </a:ext>
            </a:extLst>
          </p:cNvPr>
          <p:cNvSpPr/>
          <p:nvPr/>
        </p:nvSpPr>
        <p:spPr>
          <a:xfrm>
            <a:off x="2279650" y="2599275"/>
            <a:ext cx="7632699" cy="2148895"/>
          </a:xfrm>
          <a:prstGeom prst="roundRect">
            <a:avLst>
              <a:gd name="adj" fmla="val 7353"/>
            </a:avLst>
          </a:prstGeom>
          <a:solidFill>
            <a:srgbClr val="B9D26D"/>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a:defRPr/>
            </a:pPr>
            <a:r>
              <a:rPr lang="en-GB" altLang="en-US" dirty="0">
                <a:solidFill>
                  <a:schemeClr val="tx1"/>
                </a:solidFill>
                <a:latin typeface="Twinkl SemiBold" pitchFamily="2" charset="0"/>
                <a:cs typeface="Arial" panose="020B0604020202020204" pitchFamily="34" charset="0"/>
              </a:rPr>
              <a:t>‘</a:t>
            </a:r>
            <a:r>
              <a:rPr lang="en-GB" altLang="en-US" dirty="0" err="1">
                <a:solidFill>
                  <a:schemeClr val="tx1"/>
                </a:solidFill>
                <a:latin typeface="Twinkl SemiBold" pitchFamily="2" charset="0"/>
                <a:cs typeface="Arial" panose="020B0604020202020204" pitchFamily="34" charset="0"/>
              </a:rPr>
              <a:t>Molllly</a:t>
            </a:r>
            <a:r>
              <a:rPr lang="en-GB" altLang="en-US" dirty="0">
                <a:solidFill>
                  <a:schemeClr val="tx1"/>
                </a:solidFill>
                <a:latin typeface="Twinkl SemiBold" pitchFamily="2" charset="0"/>
                <a:cs typeface="Arial" panose="020B0604020202020204" pitchFamily="34" charset="0"/>
              </a:rPr>
              <a:t>!’ Maria shouted to her sister.</a:t>
            </a:r>
          </a:p>
          <a:p>
            <a:pPr>
              <a:defRPr/>
            </a:pPr>
            <a:r>
              <a:rPr lang="en-GB" altLang="en-US" dirty="0">
                <a:solidFill>
                  <a:schemeClr val="tx1"/>
                </a:solidFill>
                <a:latin typeface="Twinkl SemiBold" pitchFamily="2" charset="0"/>
                <a:cs typeface="Arial" panose="020B0604020202020204" pitchFamily="34" charset="0"/>
              </a:rPr>
              <a:t>‘Would you please shut that window….’</a:t>
            </a:r>
          </a:p>
          <a:p>
            <a:pPr>
              <a:defRPr/>
            </a:pPr>
            <a:endParaRPr lang="en-GB" altLang="en-US" dirty="0">
              <a:solidFill>
                <a:schemeClr val="tx1"/>
              </a:solidFill>
              <a:latin typeface="Twinkl SemiBold" pitchFamily="2" charset="0"/>
              <a:cs typeface="Arial" panose="020B0604020202020204" pitchFamily="34" charset="0"/>
            </a:endParaRPr>
          </a:p>
          <a:p>
            <a:pPr>
              <a:defRPr/>
            </a:pPr>
            <a:r>
              <a:rPr lang="en-GB" altLang="en-US" dirty="0">
                <a:solidFill>
                  <a:schemeClr val="tx1"/>
                </a:solidFill>
                <a:latin typeface="Twinkl SemiBold" pitchFamily="2" charset="0"/>
                <a:cs typeface="Arial" panose="020B0604020202020204" pitchFamily="34" charset="0"/>
              </a:rPr>
              <a:t>from </a:t>
            </a:r>
            <a:r>
              <a:rPr lang="en-GB" altLang="en-US" i="1" dirty="0">
                <a:solidFill>
                  <a:schemeClr val="tx1"/>
                </a:solidFill>
                <a:latin typeface="Twinkl SemiBold" pitchFamily="2" charset="0"/>
                <a:cs typeface="Arial" panose="020B0604020202020204" pitchFamily="34" charset="0"/>
              </a:rPr>
              <a:t>School for Stars: Second Term </a:t>
            </a:r>
          </a:p>
          <a:p>
            <a:pPr>
              <a:defRPr/>
            </a:pPr>
            <a:r>
              <a:rPr lang="en-GB" altLang="en-US" i="1" dirty="0">
                <a:solidFill>
                  <a:schemeClr val="tx1"/>
                </a:solidFill>
                <a:latin typeface="Twinkl SemiBold" pitchFamily="2" charset="0"/>
                <a:cs typeface="Arial" panose="020B0604020202020204" pitchFamily="34" charset="0"/>
              </a:rPr>
              <a:t>at </a:t>
            </a:r>
            <a:r>
              <a:rPr lang="en-GB" altLang="en-US" i="1" dirty="0" err="1">
                <a:solidFill>
                  <a:schemeClr val="tx1"/>
                </a:solidFill>
                <a:latin typeface="Twinkl SemiBold" pitchFamily="2" charset="0"/>
                <a:cs typeface="Arial" panose="020B0604020202020204" pitchFamily="34" charset="0"/>
              </a:rPr>
              <a:t>L’Etoile</a:t>
            </a:r>
            <a:r>
              <a:rPr lang="en-GB" altLang="en-US" dirty="0">
                <a:solidFill>
                  <a:schemeClr val="tx1"/>
                </a:solidFill>
                <a:latin typeface="Twinkl SemiBold" pitchFamily="2" charset="0"/>
                <a:cs typeface="Arial" panose="020B0604020202020204" pitchFamily="34" charset="0"/>
              </a:rPr>
              <a:t> by Holly and Kelly Willoughby</a:t>
            </a:r>
          </a:p>
        </p:txBody>
      </p:sp>
      <p:sp>
        <p:nvSpPr>
          <p:cNvPr id="9" name="Isosceles Triangle 8">
            <a:extLst>
              <a:ext uri="{FF2B5EF4-FFF2-40B4-BE49-F238E27FC236}">
                <a16:creationId xmlns:a16="http://schemas.microsoft.com/office/drawing/2014/main" id="{59634A31-6ECA-4362-B4A6-CFB8BD92CA46}"/>
              </a:ext>
            </a:extLst>
          </p:cNvPr>
          <p:cNvSpPr/>
          <p:nvPr/>
        </p:nvSpPr>
        <p:spPr>
          <a:xfrm rot="5400000">
            <a:off x="2262294" y="1626287"/>
            <a:ext cx="251669" cy="216956"/>
          </a:xfrm>
          <a:prstGeom prst="triangle">
            <a:avLst/>
          </a:prstGeom>
          <a:solidFill>
            <a:srgbClr val="B9D2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9DA1B926-FA48-418C-89A2-E7CE8EDBF4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04204" y="2307858"/>
            <a:ext cx="3308146" cy="2731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82880" y="5375892"/>
            <a:ext cx="6779623" cy="646331"/>
          </a:xfrm>
          <a:prstGeom prst="rect">
            <a:avLst/>
          </a:prstGeom>
          <a:noFill/>
        </p:spPr>
        <p:txBody>
          <a:bodyPr wrap="square" rtlCol="0">
            <a:spAutoFit/>
          </a:bodyPr>
          <a:lstStyle/>
          <a:p>
            <a:r>
              <a:rPr lang="en-GB" dirty="0" smtClean="0"/>
              <a:t>Example: “did you know you can travel the world in 80 days!” exclaimed Phileas Fogg as he was reading his newspaper. </a:t>
            </a:r>
            <a:endParaRPr lang="en-GB" dirty="0"/>
          </a:p>
        </p:txBody>
      </p:sp>
    </p:spTree>
    <p:extLst>
      <p:ext uri="{BB962C8B-B14F-4D97-AF65-F5344CB8AC3E}">
        <p14:creationId xmlns:p14="http://schemas.microsoft.com/office/powerpoint/2010/main" val="183349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pPr>
              <a:spcBef>
                <a:spcPts val="0"/>
              </a:spcBef>
              <a:defRPr/>
            </a:pPr>
            <a:r>
              <a:rPr lang="en-GB" altLang="en-US" sz="3600" dirty="0"/>
              <a:t>Story Openers</a:t>
            </a:r>
            <a:endParaRPr lang="en-GB" altLang="en-US" sz="3600" dirty="0">
              <a:cs typeface="Arial" panose="020B0604020202020204" pitchFamily="34" charset="0"/>
            </a:endParaRPr>
          </a:p>
        </p:txBody>
      </p:sp>
      <p:sp>
        <p:nvSpPr>
          <p:cNvPr id="5" name="Rectangle 4"/>
          <p:cNvSpPr/>
          <p:nvPr/>
        </p:nvSpPr>
        <p:spPr>
          <a:xfrm>
            <a:off x="2581013" y="1513947"/>
            <a:ext cx="7331337" cy="422405"/>
          </a:xfrm>
          <a:prstGeom prst="rect">
            <a:avLst/>
          </a:prstGeom>
        </p:spPr>
        <p:txBody>
          <a:bodyPr wrap="square" lIns="0" tIns="72000" rIns="0" bIns="72000">
            <a:spAutoFit/>
          </a:bodyPr>
          <a:lstStyle/>
          <a:p>
            <a:pPr>
              <a:defRPr/>
            </a:pPr>
            <a:r>
              <a:rPr lang="en-GB" altLang="en-US" dirty="0">
                <a:cs typeface="Arial" panose="020B0604020202020204" pitchFamily="34" charset="0"/>
              </a:rPr>
              <a:t>Stories can open with </a:t>
            </a:r>
            <a:r>
              <a:rPr lang="en-GB" altLang="en-US" b="1" dirty="0">
                <a:cs typeface="Arial" panose="020B0604020202020204" pitchFamily="34" charset="0"/>
              </a:rPr>
              <a:t>a question</a:t>
            </a:r>
            <a:r>
              <a:rPr lang="en-GB" altLang="en-US" dirty="0">
                <a:cs typeface="Arial" panose="020B0604020202020204" pitchFamily="34" charset="0"/>
              </a:rPr>
              <a:t>.</a:t>
            </a:r>
          </a:p>
        </p:txBody>
      </p:sp>
      <p:sp>
        <p:nvSpPr>
          <p:cNvPr id="6" name="Rounded Rectangle 4">
            <a:extLst>
              <a:ext uri="{FF2B5EF4-FFF2-40B4-BE49-F238E27FC236}">
                <a16:creationId xmlns:a16="http://schemas.microsoft.com/office/drawing/2014/main" id="{AA6B690C-2005-4AA9-A325-668AF0D1149E}"/>
              </a:ext>
            </a:extLst>
          </p:cNvPr>
          <p:cNvSpPr/>
          <p:nvPr/>
        </p:nvSpPr>
        <p:spPr>
          <a:xfrm>
            <a:off x="2279650" y="3613884"/>
            <a:ext cx="7632699" cy="1576346"/>
          </a:xfrm>
          <a:prstGeom prst="roundRect">
            <a:avLst>
              <a:gd name="adj" fmla="val 7353"/>
            </a:avLst>
          </a:prstGeom>
          <a:solidFill>
            <a:srgbClr val="B9D26D"/>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a:defRPr/>
            </a:pPr>
            <a:r>
              <a:rPr lang="en-GB" altLang="en-US" dirty="0">
                <a:solidFill>
                  <a:schemeClr val="tx1"/>
                </a:solidFill>
                <a:latin typeface="Twinkl SemiBold" pitchFamily="2" charset="0"/>
                <a:cs typeface="Arial" panose="020B0604020202020204" pitchFamily="34" charset="0"/>
              </a:rPr>
              <a:t>‘Ever had the feeling your life’s been flushed </a:t>
            </a:r>
          </a:p>
          <a:p>
            <a:pPr>
              <a:defRPr/>
            </a:pPr>
            <a:r>
              <a:rPr lang="en-GB" altLang="en-US" dirty="0">
                <a:solidFill>
                  <a:schemeClr val="tx1"/>
                </a:solidFill>
                <a:latin typeface="Twinkl SemiBold" pitchFamily="2" charset="0"/>
                <a:cs typeface="Arial" panose="020B0604020202020204" pitchFamily="34" charset="0"/>
              </a:rPr>
              <a:t>down the toilet?’</a:t>
            </a:r>
          </a:p>
          <a:p>
            <a:pPr>
              <a:defRPr/>
            </a:pPr>
            <a:endParaRPr lang="en-GB" altLang="en-US" dirty="0">
              <a:solidFill>
                <a:schemeClr val="tx1"/>
              </a:solidFill>
              <a:latin typeface="Twinkl SemiBold" pitchFamily="2" charset="0"/>
              <a:cs typeface="Arial" panose="020B0604020202020204" pitchFamily="34" charset="0"/>
            </a:endParaRPr>
          </a:p>
          <a:p>
            <a:pPr>
              <a:defRPr/>
            </a:pPr>
            <a:r>
              <a:rPr lang="en-GB" altLang="en-US" dirty="0">
                <a:solidFill>
                  <a:schemeClr val="tx1"/>
                </a:solidFill>
                <a:latin typeface="Twinkl SemiBold" pitchFamily="2" charset="0"/>
                <a:cs typeface="Arial" panose="020B0604020202020204" pitchFamily="34" charset="0"/>
              </a:rPr>
              <a:t>From </a:t>
            </a:r>
            <a:r>
              <a:rPr lang="en-GB" altLang="en-US" i="1" dirty="0">
                <a:solidFill>
                  <a:schemeClr val="tx1"/>
                </a:solidFill>
                <a:latin typeface="Twinkl SemiBold" pitchFamily="2" charset="0"/>
                <a:cs typeface="Arial" panose="020B0604020202020204" pitchFamily="34" charset="0"/>
              </a:rPr>
              <a:t>The Toilet of Doom </a:t>
            </a:r>
            <a:r>
              <a:rPr lang="en-GB" altLang="en-US" dirty="0">
                <a:solidFill>
                  <a:schemeClr val="tx1"/>
                </a:solidFill>
                <a:latin typeface="Twinkl SemiBold" pitchFamily="2" charset="0"/>
                <a:cs typeface="Arial" panose="020B0604020202020204" pitchFamily="34" charset="0"/>
              </a:rPr>
              <a:t>by Michael Lawrence</a:t>
            </a:r>
          </a:p>
        </p:txBody>
      </p:sp>
      <p:sp>
        <p:nvSpPr>
          <p:cNvPr id="9" name="Isosceles Triangle 8">
            <a:extLst>
              <a:ext uri="{FF2B5EF4-FFF2-40B4-BE49-F238E27FC236}">
                <a16:creationId xmlns:a16="http://schemas.microsoft.com/office/drawing/2014/main" id="{59634A31-6ECA-4362-B4A6-CFB8BD92CA46}"/>
              </a:ext>
            </a:extLst>
          </p:cNvPr>
          <p:cNvSpPr/>
          <p:nvPr/>
        </p:nvSpPr>
        <p:spPr>
          <a:xfrm rot="5400000">
            <a:off x="2262294" y="1626287"/>
            <a:ext cx="251669" cy="216956"/>
          </a:xfrm>
          <a:prstGeom prst="triangle">
            <a:avLst/>
          </a:prstGeom>
          <a:solidFill>
            <a:srgbClr val="B9D2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9305E0C0-B61C-4983-9741-2664400FFD46}"/>
              </a:ext>
            </a:extLst>
          </p:cNvPr>
          <p:cNvGrpSpPr/>
          <p:nvPr/>
        </p:nvGrpSpPr>
        <p:grpSpPr>
          <a:xfrm>
            <a:off x="2279651" y="2220378"/>
            <a:ext cx="7632699" cy="646331"/>
            <a:chOff x="755650" y="2220377"/>
            <a:chExt cx="7632699" cy="646331"/>
          </a:xfrm>
        </p:grpSpPr>
        <p:sp>
          <p:nvSpPr>
            <p:cNvPr id="2" name="Rectangle 1">
              <a:extLst>
                <a:ext uri="{FF2B5EF4-FFF2-40B4-BE49-F238E27FC236}">
                  <a16:creationId xmlns:a16="http://schemas.microsoft.com/office/drawing/2014/main" id="{258A6CE8-68BA-4533-8251-20A6DE38AC3D}"/>
                </a:ext>
              </a:extLst>
            </p:cNvPr>
            <p:cNvSpPr/>
            <p:nvPr/>
          </p:nvSpPr>
          <p:spPr>
            <a:xfrm>
              <a:off x="972607" y="2220377"/>
              <a:ext cx="7415742" cy="646331"/>
            </a:xfrm>
            <a:prstGeom prst="rect">
              <a:avLst/>
            </a:prstGeom>
          </p:spPr>
          <p:txBody>
            <a:bodyPr wrap="square">
              <a:spAutoFit/>
            </a:bodyPr>
            <a:lstStyle/>
            <a:p>
              <a:pPr>
                <a:defRPr/>
              </a:pPr>
              <a:r>
                <a:rPr lang="en-GB" altLang="en-US" dirty="0">
                  <a:cs typeface="Arial" panose="020B0604020202020204" pitchFamily="34" charset="0"/>
                </a:rPr>
                <a:t>Good openers sometimes leave the reader with an unanswered question, which can only be answered by reading on. </a:t>
              </a:r>
            </a:p>
          </p:txBody>
        </p:sp>
        <p:sp>
          <p:nvSpPr>
            <p:cNvPr id="10" name="Isosceles Triangle 9">
              <a:extLst>
                <a:ext uri="{FF2B5EF4-FFF2-40B4-BE49-F238E27FC236}">
                  <a16:creationId xmlns:a16="http://schemas.microsoft.com/office/drawing/2014/main" id="{4F0F802B-3FF1-4A52-96BF-1A969693A110}"/>
                </a:ext>
              </a:extLst>
            </p:cNvPr>
            <p:cNvSpPr/>
            <p:nvPr/>
          </p:nvSpPr>
          <p:spPr>
            <a:xfrm rot="5400000">
              <a:off x="738293" y="2300841"/>
              <a:ext cx="251669" cy="216956"/>
            </a:xfrm>
            <a:prstGeom prst="triangle">
              <a:avLst/>
            </a:prstGeom>
            <a:solidFill>
              <a:srgbClr val="B9D2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1" name="Picture 10">
            <a:extLst>
              <a:ext uri="{FF2B5EF4-FFF2-40B4-BE49-F238E27FC236}">
                <a16:creationId xmlns:a16="http://schemas.microsoft.com/office/drawing/2014/main" id="{F3449700-B440-41CE-AA55-3F60A8753A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3739" y="3150735"/>
            <a:ext cx="1926104" cy="297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182880" y="5375892"/>
            <a:ext cx="6779623" cy="646331"/>
          </a:xfrm>
          <a:prstGeom prst="rect">
            <a:avLst/>
          </a:prstGeom>
          <a:noFill/>
        </p:spPr>
        <p:txBody>
          <a:bodyPr wrap="square" rtlCol="0">
            <a:spAutoFit/>
          </a:bodyPr>
          <a:lstStyle/>
          <a:p>
            <a:r>
              <a:rPr lang="en-GB" dirty="0" smtClean="0"/>
              <a:t>Example: Is it possible to travel around the world in 80 days? You are about to find out. Our story starts…..</a:t>
            </a:r>
            <a:endParaRPr lang="en-GB" dirty="0"/>
          </a:p>
        </p:txBody>
      </p:sp>
    </p:spTree>
    <p:extLst>
      <p:ext uri="{BB962C8B-B14F-4D97-AF65-F5344CB8AC3E}">
        <p14:creationId xmlns:p14="http://schemas.microsoft.com/office/powerpoint/2010/main" val="280570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TotalTime>
  <Words>403</Words>
  <Application>Microsoft Office PowerPoint</Application>
  <PresentationFormat>Widescreen</PresentationFormat>
  <Paragraphs>49</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Letter-join 40</vt:lpstr>
      <vt:lpstr>Twinkl</vt:lpstr>
      <vt:lpstr>Twinkl SemiBold</vt:lpstr>
      <vt:lpstr>Wingdings</vt:lpstr>
      <vt:lpstr>Office Theme</vt:lpstr>
      <vt:lpstr>English </vt:lpstr>
      <vt:lpstr>Monday – starter  Go through the next slides see if you can come up with an opening for your story using each different way of writing an opening</vt:lpstr>
      <vt:lpstr>PowerPoint Presentation</vt:lpstr>
      <vt:lpstr>Story Openers</vt:lpstr>
      <vt:lpstr>Story Openers</vt:lpstr>
      <vt:lpstr>Story Openers</vt:lpstr>
      <vt:lpstr>Story Openers</vt:lpstr>
      <vt:lpstr>Story Openers</vt:lpstr>
      <vt:lpstr>Story Openers</vt:lpstr>
      <vt:lpstr>Can you write the opening to your stories?  Make sure you set the scene and introduce Phileas Fogg!  Don’t forget: capital letters, full stops, finger spaces, adjectives, careful handwriting</vt:lpstr>
      <vt:lpstr>I would like to read some of your stories so please could you write them in your writing book!   I will try and come up with a way you could send me your stories but if they are in that book I can see them when you come back </vt:lpstr>
      <vt:lpstr>Tuesday starter – Can you spot my mistakes?  phileas fogg finally arrivt in Asia. He couldent believe his eyes He had never seen anyfing like it before. the Great Wall of China was right in front of him. It woz so long that he couldn’t see the end! The sun was shining and it was so calm     peaceful he decided to walk all the way across it</vt:lpstr>
      <vt:lpstr>Challenges:  Tuesday – can you include words that end with ly?  Wednesday – can you include words that end with est? Thursday – Can you include words that end with er?  Friday – can you include words that end with 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dc:title>
  <dc:creator>Hannah Blackwell</dc:creator>
  <cp:lastModifiedBy>Hannah Blackwell</cp:lastModifiedBy>
  <cp:revision>18</cp:revision>
  <dcterms:created xsi:type="dcterms:W3CDTF">2020-03-19T14:34:35Z</dcterms:created>
  <dcterms:modified xsi:type="dcterms:W3CDTF">2020-03-28T14:48:13Z</dcterms:modified>
</cp:coreProperties>
</file>