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8" autoAdjust="0"/>
    <p:restoredTop sz="94660"/>
  </p:normalViewPr>
  <p:slideViewPr>
    <p:cSldViewPr snapToGrid="0">
      <p:cViewPr varScale="1">
        <p:scale>
          <a:sx n="62" d="100"/>
          <a:sy n="62" d="100"/>
        </p:scale>
        <p:origin x="11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D1DC6-F50F-46A2-B463-6B9BF120946B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DD73A-DD4C-4096-BFD2-3AA87B1C64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672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D1DC6-F50F-46A2-B463-6B9BF120946B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DD73A-DD4C-4096-BFD2-3AA87B1C64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545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D1DC6-F50F-46A2-B463-6B9BF120946B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DD73A-DD4C-4096-BFD2-3AA87B1C64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3257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D1DC6-F50F-46A2-B463-6B9BF120946B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DD73A-DD4C-4096-BFD2-3AA87B1C64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096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D1DC6-F50F-46A2-B463-6B9BF120946B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DD73A-DD4C-4096-BFD2-3AA87B1C64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525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D1DC6-F50F-46A2-B463-6B9BF120946B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DD73A-DD4C-4096-BFD2-3AA87B1C64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762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D1DC6-F50F-46A2-B463-6B9BF120946B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DD73A-DD4C-4096-BFD2-3AA87B1C64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149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D1DC6-F50F-46A2-B463-6B9BF120946B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DD73A-DD4C-4096-BFD2-3AA87B1C64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561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D1DC6-F50F-46A2-B463-6B9BF120946B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DD73A-DD4C-4096-BFD2-3AA87B1C64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419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D1DC6-F50F-46A2-B463-6B9BF120946B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DD73A-DD4C-4096-BFD2-3AA87B1C64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52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D1DC6-F50F-46A2-B463-6B9BF120946B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DD73A-DD4C-4096-BFD2-3AA87B1C64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54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D1DC6-F50F-46A2-B463-6B9BF120946B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DD73A-DD4C-4096-BFD2-3AA87B1C64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008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o.uk/url?sa=i&amp;url=https://www.shutterstock.com/search/cherry%2Bleaf&amp;psig=AOvVaw3vkdi9xpDX3S_OkrTW0rW0&amp;ust=1585307888550000&amp;source=images&amp;cd=vfe&amp;ved=0CAIQjRxqFwoTCKDNpp6CuOgCFQAAAAAdAAAAABAE" TargetMode="Externa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920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1246" y="528822"/>
            <a:ext cx="10255348" cy="1033971"/>
          </a:xfrm>
        </p:spPr>
        <p:txBody>
          <a:bodyPr>
            <a:noAutofit/>
          </a:bodyPr>
          <a:lstStyle/>
          <a:p>
            <a:r>
              <a:rPr lang="en-GB" sz="2800" b="1" u="sng" dirty="0" smtClean="0">
                <a:latin typeface="Letter-join 40" panose="02000805000000020003" pitchFamily="50" charset="0"/>
              </a:rPr>
              <a:t>Wednesday – problem solving with length/height</a:t>
            </a:r>
            <a:endParaRPr lang="en-GB" sz="2800" dirty="0">
              <a:latin typeface="Letter-join 40" panose="02000805000000020003" pitchFamily="50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0907" y="1235739"/>
            <a:ext cx="3781166" cy="5479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24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1246" y="528822"/>
            <a:ext cx="10255348" cy="1033971"/>
          </a:xfrm>
        </p:spPr>
        <p:txBody>
          <a:bodyPr>
            <a:noAutofit/>
          </a:bodyPr>
          <a:lstStyle/>
          <a:p>
            <a:r>
              <a:rPr lang="en-GB" sz="2800" b="1" u="sng" dirty="0" smtClean="0">
                <a:latin typeface="Letter-join 40" panose="02000805000000020003" pitchFamily="50" charset="0"/>
              </a:rPr>
              <a:t>Wednesday – problem solving with length/height</a:t>
            </a:r>
            <a:endParaRPr lang="en-GB" sz="2800" dirty="0">
              <a:latin typeface="Letter-join 40" panose="02000805000000020003" pitchFamily="50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2949" y="1181100"/>
            <a:ext cx="3788437" cy="551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67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1246" y="528822"/>
            <a:ext cx="10255348" cy="5206960"/>
          </a:xfrm>
        </p:spPr>
        <p:txBody>
          <a:bodyPr>
            <a:noAutofit/>
          </a:bodyPr>
          <a:lstStyle/>
          <a:p>
            <a:r>
              <a:rPr lang="en-GB" sz="2800" b="1" u="sng" dirty="0" smtClean="0">
                <a:latin typeface="Letter-join 40" panose="02000805000000020003" pitchFamily="50" charset="0"/>
              </a:rPr>
              <a:t>Thursday – </a:t>
            </a:r>
            <a:br>
              <a:rPr lang="en-GB" sz="2800" b="1" u="sng" dirty="0" smtClean="0">
                <a:latin typeface="Letter-join 40" panose="02000805000000020003" pitchFamily="50" charset="0"/>
              </a:rPr>
            </a:br>
            <a:r>
              <a:rPr lang="en-GB" sz="2800" b="1" u="sng" dirty="0">
                <a:latin typeface="Letter-join 40" panose="02000805000000020003" pitchFamily="50" charset="0"/>
              </a:rPr>
              <a:t/>
            </a:r>
            <a:br>
              <a:rPr lang="en-GB" sz="2800" b="1" u="sng" dirty="0">
                <a:latin typeface="Letter-join 40" panose="02000805000000020003" pitchFamily="50" charset="0"/>
              </a:rPr>
            </a:br>
            <a:r>
              <a:rPr lang="en-GB" sz="2800" dirty="0" smtClean="0">
                <a:latin typeface="Letter-join 40" panose="02000805000000020003" pitchFamily="50" charset="0"/>
              </a:rPr>
              <a:t>I have set 3 </a:t>
            </a:r>
            <a:r>
              <a:rPr lang="en-GB" sz="2800" dirty="0" err="1" smtClean="0">
                <a:latin typeface="Letter-join 40" panose="02000805000000020003" pitchFamily="50" charset="0"/>
              </a:rPr>
              <a:t>mymaths</a:t>
            </a:r>
            <a:r>
              <a:rPr lang="en-GB" sz="2800" dirty="0" smtClean="0">
                <a:latin typeface="Letter-join 40" panose="02000805000000020003" pitchFamily="50" charset="0"/>
              </a:rPr>
              <a:t> </a:t>
            </a:r>
            <a:r>
              <a:rPr lang="en-GB" sz="2800" dirty="0" err="1" smtClean="0">
                <a:latin typeface="Letter-join 40" panose="02000805000000020003" pitchFamily="50" charset="0"/>
              </a:rPr>
              <a:t>homeworks</a:t>
            </a:r>
            <a:r>
              <a:rPr lang="en-GB" sz="2800" dirty="0" smtClean="0">
                <a:latin typeface="Letter-join 40" panose="02000805000000020003" pitchFamily="50" charset="0"/>
              </a:rPr>
              <a:t> for you to have a go at. </a:t>
            </a:r>
            <a:br>
              <a:rPr lang="en-GB" sz="2800" dirty="0" smtClean="0">
                <a:latin typeface="Letter-join 40" panose="02000805000000020003" pitchFamily="50" charset="0"/>
              </a:rPr>
            </a:br>
            <a:r>
              <a:rPr lang="en-GB" sz="2800" dirty="0">
                <a:latin typeface="Letter-join 40" panose="02000805000000020003" pitchFamily="50" charset="0"/>
              </a:rPr>
              <a:t/>
            </a:r>
            <a:br>
              <a:rPr lang="en-GB" sz="2800" dirty="0">
                <a:latin typeface="Letter-join 40" panose="02000805000000020003" pitchFamily="50" charset="0"/>
              </a:rPr>
            </a:br>
            <a:r>
              <a:rPr lang="en-GB" sz="2800" dirty="0" smtClean="0">
                <a:latin typeface="Letter-join 40" panose="02000805000000020003" pitchFamily="50" charset="0"/>
              </a:rPr>
              <a:t>They mention other units of measure such as grams and ml. Have a go at what you think might be the answer based on what you know about cm.</a:t>
            </a:r>
            <a:br>
              <a:rPr lang="en-GB" sz="2800" dirty="0" smtClean="0">
                <a:latin typeface="Letter-join 40" panose="02000805000000020003" pitchFamily="50" charset="0"/>
              </a:rPr>
            </a:br>
            <a:r>
              <a:rPr lang="en-GB" sz="2800" dirty="0">
                <a:latin typeface="Letter-join 40" panose="02000805000000020003" pitchFamily="50" charset="0"/>
              </a:rPr>
              <a:t/>
            </a:r>
            <a:br>
              <a:rPr lang="en-GB" sz="2800" dirty="0">
                <a:latin typeface="Letter-join 40" panose="02000805000000020003" pitchFamily="50" charset="0"/>
              </a:rPr>
            </a:br>
            <a:r>
              <a:rPr lang="en-GB" sz="2800" dirty="0" smtClean="0">
                <a:latin typeface="Letter-join 40" panose="02000805000000020003" pitchFamily="50" charset="0"/>
              </a:rPr>
              <a:t>‘Comparing </a:t>
            </a:r>
            <a:r>
              <a:rPr lang="en-GB" sz="2800" dirty="0" smtClean="0">
                <a:latin typeface="Letter-join 40" panose="02000805000000020003" pitchFamily="50" charset="0"/>
              </a:rPr>
              <a:t>measures </a:t>
            </a:r>
            <a:r>
              <a:rPr lang="en-GB" sz="2800" dirty="0" smtClean="0">
                <a:latin typeface="Letter-join 40" panose="02000805000000020003" pitchFamily="50" charset="0"/>
              </a:rPr>
              <a:t>2’ </a:t>
            </a:r>
            <a:r>
              <a:rPr lang="en-GB" sz="2800" dirty="0" smtClean="0">
                <a:latin typeface="Letter-join 40" panose="02000805000000020003" pitchFamily="50" charset="0"/>
              </a:rPr>
              <a:t>is a challenge.  </a:t>
            </a:r>
            <a:endParaRPr lang="en-GB" sz="2800" dirty="0">
              <a:latin typeface="Letter-join 40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58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1246" y="528822"/>
            <a:ext cx="10255348" cy="5206960"/>
          </a:xfrm>
        </p:spPr>
        <p:txBody>
          <a:bodyPr>
            <a:noAutofit/>
          </a:bodyPr>
          <a:lstStyle/>
          <a:p>
            <a:r>
              <a:rPr lang="en-GB" sz="2800" b="1" u="sng" dirty="0" smtClean="0">
                <a:latin typeface="Letter-join 40" panose="02000805000000020003" pitchFamily="50" charset="0"/>
              </a:rPr>
              <a:t>Friday – </a:t>
            </a:r>
            <a:br>
              <a:rPr lang="en-GB" sz="2800" b="1" u="sng" dirty="0" smtClean="0">
                <a:latin typeface="Letter-join 40" panose="02000805000000020003" pitchFamily="50" charset="0"/>
              </a:rPr>
            </a:br>
            <a:r>
              <a:rPr lang="en-GB" sz="2800" b="1" u="sng" dirty="0">
                <a:latin typeface="Letter-join 40" panose="02000805000000020003" pitchFamily="50" charset="0"/>
              </a:rPr>
              <a:t/>
            </a:r>
            <a:br>
              <a:rPr lang="en-GB" sz="2800" b="1" u="sng" dirty="0">
                <a:latin typeface="Letter-join 40" panose="02000805000000020003" pitchFamily="50" charset="0"/>
              </a:rPr>
            </a:br>
            <a:endParaRPr lang="en-GB" sz="2800" dirty="0">
              <a:latin typeface="Letter-join 40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55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32760" y="2615956"/>
            <a:ext cx="6223782" cy="1325563"/>
          </a:xfrm>
        </p:spPr>
        <p:txBody>
          <a:bodyPr>
            <a:noAutofit/>
          </a:bodyPr>
          <a:lstStyle/>
          <a:p>
            <a:r>
              <a:rPr lang="en-GB" sz="13800" dirty="0" smtClean="0">
                <a:latin typeface="Letter-join 40" panose="02000805000000020003" pitchFamily="50" charset="0"/>
              </a:rPr>
              <a:t>Maths </a:t>
            </a:r>
            <a:endParaRPr lang="en-GB" sz="13800" dirty="0">
              <a:latin typeface="Letter-join 40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04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1246" y="528822"/>
            <a:ext cx="10255348" cy="1033971"/>
          </a:xfrm>
        </p:spPr>
        <p:txBody>
          <a:bodyPr>
            <a:noAutofit/>
          </a:bodyPr>
          <a:lstStyle/>
          <a:p>
            <a:r>
              <a:rPr lang="en-GB" sz="2800" b="1" u="sng" dirty="0" smtClean="0">
                <a:latin typeface="Letter-join 40" panose="02000805000000020003" pitchFamily="50" charset="0"/>
              </a:rPr>
              <a:t>Monday – measuring </a:t>
            </a:r>
            <a:r>
              <a:rPr lang="en-GB" sz="2800" dirty="0" smtClean="0">
                <a:latin typeface="Letter-join 40" panose="02000805000000020003" pitchFamily="50" charset="0"/>
              </a:rPr>
              <a:t/>
            </a:r>
            <a:br>
              <a:rPr lang="en-GB" sz="2800" dirty="0" smtClean="0">
                <a:latin typeface="Letter-join 40" panose="02000805000000020003" pitchFamily="50" charset="0"/>
              </a:rPr>
            </a:br>
            <a:r>
              <a:rPr lang="en-GB" sz="2800" dirty="0" smtClean="0">
                <a:latin typeface="Letter-join 40" panose="02000805000000020003" pitchFamily="50" charset="0"/>
              </a:rPr>
              <a:t>Which of these pictures would you measure with a ruler? Why? </a:t>
            </a:r>
            <a:endParaRPr lang="en-GB" sz="2800" dirty="0">
              <a:latin typeface="Letter-join 40" panose="02000805000000020003" pitchFamily="50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372" y="1973233"/>
            <a:ext cx="2198024" cy="21980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366" y="1562793"/>
            <a:ext cx="1905000" cy="1905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9629" y="2834467"/>
            <a:ext cx="1504950" cy="30289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3085" y="3800302"/>
            <a:ext cx="2496070" cy="2496070"/>
          </a:xfrm>
          <a:prstGeom prst="rect">
            <a:avLst/>
          </a:prstGeom>
        </p:spPr>
      </p:pic>
      <p:pic>
        <p:nvPicPr>
          <p:cNvPr id="1026" name="Picture 2" descr="Image result for leaf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5661" y="1562793"/>
            <a:ext cx="2221865" cy="1632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674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1246" y="528822"/>
            <a:ext cx="10255348" cy="1033971"/>
          </a:xfrm>
        </p:spPr>
        <p:txBody>
          <a:bodyPr>
            <a:noAutofit/>
          </a:bodyPr>
          <a:lstStyle/>
          <a:p>
            <a:r>
              <a:rPr lang="en-GB" sz="2800" dirty="0" smtClean="0">
                <a:latin typeface="Letter-join 40" panose="02000805000000020003" pitchFamily="50" charset="0"/>
              </a:rPr>
              <a:t>Rules for measuring with a ruler:</a:t>
            </a:r>
            <a:endParaRPr lang="en-GB" sz="2800" dirty="0">
              <a:latin typeface="Letter-join 40" panose="02000805000000020003" pitchFamily="50" charset="0"/>
            </a:endParaRPr>
          </a:p>
        </p:txBody>
      </p:sp>
      <p:sp>
        <p:nvSpPr>
          <p:cNvPr id="7" name="5-Point Star 6"/>
          <p:cNvSpPr/>
          <p:nvPr/>
        </p:nvSpPr>
        <p:spPr>
          <a:xfrm>
            <a:off x="698269" y="1679171"/>
            <a:ext cx="897775" cy="881149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5-Point Star 8"/>
          <p:cNvSpPr/>
          <p:nvPr/>
        </p:nvSpPr>
        <p:spPr>
          <a:xfrm>
            <a:off x="698269" y="2829098"/>
            <a:ext cx="897775" cy="881149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5-Point Star 9"/>
          <p:cNvSpPr/>
          <p:nvPr/>
        </p:nvSpPr>
        <p:spPr>
          <a:xfrm>
            <a:off x="698269" y="3979025"/>
            <a:ext cx="897775" cy="881149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5-Point Star 10"/>
          <p:cNvSpPr/>
          <p:nvPr/>
        </p:nvSpPr>
        <p:spPr>
          <a:xfrm>
            <a:off x="698268" y="5356168"/>
            <a:ext cx="897775" cy="881149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753559" y="1678749"/>
            <a:ext cx="10255348" cy="10339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Letter-join 40" panose="02000805000000020003" pitchFamily="50" charset="0"/>
              </a:rPr>
              <a:t>Always start at 0 (not just the end of the ruler)</a:t>
            </a:r>
            <a:endParaRPr lang="en-GB" sz="2800" dirty="0">
              <a:latin typeface="Letter-join 40" panose="02000805000000020003" pitchFamily="50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753559" y="2844880"/>
            <a:ext cx="10255348" cy="10339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Letter-join 40" panose="02000805000000020003" pitchFamily="50" charset="0"/>
              </a:rPr>
              <a:t>Keep your ruler straight along the object you are measuring</a:t>
            </a:r>
            <a:endParaRPr lang="en-GB" sz="2800" dirty="0">
              <a:latin typeface="Letter-join 40" panose="02000805000000020003" pitchFamily="50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753559" y="4011011"/>
            <a:ext cx="10255348" cy="10339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Letter-join 40" panose="02000805000000020003" pitchFamily="50" charset="0"/>
              </a:rPr>
              <a:t>Hold it still </a:t>
            </a:r>
            <a:endParaRPr lang="en-GB" sz="2800" dirty="0">
              <a:latin typeface="Letter-join 40" panose="02000805000000020003" pitchFamily="50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1596043" y="5356168"/>
            <a:ext cx="10255348" cy="10339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Letter-join 40" panose="02000805000000020003" pitchFamily="50" charset="0"/>
              </a:rPr>
              <a:t>Use the cm side of the ruler</a:t>
            </a:r>
            <a:endParaRPr lang="en-GB" sz="2800" dirty="0">
              <a:latin typeface="Letter-join 40" panose="02000805000000020003" pitchFamily="50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0046" y="3710247"/>
            <a:ext cx="4681345" cy="234067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753559" y="1678749"/>
            <a:ext cx="10097832" cy="45585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11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1970754" cy="2713142"/>
          </a:xfrm>
        </p:spPr>
        <p:txBody>
          <a:bodyPr>
            <a:noAutofit/>
          </a:bodyPr>
          <a:lstStyle/>
          <a:p>
            <a:r>
              <a:rPr lang="en-GB" sz="2800" dirty="0" smtClean="0">
                <a:latin typeface="Letter-join 40" panose="02000805000000020003" pitchFamily="50" charset="0"/>
              </a:rPr>
              <a:t>1. Find something in your house to measure with a ruler.</a:t>
            </a:r>
            <a:br>
              <a:rPr lang="en-GB" sz="2800" dirty="0" smtClean="0">
                <a:latin typeface="Letter-join 40" panose="02000805000000020003" pitchFamily="50" charset="0"/>
              </a:rPr>
            </a:br>
            <a:r>
              <a:rPr lang="en-GB" sz="2800" dirty="0" smtClean="0">
                <a:latin typeface="Letter-join 40" panose="02000805000000020003" pitchFamily="50" charset="0"/>
              </a:rPr>
              <a:t>2. Make an estimate (guess) of how many cm you think it will be.</a:t>
            </a:r>
            <a:br>
              <a:rPr lang="en-GB" sz="2800" dirty="0" smtClean="0">
                <a:latin typeface="Letter-join 40" panose="02000805000000020003" pitchFamily="50" charset="0"/>
              </a:rPr>
            </a:br>
            <a:r>
              <a:rPr lang="en-GB" sz="2800" dirty="0" smtClean="0">
                <a:latin typeface="Letter-join 40" panose="02000805000000020003" pitchFamily="50" charset="0"/>
              </a:rPr>
              <a:t>3. Measure the object carefully using a ruler. (you were given one in your packs if you do not have one)</a:t>
            </a:r>
            <a:endParaRPr lang="en-GB" sz="2800" dirty="0">
              <a:latin typeface="Letter-join 40" panose="02000805000000020003" pitchFamily="50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8876" y="2420736"/>
            <a:ext cx="4598457" cy="433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48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1246" y="528822"/>
            <a:ext cx="10255348" cy="1033971"/>
          </a:xfrm>
        </p:spPr>
        <p:txBody>
          <a:bodyPr>
            <a:noAutofit/>
          </a:bodyPr>
          <a:lstStyle/>
          <a:p>
            <a:r>
              <a:rPr lang="en-GB" sz="2800" b="1" u="sng" dirty="0" smtClean="0">
                <a:latin typeface="Letter-join 40" panose="02000805000000020003" pitchFamily="50" charset="0"/>
              </a:rPr>
              <a:t>Tuesday – comparing lengths  </a:t>
            </a:r>
            <a:r>
              <a:rPr lang="en-GB" sz="2800" dirty="0" smtClean="0">
                <a:latin typeface="Letter-join 40" panose="02000805000000020003" pitchFamily="50" charset="0"/>
              </a:rPr>
              <a:t/>
            </a:r>
            <a:br>
              <a:rPr lang="en-GB" sz="2800" dirty="0" smtClean="0">
                <a:latin typeface="Letter-join 40" panose="02000805000000020003" pitchFamily="50" charset="0"/>
              </a:rPr>
            </a:br>
            <a:r>
              <a:rPr lang="en-GB" sz="2800" dirty="0" smtClean="0">
                <a:latin typeface="Letter-join 40" panose="02000805000000020003" pitchFamily="50" charset="0"/>
              </a:rPr>
              <a:t>What words can you think of to compare these two lines?</a:t>
            </a:r>
            <a:br>
              <a:rPr lang="en-GB" sz="2800" dirty="0" smtClean="0">
                <a:latin typeface="Letter-join 40" panose="02000805000000020003" pitchFamily="50" charset="0"/>
              </a:rPr>
            </a:br>
            <a:r>
              <a:rPr lang="en-GB" sz="2800" dirty="0" smtClean="0">
                <a:latin typeface="Letter-join 40" panose="02000805000000020003" pitchFamily="50" charset="0"/>
              </a:rPr>
              <a:t>Write a list in your book then look under the box! </a:t>
            </a:r>
            <a:endParaRPr lang="en-GB" sz="2800" dirty="0">
              <a:latin typeface="Letter-join 40" panose="02000805000000020003" pitchFamily="50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3474721" y="4089863"/>
            <a:ext cx="16625" cy="15129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4874027" y="2626822"/>
            <a:ext cx="13857" cy="352736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398328" y="2186459"/>
            <a:ext cx="372410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Tall</a:t>
            </a:r>
          </a:p>
          <a:p>
            <a:r>
              <a:rPr lang="en-GB" dirty="0" smtClean="0"/>
              <a:t>Taller</a:t>
            </a:r>
          </a:p>
          <a:p>
            <a:r>
              <a:rPr lang="en-GB" dirty="0" smtClean="0"/>
              <a:t>Tallest</a:t>
            </a:r>
          </a:p>
          <a:p>
            <a:r>
              <a:rPr lang="en-GB" dirty="0" smtClean="0"/>
              <a:t>Small </a:t>
            </a:r>
          </a:p>
          <a:p>
            <a:r>
              <a:rPr lang="en-GB" dirty="0" smtClean="0"/>
              <a:t>Smaller</a:t>
            </a:r>
          </a:p>
          <a:p>
            <a:r>
              <a:rPr lang="en-GB" dirty="0" smtClean="0"/>
              <a:t>Smallest</a:t>
            </a:r>
          </a:p>
          <a:p>
            <a:r>
              <a:rPr lang="en-GB" dirty="0" smtClean="0"/>
              <a:t>Big </a:t>
            </a:r>
          </a:p>
          <a:p>
            <a:r>
              <a:rPr lang="en-GB" dirty="0" smtClean="0"/>
              <a:t>Bigger</a:t>
            </a:r>
          </a:p>
          <a:p>
            <a:r>
              <a:rPr lang="en-GB" dirty="0" smtClean="0"/>
              <a:t>Biggest</a:t>
            </a:r>
          </a:p>
          <a:p>
            <a:r>
              <a:rPr lang="en-GB" dirty="0" smtClean="0"/>
              <a:t>Short</a:t>
            </a:r>
          </a:p>
          <a:p>
            <a:r>
              <a:rPr lang="en-GB" dirty="0" smtClean="0"/>
              <a:t>Shorter</a:t>
            </a:r>
          </a:p>
          <a:p>
            <a:r>
              <a:rPr lang="en-GB" dirty="0" smtClean="0"/>
              <a:t>Shortest</a:t>
            </a:r>
          </a:p>
          <a:p>
            <a:r>
              <a:rPr lang="en-GB" dirty="0" smtClean="0"/>
              <a:t>Did you think of more than me?? 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7398328" y="2186459"/>
            <a:ext cx="3341716" cy="3815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19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2069" y="232122"/>
            <a:ext cx="10515600" cy="607723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Choose 3 things in your house and put them in order of size 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Measure them with a ruler and put the cm underneath the object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Take a picture and stick it in your book (or draw objects in your book showing their sizes)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Write as many sentence underneath as you can comparing the objects 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9365673" y="6488668"/>
            <a:ext cx="2826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Example on next slide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340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3058" y="0"/>
            <a:ext cx="2204258" cy="1325563"/>
          </a:xfrm>
        </p:spPr>
        <p:txBody>
          <a:bodyPr/>
          <a:lstStyle/>
          <a:p>
            <a:r>
              <a:rPr lang="en-GB" dirty="0" smtClean="0"/>
              <a:t>Example 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7547" y="1574222"/>
            <a:ext cx="1361944" cy="13619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8924" y="1077665"/>
            <a:ext cx="1858501" cy="185850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6859" y="0"/>
            <a:ext cx="2936166" cy="2936166"/>
          </a:xfrm>
          <a:prstGeom prst="rect">
            <a:avLst/>
          </a:prstGeom>
        </p:spPr>
      </p:pic>
      <p:sp>
        <p:nvSpPr>
          <p:cNvPr id="11" name="Title 4"/>
          <p:cNvSpPr txBox="1">
            <a:spLocks/>
          </p:cNvSpPr>
          <p:nvPr/>
        </p:nvSpPr>
        <p:spPr>
          <a:xfrm>
            <a:off x="3024416" y="2936166"/>
            <a:ext cx="1068206" cy="6289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/>
              <a:t>8 cm </a:t>
            </a:r>
            <a:endParaRPr lang="en-GB" sz="2800" dirty="0"/>
          </a:p>
        </p:txBody>
      </p:sp>
      <p:sp>
        <p:nvSpPr>
          <p:cNvPr id="12" name="Title 4"/>
          <p:cNvSpPr txBox="1">
            <a:spLocks/>
          </p:cNvSpPr>
          <p:nvPr/>
        </p:nvSpPr>
        <p:spPr>
          <a:xfrm>
            <a:off x="5027506" y="2936166"/>
            <a:ext cx="1068206" cy="6289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/>
              <a:t>12 cm </a:t>
            </a:r>
            <a:endParaRPr lang="en-GB" sz="2800" dirty="0"/>
          </a:p>
        </p:txBody>
      </p:sp>
      <p:sp>
        <p:nvSpPr>
          <p:cNvPr id="13" name="Title 4"/>
          <p:cNvSpPr txBox="1">
            <a:spLocks/>
          </p:cNvSpPr>
          <p:nvPr/>
        </p:nvSpPr>
        <p:spPr>
          <a:xfrm>
            <a:off x="7670839" y="2936166"/>
            <a:ext cx="1068206" cy="6289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/>
              <a:t>30 cm </a:t>
            </a:r>
            <a:endParaRPr lang="en-GB" sz="2800" dirty="0"/>
          </a:p>
        </p:txBody>
      </p:sp>
      <p:sp>
        <p:nvSpPr>
          <p:cNvPr id="14" name="Title 4"/>
          <p:cNvSpPr txBox="1">
            <a:spLocks/>
          </p:cNvSpPr>
          <p:nvPr/>
        </p:nvSpPr>
        <p:spPr>
          <a:xfrm>
            <a:off x="498444" y="3494187"/>
            <a:ext cx="10840115" cy="28068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1. The pencil is the shortest.</a:t>
            </a:r>
          </a:p>
          <a:p>
            <a:r>
              <a:rPr lang="en-GB" dirty="0" smtClean="0"/>
              <a:t>2. The pencil is shorter than the car and the teddy bear.</a:t>
            </a:r>
          </a:p>
          <a:p>
            <a:r>
              <a:rPr lang="en-GB" dirty="0" smtClean="0"/>
              <a:t>3. The car is longer than the pencil but shorter than the teddy bear. </a:t>
            </a:r>
          </a:p>
          <a:p>
            <a:r>
              <a:rPr lang="en-GB" dirty="0" smtClean="0"/>
              <a:t>4. The teddy bear is the biggest. </a:t>
            </a:r>
          </a:p>
          <a:p>
            <a:r>
              <a:rPr lang="en-GB" dirty="0" smtClean="0"/>
              <a:t>5. The teddy bear is the tallest.</a:t>
            </a:r>
          </a:p>
          <a:p>
            <a:r>
              <a:rPr lang="en-GB" dirty="0" smtClean="0"/>
              <a:t>The teddy bear is longer than the pencil and the car.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606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1246" y="528822"/>
            <a:ext cx="10255348" cy="1033971"/>
          </a:xfrm>
        </p:spPr>
        <p:txBody>
          <a:bodyPr>
            <a:noAutofit/>
          </a:bodyPr>
          <a:lstStyle/>
          <a:p>
            <a:r>
              <a:rPr lang="en-GB" sz="2800" b="1" u="sng" dirty="0" smtClean="0">
                <a:latin typeface="Letter-join 40" panose="02000805000000020003" pitchFamily="50" charset="0"/>
              </a:rPr>
              <a:t>Wednesday – problem solving with length/height</a:t>
            </a:r>
            <a:endParaRPr lang="en-GB" sz="2800" dirty="0">
              <a:latin typeface="Letter-join 40" panose="02000805000000020003" pitchFamily="50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6592" y="1368308"/>
            <a:ext cx="5363009" cy="5118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38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195</Words>
  <Application>Microsoft Office PowerPoint</Application>
  <PresentationFormat>Widescreen</PresentationFormat>
  <Paragraphs>39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Letter-join 40</vt:lpstr>
      <vt:lpstr>Office Theme</vt:lpstr>
      <vt:lpstr>PowerPoint Presentation</vt:lpstr>
      <vt:lpstr>Maths </vt:lpstr>
      <vt:lpstr>Monday – measuring  Which of these pictures would you measure with a ruler? Why? </vt:lpstr>
      <vt:lpstr>Rules for measuring with a ruler:</vt:lpstr>
      <vt:lpstr>1. Find something in your house to measure with a ruler. 2. Make an estimate (guess) of how many cm you think it will be. 3. Measure the object carefully using a ruler. (you were given one in your packs if you do not have one)</vt:lpstr>
      <vt:lpstr>Tuesday – comparing lengths   What words can you think of to compare these two lines? Write a list in your book then look under the box! </vt:lpstr>
      <vt:lpstr>Choose 3 things in your house and put them in order of size   Measure them with a ruler and put the cm underneath the object  Take a picture and stick it in your book (or draw objects in your book showing their sizes)  Write as many sentence underneath as you can comparing the objects </vt:lpstr>
      <vt:lpstr>Example </vt:lpstr>
      <vt:lpstr>Wednesday – problem solving with length/height</vt:lpstr>
      <vt:lpstr>Wednesday – problem solving with length/height</vt:lpstr>
      <vt:lpstr>Wednesday – problem solving with length/height</vt:lpstr>
      <vt:lpstr>Thursday –   I have set 3 mymaths homeworks for you to have a go at.   They mention other units of measure such as grams and ml. Have a go at what you think might be the answer based on what you know about cm.  ‘Comparing measures 2’ is a challenge.  </vt:lpstr>
      <vt:lpstr>Friday –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Blackwell</dc:creator>
  <cp:lastModifiedBy>Hannah Blackwell</cp:lastModifiedBy>
  <cp:revision>3</cp:revision>
  <dcterms:created xsi:type="dcterms:W3CDTF">2020-03-28T14:41:45Z</dcterms:created>
  <dcterms:modified xsi:type="dcterms:W3CDTF">2020-03-28T15:03:39Z</dcterms:modified>
</cp:coreProperties>
</file>