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366" r:id="rId5"/>
    <p:sldId id="365" r:id="rId6"/>
    <p:sldId id="367" r:id="rId7"/>
    <p:sldId id="360" r:id="rId8"/>
    <p:sldId id="368" r:id="rId9"/>
    <p:sldId id="369" r:id="rId10"/>
    <p:sldId id="411" r:id="rId11"/>
    <p:sldId id="412" r:id="rId12"/>
    <p:sldId id="383" r:id="rId13"/>
    <p:sldId id="371" r:id="rId14"/>
    <p:sldId id="384" r:id="rId15"/>
    <p:sldId id="355" r:id="rId16"/>
    <p:sldId id="418" r:id="rId17"/>
    <p:sldId id="376" r:id="rId18"/>
    <p:sldId id="375" r:id="rId19"/>
    <p:sldId id="413" r:id="rId20"/>
    <p:sldId id="414" r:id="rId21"/>
    <p:sldId id="416" r:id="rId22"/>
    <p:sldId id="415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171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76382F-2BC1-44CA-BD9D-31952301BA06}" v="1" dt="2020-01-20T09:19:35.1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61" autoAdjust="0"/>
    <p:restoredTop sz="94660"/>
  </p:normalViewPr>
  <p:slideViewPr>
    <p:cSldViewPr snapToGrid="0">
      <p:cViewPr varScale="1">
        <p:scale>
          <a:sx n="69" d="100"/>
          <a:sy n="69" d="100"/>
        </p:scale>
        <p:origin x="13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lan Winter" userId="9a80851c-dfd5-4a04-bafd-92bdf8926baa" providerId="ADAL" clId="{C776382F-2BC1-44CA-BD9D-31952301BA06}"/>
    <pc:docChg chg="custSel modSld">
      <pc:chgData name="Ellan Winter" userId="9a80851c-dfd5-4a04-bafd-92bdf8926baa" providerId="ADAL" clId="{C776382F-2BC1-44CA-BD9D-31952301BA06}" dt="2020-01-20T09:23:38.559" v="99" actId="478"/>
      <pc:docMkLst>
        <pc:docMk/>
      </pc:docMkLst>
      <pc:sldChg chg="delSp modSp">
        <pc:chgData name="Ellan Winter" userId="9a80851c-dfd5-4a04-bafd-92bdf8926baa" providerId="ADAL" clId="{C776382F-2BC1-44CA-BD9D-31952301BA06}" dt="2020-01-20T09:17:24.703" v="46" actId="20577"/>
        <pc:sldMkLst>
          <pc:docMk/>
          <pc:sldMk cId="1071900124" sldId="355"/>
        </pc:sldMkLst>
        <pc:spChg chg="del">
          <ac:chgData name="Ellan Winter" userId="9a80851c-dfd5-4a04-bafd-92bdf8926baa" providerId="ADAL" clId="{C776382F-2BC1-44CA-BD9D-31952301BA06}" dt="2020-01-20T09:16:54.734" v="4" actId="478"/>
          <ac:spMkLst>
            <pc:docMk/>
            <pc:sldMk cId="1071900124" sldId="355"/>
            <ac:spMk id="9" creationId="{6328BACE-828F-4AC1-AD90-DAEA8B4731B6}"/>
          </ac:spMkLst>
        </pc:spChg>
        <pc:spChg chg="mod">
          <ac:chgData name="Ellan Winter" userId="9a80851c-dfd5-4a04-bafd-92bdf8926baa" providerId="ADAL" clId="{C776382F-2BC1-44CA-BD9D-31952301BA06}" dt="2020-01-20T09:17:24.703" v="46" actId="20577"/>
          <ac:spMkLst>
            <pc:docMk/>
            <pc:sldMk cId="1071900124" sldId="355"/>
            <ac:spMk id="19" creationId="{5252A847-DE45-4FA3-A1F8-EEBEB845FF8E}"/>
          </ac:spMkLst>
        </pc:spChg>
      </pc:sldChg>
      <pc:sldChg chg="delSp">
        <pc:chgData name="Ellan Winter" userId="9a80851c-dfd5-4a04-bafd-92bdf8926baa" providerId="ADAL" clId="{C776382F-2BC1-44CA-BD9D-31952301BA06}" dt="2020-01-20T08:55:58.421" v="0" actId="478"/>
        <pc:sldMkLst>
          <pc:docMk/>
          <pc:sldMk cId="1397916572" sldId="369"/>
        </pc:sldMkLst>
        <pc:spChg chg="del">
          <ac:chgData name="Ellan Winter" userId="9a80851c-dfd5-4a04-bafd-92bdf8926baa" providerId="ADAL" clId="{C776382F-2BC1-44CA-BD9D-31952301BA06}" dt="2020-01-20T08:55:58.421" v="0" actId="478"/>
          <ac:spMkLst>
            <pc:docMk/>
            <pc:sldMk cId="1397916572" sldId="369"/>
            <ac:spMk id="10" creationId="{19BA122B-163E-4F2D-9322-0E5A05CD6833}"/>
          </ac:spMkLst>
        </pc:spChg>
      </pc:sldChg>
      <pc:sldChg chg="delSp">
        <pc:chgData name="Ellan Winter" userId="9a80851c-dfd5-4a04-bafd-92bdf8926baa" providerId="ADAL" clId="{C776382F-2BC1-44CA-BD9D-31952301BA06}" dt="2020-01-20T09:14:30.467" v="3" actId="478"/>
        <pc:sldMkLst>
          <pc:docMk/>
          <pc:sldMk cId="2219267588" sldId="371"/>
        </pc:sldMkLst>
        <pc:spChg chg="del">
          <ac:chgData name="Ellan Winter" userId="9a80851c-dfd5-4a04-bafd-92bdf8926baa" providerId="ADAL" clId="{C776382F-2BC1-44CA-BD9D-31952301BA06}" dt="2020-01-20T09:14:30.467" v="3" actId="478"/>
          <ac:spMkLst>
            <pc:docMk/>
            <pc:sldMk cId="2219267588" sldId="371"/>
            <ac:spMk id="10" creationId="{C859A145-C52D-4F34-9455-6D8E88A9F5F6}"/>
          </ac:spMkLst>
        </pc:spChg>
      </pc:sldChg>
      <pc:sldChg chg="delSp modSp">
        <pc:chgData name="Ellan Winter" userId="9a80851c-dfd5-4a04-bafd-92bdf8926baa" providerId="ADAL" clId="{C776382F-2BC1-44CA-BD9D-31952301BA06}" dt="2020-01-20T09:19:53.931" v="81" actId="120"/>
        <pc:sldMkLst>
          <pc:docMk/>
          <pc:sldMk cId="2002880469" sldId="375"/>
        </pc:sldMkLst>
        <pc:spChg chg="del">
          <ac:chgData name="Ellan Winter" userId="9a80851c-dfd5-4a04-bafd-92bdf8926baa" providerId="ADAL" clId="{C776382F-2BC1-44CA-BD9D-31952301BA06}" dt="2020-01-20T09:18:44.305" v="48" actId="478"/>
          <ac:spMkLst>
            <pc:docMk/>
            <pc:sldMk cId="2002880469" sldId="375"/>
            <ac:spMk id="9" creationId="{9A3DBC84-73FB-43FD-96EE-0DF78371DE57}"/>
          </ac:spMkLst>
        </pc:spChg>
        <pc:spChg chg="mod">
          <ac:chgData name="Ellan Winter" userId="9a80851c-dfd5-4a04-bafd-92bdf8926baa" providerId="ADAL" clId="{C776382F-2BC1-44CA-BD9D-31952301BA06}" dt="2020-01-20T09:19:53.931" v="81" actId="120"/>
          <ac:spMkLst>
            <pc:docMk/>
            <pc:sldMk cId="2002880469" sldId="375"/>
            <ac:spMk id="19" creationId="{5252A847-DE45-4FA3-A1F8-EEBEB845FF8E}"/>
          </ac:spMkLst>
        </pc:spChg>
      </pc:sldChg>
      <pc:sldChg chg="delSp modSp">
        <pc:chgData name="Ellan Winter" userId="9a80851c-dfd5-4a04-bafd-92bdf8926baa" providerId="ADAL" clId="{C776382F-2BC1-44CA-BD9D-31952301BA06}" dt="2020-01-20T09:19:35.114" v="80"/>
        <pc:sldMkLst>
          <pc:docMk/>
          <pc:sldMk cId="1776452995" sldId="376"/>
        </pc:sldMkLst>
        <pc:spChg chg="del">
          <ac:chgData name="Ellan Winter" userId="9a80851c-dfd5-4a04-bafd-92bdf8926baa" providerId="ADAL" clId="{C776382F-2BC1-44CA-BD9D-31952301BA06}" dt="2020-01-20T09:18:32.758" v="47" actId="478"/>
          <ac:spMkLst>
            <pc:docMk/>
            <pc:sldMk cId="1776452995" sldId="376"/>
            <ac:spMk id="9" creationId="{DE3CA415-C071-415A-9EB9-2325E6B491E0}"/>
          </ac:spMkLst>
        </pc:spChg>
        <pc:spChg chg="mod">
          <ac:chgData name="Ellan Winter" userId="9a80851c-dfd5-4a04-bafd-92bdf8926baa" providerId="ADAL" clId="{C776382F-2BC1-44CA-BD9D-31952301BA06}" dt="2020-01-20T09:19:35.114" v="80"/>
          <ac:spMkLst>
            <pc:docMk/>
            <pc:sldMk cId="1776452995" sldId="376"/>
            <ac:spMk id="19" creationId="{5252A847-DE45-4FA3-A1F8-EEBEB845FF8E}"/>
          </ac:spMkLst>
        </pc:spChg>
      </pc:sldChg>
      <pc:sldChg chg="delSp">
        <pc:chgData name="Ellan Winter" userId="9a80851c-dfd5-4a04-bafd-92bdf8926baa" providerId="ADAL" clId="{C776382F-2BC1-44CA-BD9D-31952301BA06}" dt="2020-01-20T08:56:38.908" v="2" actId="478"/>
        <pc:sldMkLst>
          <pc:docMk/>
          <pc:sldMk cId="1814912287" sldId="383"/>
        </pc:sldMkLst>
        <pc:spChg chg="del">
          <ac:chgData name="Ellan Winter" userId="9a80851c-dfd5-4a04-bafd-92bdf8926baa" providerId="ADAL" clId="{C776382F-2BC1-44CA-BD9D-31952301BA06}" dt="2020-01-20T08:56:38.908" v="2" actId="478"/>
          <ac:spMkLst>
            <pc:docMk/>
            <pc:sldMk cId="1814912287" sldId="383"/>
            <ac:spMk id="9" creationId="{FDBDADC3-F9C4-4722-B846-5F8A38287F16}"/>
          </ac:spMkLst>
        </pc:spChg>
      </pc:sldChg>
      <pc:sldChg chg="delSp">
        <pc:chgData name="Ellan Winter" userId="9a80851c-dfd5-4a04-bafd-92bdf8926baa" providerId="ADAL" clId="{C776382F-2BC1-44CA-BD9D-31952301BA06}" dt="2020-01-20T09:16:58.258" v="5" actId="478"/>
        <pc:sldMkLst>
          <pc:docMk/>
          <pc:sldMk cId="2114763740" sldId="384"/>
        </pc:sldMkLst>
        <pc:spChg chg="del">
          <ac:chgData name="Ellan Winter" userId="9a80851c-dfd5-4a04-bafd-92bdf8926baa" providerId="ADAL" clId="{C776382F-2BC1-44CA-BD9D-31952301BA06}" dt="2020-01-20T09:16:58.258" v="5" actId="478"/>
          <ac:spMkLst>
            <pc:docMk/>
            <pc:sldMk cId="2114763740" sldId="384"/>
            <ac:spMk id="12" creationId="{A370EB22-AAD7-4FE7-8A46-3A97EEB9E71C}"/>
          </ac:spMkLst>
        </pc:spChg>
      </pc:sldChg>
      <pc:sldChg chg="delSp">
        <pc:chgData name="Ellan Winter" userId="9a80851c-dfd5-4a04-bafd-92bdf8926baa" providerId="ADAL" clId="{C776382F-2BC1-44CA-BD9D-31952301BA06}" dt="2020-01-20T08:56:32.802" v="1" actId="478"/>
        <pc:sldMkLst>
          <pc:docMk/>
          <pc:sldMk cId="1242323685" sldId="412"/>
        </pc:sldMkLst>
        <pc:spChg chg="del">
          <ac:chgData name="Ellan Winter" userId="9a80851c-dfd5-4a04-bafd-92bdf8926baa" providerId="ADAL" clId="{C776382F-2BC1-44CA-BD9D-31952301BA06}" dt="2020-01-20T08:56:32.802" v="1" actId="478"/>
          <ac:spMkLst>
            <pc:docMk/>
            <pc:sldMk cId="1242323685" sldId="412"/>
            <ac:spMk id="9" creationId="{FDBDADC3-F9C4-4722-B846-5F8A38287F16}"/>
          </ac:spMkLst>
        </pc:spChg>
      </pc:sldChg>
      <pc:sldChg chg="delSp modSp">
        <pc:chgData name="Ellan Winter" userId="9a80851c-dfd5-4a04-bafd-92bdf8926baa" providerId="ADAL" clId="{C776382F-2BC1-44CA-BD9D-31952301BA06}" dt="2020-01-20T09:20:03.850" v="83" actId="120"/>
        <pc:sldMkLst>
          <pc:docMk/>
          <pc:sldMk cId="67429336" sldId="413"/>
        </pc:sldMkLst>
        <pc:spChg chg="del">
          <ac:chgData name="Ellan Winter" userId="9a80851c-dfd5-4a04-bafd-92bdf8926baa" providerId="ADAL" clId="{C776382F-2BC1-44CA-BD9D-31952301BA06}" dt="2020-01-20T09:19:58.853" v="82" actId="478"/>
          <ac:spMkLst>
            <pc:docMk/>
            <pc:sldMk cId="67429336" sldId="413"/>
            <ac:spMk id="9" creationId="{4E653F65-18D9-494F-8C8E-DA933C7AFFBE}"/>
          </ac:spMkLst>
        </pc:spChg>
        <pc:spChg chg="mod">
          <ac:chgData name="Ellan Winter" userId="9a80851c-dfd5-4a04-bafd-92bdf8926baa" providerId="ADAL" clId="{C776382F-2BC1-44CA-BD9D-31952301BA06}" dt="2020-01-20T09:20:03.850" v="83" actId="120"/>
          <ac:spMkLst>
            <pc:docMk/>
            <pc:sldMk cId="67429336" sldId="413"/>
            <ac:spMk id="19" creationId="{5252A847-DE45-4FA3-A1F8-EEBEB845FF8E}"/>
          </ac:spMkLst>
        </pc:spChg>
      </pc:sldChg>
      <pc:sldChg chg="delSp modSp">
        <pc:chgData name="Ellan Winter" userId="9a80851c-dfd5-4a04-bafd-92bdf8926baa" providerId="ADAL" clId="{C776382F-2BC1-44CA-BD9D-31952301BA06}" dt="2020-01-20T09:21:01.340" v="86" actId="120"/>
        <pc:sldMkLst>
          <pc:docMk/>
          <pc:sldMk cId="3027758463" sldId="414"/>
        </pc:sldMkLst>
        <pc:spChg chg="del">
          <ac:chgData name="Ellan Winter" userId="9a80851c-dfd5-4a04-bafd-92bdf8926baa" providerId="ADAL" clId="{C776382F-2BC1-44CA-BD9D-31952301BA06}" dt="2020-01-20T09:20:29.428" v="84" actId="478"/>
          <ac:spMkLst>
            <pc:docMk/>
            <pc:sldMk cId="3027758463" sldId="414"/>
            <ac:spMk id="9" creationId="{4E653F65-18D9-494F-8C8E-DA933C7AFFBE}"/>
          </ac:spMkLst>
        </pc:spChg>
        <pc:spChg chg="mod">
          <ac:chgData name="Ellan Winter" userId="9a80851c-dfd5-4a04-bafd-92bdf8926baa" providerId="ADAL" clId="{C776382F-2BC1-44CA-BD9D-31952301BA06}" dt="2020-01-20T09:21:01.340" v="86" actId="120"/>
          <ac:spMkLst>
            <pc:docMk/>
            <pc:sldMk cId="3027758463" sldId="414"/>
            <ac:spMk id="19" creationId="{5252A847-DE45-4FA3-A1F8-EEBEB845FF8E}"/>
          </ac:spMkLst>
        </pc:spChg>
      </pc:sldChg>
      <pc:sldChg chg="delSp modSp">
        <pc:chgData name="Ellan Winter" userId="9a80851c-dfd5-4a04-bafd-92bdf8926baa" providerId="ADAL" clId="{C776382F-2BC1-44CA-BD9D-31952301BA06}" dt="2020-01-20T09:23:38.559" v="99" actId="478"/>
        <pc:sldMkLst>
          <pc:docMk/>
          <pc:sldMk cId="3507340232" sldId="415"/>
        </pc:sldMkLst>
        <pc:spChg chg="del">
          <ac:chgData name="Ellan Winter" userId="9a80851c-dfd5-4a04-bafd-92bdf8926baa" providerId="ADAL" clId="{C776382F-2BC1-44CA-BD9D-31952301BA06}" dt="2020-01-20T09:23:38.559" v="99" actId="478"/>
          <ac:spMkLst>
            <pc:docMk/>
            <pc:sldMk cId="3507340232" sldId="415"/>
            <ac:spMk id="9" creationId="{4E653F65-18D9-494F-8C8E-DA933C7AFFBE}"/>
          </ac:spMkLst>
        </pc:spChg>
        <pc:spChg chg="mod">
          <ac:chgData name="Ellan Winter" userId="9a80851c-dfd5-4a04-bafd-92bdf8926baa" providerId="ADAL" clId="{C776382F-2BC1-44CA-BD9D-31952301BA06}" dt="2020-01-20T09:23:27.207" v="98" actId="20577"/>
          <ac:spMkLst>
            <pc:docMk/>
            <pc:sldMk cId="3507340232" sldId="415"/>
            <ac:spMk id="19" creationId="{5252A847-DE45-4FA3-A1F8-EEBEB845FF8E}"/>
          </ac:spMkLst>
        </pc:spChg>
      </pc:sldChg>
      <pc:sldChg chg="delSp modSp">
        <pc:chgData name="Ellan Winter" userId="9a80851c-dfd5-4a04-bafd-92bdf8926baa" providerId="ADAL" clId="{C776382F-2BC1-44CA-BD9D-31952301BA06}" dt="2020-01-20T09:22:39.592" v="96" actId="20577"/>
        <pc:sldMkLst>
          <pc:docMk/>
          <pc:sldMk cId="1600439985" sldId="416"/>
        </pc:sldMkLst>
        <pc:spChg chg="del">
          <ac:chgData name="Ellan Winter" userId="9a80851c-dfd5-4a04-bafd-92bdf8926baa" providerId="ADAL" clId="{C776382F-2BC1-44CA-BD9D-31952301BA06}" dt="2020-01-20T09:20:39.871" v="85" actId="478"/>
          <ac:spMkLst>
            <pc:docMk/>
            <pc:sldMk cId="1600439985" sldId="416"/>
            <ac:spMk id="9" creationId="{4E653F65-18D9-494F-8C8E-DA933C7AFFBE}"/>
          </ac:spMkLst>
        </pc:spChg>
        <pc:spChg chg="mod">
          <ac:chgData name="Ellan Winter" userId="9a80851c-dfd5-4a04-bafd-92bdf8926baa" providerId="ADAL" clId="{C776382F-2BC1-44CA-BD9D-31952301BA06}" dt="2020-01-20T09:22:39.592" v="96" actId="20577"/>
          <ac:spMkLst>
            <pc:docMk/>
            <pc:sldMk cId="1600439985" sldId="416"/>
            <ac:spMk id="19" creationId="{5252A847-DE45-4FA3-A1F8-EEBEB845FF8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681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1748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999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4666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16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13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331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38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063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760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5848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411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rgbClr val="E7E6E6">
                    <a:lumMod val="50000"/>
                  </a:srgbClr>
                </a:solidFill>
                <a:latin typeface="Century Gothic" panose="020B0502020202020204" pitchFamily="34" charset="0"/>
              </a:rPr>
              <a:t>Year 6 – Spring Block 2 – Percentages</a:t>
            </a:r>
          </a:p>
          <a:p>
            <a:pPr algn="ctr"/>
            <a:endParaRPr lang="en-GB" sz="16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16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16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16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16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16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16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48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Step 4: Percentage of an </a:t>
            </a:r>
            <a:r>
              <a:rPr lang="en-GB" sz="4800" b="1" dirty="0" smtClean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Amount – Part 1.</a:t>
            </a:r>
            <a:endParaRPr lang="en-GB" sz="4000" b="1" i="1" dirty="0">
              <a:solidFill>
                <a:srgbClr val="00B050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40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40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u="sng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400" b="1" u="sng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</a:p>
          <a:p>
            <a:pPr lvl="0" algn="ctr"/>
            <a:endParaRPr lang="en-GB" sz="24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9C98043F-F327-469C-AFFD-8AE7F5773C62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</p:spTree>
    <p:extLst>
      <p:ext uri="{BB962C8B-B14F-4D97-AF65-F5344CB8AC3E}">
        <p14:creationId xmlns:p14="http://schemas.microsoft.com/office/powerpoint/2010/main" val="332354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4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Complete the calculations.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B632E459-9B27-4467-B89C-78410207B713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8E35895-9AFA-43FF-BDB5-2F9D047370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2432609"/>
              </p:ext>
            </p:extLst>
          </p:nvPr>
        </p:nvGraphicFramePr>
        <p:xfrm>
          <a:off x="1705775" y="1790299"/>
          <a:ext cx="5732450" cy="32774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32450">
                  <a:extLst>
                    <a:ext uri="{9D8B030D-6E8A-4147-A177-3AD203B41FA5}">
                      <a16:colId xmlns:a16="http://schemas.microsoft.com/office/drawing/2014/main" val="4100628874"/>
                    </a:ext>
                  </a:extLst>
                </a:gridCol>
              </a:tblGrid>
              <a:tr h="1092467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1% of 4,300ml = </a:t>
                      </a:r>
                      <a:r>
                        <a:rPr lang="en-GB" sz="2800" b="1" spc="-300" dirty="0">
                          <a:latin typeface="Century Gothic" panose="020B0502020202020204" pitchFamily="34" charset="0"/>
                        </a:rPr>
                        <a:t>_______</a:t>
                      </a:r>
                      <a:r>
                        <a:rPr lang="en-GB" sz="2800" b="1" spc="0" dirty="0">
                          <a:latin typeface="Century Gothic" panose="020B0502020202020204" pitchFamily="34" charset="0"/>
                        </a:rPr>
                        <a:t> ml</a:t>
                      </a:r>
                    </a:p>
                  </a:txBody>
                  <a:tcPr marL="160888" marR="160888" marT="80444" marB="80444" anchor="ctr"/>
                </a:tc>
                <a:extLst>
                  <a:ext uri="{0D108BD9-81ED-4DB2-BD59-A6C34878D82A}">
                    <a16:rowId xmlns:a16="http://schemas.microsoft.com/office/drawing/2014/main" val="1162381300"/>
                  </a:ext>
                </a:extLst>
              </a:tr>
              <a:tr h="1092468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50% of 340cm = </a:t>
                      </a:r>
                      <a:r>
                        <a:rPr lang="en-GB" sz="2800" b="1" strike="noStrike" spc="-300" dirty="0">
                          <a:latin typeface="Century Gothic" panose="020B0502020202020204" pitchFamily="34" charset="0"/>
                        </a:rPr>
                        <a:t>_______</a:t>
                      </a:r>
                      <a:r>
                        <a:rPr lang="en-GB" sz="2800" b="1" spc="0" dirty="0">
                          <a:latin typeface="Century Gothic" panose="020B0502020202020204" pitchFamily="34" charset="0"/>
                        </a:rPr>
                        <a:t> cm</a:t>
                      </a:r>
                    </a:p>
                  </a:txBody>
                  <a:tcPr marL="160888" marR="160888" marT="80444" marB="80444" anchor="ctr"/>
                </a:tc>
                <a:extLst>
                  <a:ext uri="{0D108BD9-81ED-4DB2-BD59-A6C34878D82A}">
                    <a16:rowId xmlns:a16="http://schemas.microsoft.com/office/drawing/2014/main" val="1220401499"/>
                  </a:ext>
                </a:extLst>
              </a:tr>
              <a:tr h="1092467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25% of 84mm = </a:t>
                      </a:r>
                      <a:r>
                        <a:rPr lang="en-GB" sz="2800" b="1" spc="-300" dirty="0">
                          <a:latin typeface="Century Gothic" panose="020B0502020202020204" pitchFamily="34" charset="0"/>
                        </a:rPr>
                        <a:t>_______</a:t>
                      </a:r>
                      <a:r>
                        <a:rPr lang="en-GB" sz="2800" b="1" spc="0" dirty="0">
                          <a:latin typeface="Century Gothic" panose="020B0502020202020204" pitchFamily="34" charset="0"/>
                        </a:rPr>
                        <a:t> mm</a:t>
                      </a:r>
                    </a:p>
                  </a:txBody>
                  <a:tcPr marL="160888" marR="160888" marT="80444" marB="80444" anchor="ctr"/>
                </a:tc>
                <a:extLst>
                  <a:ext uri="{0D108BD9-81ED-4DB2-BD59-A6C34878D82A}">
                    <a16:rowId xmlns:a16="http://schemas.microsoft.com/office/drawing/2014/main" val="20986068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9267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4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Complete the calculations.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B632E459-9B27-4467-B89C-78410207B713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CB8BD02-7DD9-4101-ADFE-6FCF8351B8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182575"/>
              </p:ext>
            </p:extLst>
          </p:nvPr>
        </p:nvGraphicFramePr>
        <p:xfrm>
          <a:off x="1705775" y="1790299"/>
          <a:ext cx="5732450" cy="32774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32450">
                  <a:extLst>
                    <a:ext uri="{9D8B030D-6E8A-4147-A177-3AD203B41FA5}">
                      <a16:colId xmlns:a16="http://schemas.microsoft.com/office/drawing/2014/main" val="4100628874"/>
                    </a:ext>
                  </a:extLst>
                </a:gridCol>
              </a:tblGrid>
              <a:tr h="1092467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1% of 4,300ml = </a:t>
                      </a:r>
                      <a:r>
                        <a:rPr lang="en-GB" sz="2800" b="1" spc="-300" dirty="0">
                          <a:latin typeface="Century Gothic" panose="020B0502020202020204" pitchFamily="34" charset="0"/>
                        </a:rPr>
                        <a:t>_______</a:t>
                      </a:r>
                      <a:r>
                        <a:rPr lang="en-GB" sz="2800" b="1" spc="0" dirty="0">
                          <a:latin typeface="Century Gothic" panose="020B0502020202020204" pitchFamily="34" charset="0"/>
                        </a:rPr>
                        <a:t> ml</a:t>
                      </a:r>
                    </a:p>
                  </a:txBody>
                  <a:tcPr marL="160888" marR="160888" marT="80444" marB="80444" anchor="ctr"/>
                </a:tc>
                <a:extLst>
                  <a:ext uri="{0D108BD9-81ED-4DB2-BD59-A6C34878D82A}">
                    <a16:rowId xmlns:a16="http://schemas.microsoft.com/office/drawing/2014/main" val="1162381300"/>
                  </a:ext>
                </a:extLst>
              </a:tr>
              <a:tr h="1092468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50% of 340cm = </a:t>
                      </a:r>
                      <a:r>
                        <a:rPr lang="en-GB" sz="2800" b="1" strike="noStrike" spc="-300" dirty="0">
                          <a:latin typeface="Century Gothic" panose="020B0502020202020204" pitchFamily="34" charset="0"/>
                        </a:rPr>
                        <a:t>_______</a:t>
                      </a:r>
                      <a:r>
                        <a:rPr lang="en-GB" sz="2800" b="1" spc="0" dirty="0">
                          <a:latin typeface="Century Gothic" panose="020B0502020202020204" pitchFamily="34" charset="0"/>
                        </a:rPr>
                        <a:t> cm</a:t>
                      </a:r>
                    </a:p>
                  </a:txBody>
                  <a:tcPr marL="160888" marR="160888" marT="80444" marB="80444" anchor="ctr"/>
                </a:tc>
                <a:extLst>
                  <a:ext uri="{0D108BD9-81ED-4DB2-BD59-A6C34878D82A}">
                    <a16:rowId xmlns:a16="http://schemas.microsoft.com/office/drawing/2014/main" val="1220401499"/>
                  </a:ext>
                </a:extLst>
              </a:tr>
              <a:tr h="1092467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25% of 84mm = </a:t>
                      </a:r>
                      <a:r>
                        <a:rPr lang="en-GB" sz="2800" b="1" spc="-300" dirty="0">
                          <a:latin typeface="Century Gothic" panose="020B0502020202020204" pitchFamily="34" charset="0"/>
                        </a:rPr>
                        <a:t>_______</a:t>
                      </a:r>
                      <a:r>
                        <a:rPr lang="en-GB" sz="2800" b="1" spc="0" dirty="0">
                          <a:latin typeface="Century Gothic" panose="020B0502020202020204" pitchFamily="34" charset="0"/>
                        </a:rPr>
                        <a:t> mm</a:t>
                      </a:r>
                    </a:p>
                  </a:txBody>
                  <a:tcPr marL="160888" marR="160888" marT="80444" marB="80444" anchor="ctr"/>
                </a:tc>
                <a:extLst>
                  <a:ext uri="{0D108BD9-81ED-4DB2-BD59-A6C34878D82A}">
                    <a16:rowId xmlns:a16="http://schemas.microsoft.com/office/drawing/2014/main" val="209860680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40C227E-78D1-4DAC-89F1-5D4C5568D6AC}"/>
              </a:ext>
            </a:extLst>
          </p:cNvPr>
          <p:cNvSpPr txBox="1"/>
          <p:nvPr/>
        </p:nvSpPr>
        <p:spPr>
          <a:xfrm>
            <a:off x="5213444" y="2050434"/>
            <a:ext cx="982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43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3912BB-F98F-4FCA-8139-B8A330855BCF}"/>
              </a:ext>
            </a:extLst>
          </p:cNvPr>
          <p:cNvSpPr txBox="1"/>
          <p:nvPr/>
        </p:nvSpPr>
        <p:spPr>
          <a:xfrm>
            <a:off x="5158851" y="3167390"/>
            <a:ext cx="982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170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CA0CD2-84F5-49C0-AF2F-2C42A56FE879}"/>
              </a:ext>
            </a:extLst>
          </p:cNvPr>
          <p:cNvSpPr txBox="1"/>
          <p:nvPr/>
        </p:nvSpPr>
        <p:spPr>
          <a:xfrm>
            <a:off x="5070569" y="4254025"/>
            <a:ext cx="982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2114763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Problem Solving 1</a:t>
            </a:r>
          </a:p>
          <a:p>
            <a:pPr lvl="0" algn="ctr"/>
            <a:endParaRPr lang="en-GB" sz="2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Mahalia wants to raise £1,300 for charity. She hopes to raise 50% of that total at an art exhibition. This is what people gave: </a:t>
            </a: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How much money did she raise at the exhibition? Did she reach 50% of £1,300?</a:t>
            </a: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F2267ACB-233E-41BC-B01B-8F3DC45483E4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EE2BF19-A6CE-4D51-87BB-E16B3A2630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564989"/>
              </p:ext>
            </p:extLst>
          </p:nvPr>
        </p:nvGraphicFramePr>
        <p:xfrm>
          <a:off x="1886378" y="1941896"/>
          <a:ext cx="5371244" cy="21418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85622">
                  <a:extLst>
                    <a:ext uri="{9D8B030D-6E8A-4147-A177-3AD203B41FA5}">
                      <a16:colId xmlns:a16="http://schemas.microsoft.com/office/drawing/2014/main" val="3887772031"/>
                    </a:ext>
                  </a:extLst>
                </a:gridCol>
                <a:gridCol w="2685622">
                  <a:extLst>
                    <a:ext uri="{9D8B030D-6E8A-4147-A177-3AD203B41FA5}">
                      <a16:colId xmlns:a16="http://schemas.microsoft.com/office/drawing/2014/main" val="173704272"/>
                    </a:ext>
                  </a:extLst>
                </a:gridCol>
              </a:tblGrid>
              <a:tr h="535457">
                <a:tc>
                  <a:txBody>
                    <a:bodyPr/>
                    <a:lstStyle/>
                    <a:p>
                      <a:pPr algn="ctr"/>
                      <a:r>
                        <a:rPr lang="en-GB" sz="2000" b="1" u="sng" dirty="0">
                          <a:latin typeface="Century Gothic" panose="020B0502020202020204" pitchFamily="34" charset="0"/>
                        </a:rPr>
                        <a:t>Person</a:t>
                      </a:r>
                    </a:p>
                  </a:txBody>
                  <a:tcPr marL="158271" marR="158271" marT="79135" marB="7913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u="sng" dirty="0">
                          <a:latin typeface="Century Gothic" panose="020B0502020202020204" pitchFamily="34" charset="0"/>
                        </a:rPr>
                        <a:t>Amount given</a:t>
                      </a:r>
                    </a:p>
                  </a:txBody>
                  <a:tcPr marL="158271" marR="158271" marT="79135" marB="7913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3112257"/>
                  </a:ext>
                </a:extLst>
              </a:tr>
              <a:tr h="535457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Phil Coffers</a:t>
                      </a:r>
                    </a:p>
                  </a:txBody>
                  <a:tcPr marL="158271" marR="158271" marT="79135" marB="7913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1% of £18,000</a:t>
                      </a:r>
                    </a:p>
                  </a:txBody>
                  <a:tcPr marL="158271" marR="158271" marT="79135" marB="7913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9665519"/>
                  </a:ext>
                </a:extLst>
              </a:tr>
              <a:tr h="535457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Frieda </a:t>
                      </a:r>
                      <a:r>
                        <a:rPr lang="en-GB" sz="2000" b="1" dirty="0" err="1">
                          <a:latin typeface="Century Gothic" panose="020B0502020202020204" pitchFamily="34" charset="0"/>
                        </a:rPr>
                        <a:t>Spendit</a:t>
                      </a: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158271" marR="158271" marT="79135" marB="7913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10% of £2,230</a:t>
                      </a:r>
                    </a:p>
                  </a:txBody>
                  <a:tcPr marL="158271" marR="158271" marT="79135" marB="7913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2616876"/>
                  </a:ext>
                </a:extLst>
              </a:tr>
              <a:tr h="535457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Will </a:t>
                      </a:r>
                      <a:r>
                        <a:rPr lang="en-GB" sz="2000" b="1" dirty="0" err="1">
                          <a:latin typeface="Century Gothic" panose="020B0502020202020204" pitchFamily="34" charset="0"/>
                        </a:rPr>
                        <a:t>Paywell</a:t>
                      </a: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158271" marR="158271" marT="79135" marB="7913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25% of £1,004</a:t>
                      </a:r>
                    </a:p>
                  </a:txBody>
                  <a:tcPr marL="158271" marR="158271" marT="79135" marB="7913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1864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1900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Now try the Varied Fluency Challenges!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 questions 1a-4a if you want support to build your confidence.</a:t>
            </a:r>
          </a:p>
          <a:p>
            <a:r>
              <a:rPr lang="en-GB" dirty="0" smtClean="0"/>
              <a:t>Do questions 5a-8a if you want a similar challenge to the questions that you have practised.</a:t>
            </a:r>
          </a:p>
          <a:p>
            <a:r>
              <a:rPr lang="en-GB" dirty="0" smtClean="0"/>
              <a:t>Do questions 9a – 12a if you want a tougher challenge!</a:t>
            </a:r>
          </a:p>
          <a:p>
            <a:endParaRPr lang="en-GB" dirty="0"/>
          </a:p>
          <a:p>
            <a:r>
              <a:rPr lang="en-GB" dirty="0" smtClean="0"/>
              <a:t>If you want extra practice, look at the ‘b’ challenges that are available for each level of challenge too.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1028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Problem Solving 1</a:t>
            </a:r>
          </a:p>
          <a:p>
            <a:pPr lvl="0" algn="ctr"/>
            <a:endParaRPr lang="en-GB" sz="2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Mahalia wants to raise £1,300 for charity. She hopes to raise 50% of that total at an art exhibition. This is what people gave: </a:t>
            </a: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How much money did she raise at the exhibition? Did she reach 50% of £1,300?</a:t>
            </a:r>
          </a:p>
          <a:p>
            <a:pPr lvl="0" algn="ctr" defTabSz="51435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514350">
              <a:defRPr/>
            </a:pP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She raised £654. Yes, she reached her target. 50% of £1,300 is £650.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F2267ACB-233E-41BC-B01B-8F3DC45483E4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EE2BF19-A6CE-4D51-87BB-E16B3A2630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1429371"/>
              </p:ext>
            </p:extLst>
          </p:nvPr>
        </p:nvGraphicFramePr>
        <p:xfrm>
          <a:off x="1886378" y="1941896"/>
          <a:ext cx="5371244" cy="21418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85622">
                  <a:extLst>
                    <a:ext uri="{9D8B030D-6E8A-4147-A177-3AD203B41FA5}">
                      <a16:colId xmlns:a16="http://schemas.microsoft.com/office/drawing/2014/main" val="3887772031"/>
                    </a:ext>
                  </a:extLst>
                </a:gridCol>
                <a:gridCol w="2685622">
                  <a:extLst>
                    <a:ext uri="{9D8B030D-6E8A-4147-A177-3AD203B41FA5}">
                      <a16:colId xmlns:a16="http://schemas.microsoft.com/office/drawing/2014/main" val="173704272"/>
                    </a:ext>
                  </a:extLst>
                </a:gridCol>
              </a:tblGrid>
              <a:tr h="535457">
                <a:tc>
                  <a:txBody>
                    <a:bodyPr/>
                    <a:lstStyle/>
                    <a:p>
                      <a:pPr algn="ctr"/>
                      <a:r>
                        <a:rPr lang="en-GB" sz="2000" b="1" u="sng" dirty="0">
                          <a:latin typeface="Century Gothic" panose="020B0502020202020204" pitchFamily="34" charset="0"/>
                        </a:rPr>
                        <a:t>Person</a:t>
                      </a:r>
                    </a:p>
                  </a:txBody>
                  <a:tcPr marL="158271" marR="158271" marT="79135" marB="7913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u="sng" dirty="0">
                          <a:latin typeface="Century Gothic" panose="020B0502020202020204" pitchFamily="34" charset="0"/>
                        </a:rPr>
                        <a:t>Amount given</a:t>
                      </a:r>
                    </a:p>
                  </a:txBody>
                  <a:tcPr marL="158271" marR="158271" marT="79135" marB="7913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3112257"/>
                  </a:ext>
                </a:extLst>
              </a:tr>
              <a:tr h="535457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Phil Coffers</a:t>
                      </a:r>
                    </a:p>
                  </a:txBody>
                  <a:tcPr marL="158271" marR="158271" marT="79135" marB="7913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1% of £18,000</a:t>
                      </a:r>
                    </a:p>
                  </a:txBody>
                  <a:tcPr marL="158271" marR="158271" marT="79135" marB="7913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9665519"/>
                  </a:ext>
                </a:extLst>
              </a:tr>
              <a:tr h="535457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Frieda </a:t>
                      </a:r>
                      <a:r>
                        <a:rPr lang="en-GB" sz="2000" b="1" dirty="0" err="1">
                          <a:latin typeface="Century Gothic" panose="020B0502020202020204" pitchFamily="34" charset="0"/>
                        </a:rPr>
                        <a:t>Spendit</a:t>
                      </a: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158271" marR="158271" marT="79135" marB="7913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10% of £2,230</a:t>
                      </a:r>
                    </a:p>
                  </a:txBody>
                  <a:tcPr marL="158271" marR="158271" marT="79135" marB="7913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2616876"/>
                  </a:ext>
                </a:extLst>
              </a:tr>
              <a:tr h="535457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Will </a:t>
                      </a:r>
                      <a:r>
                        <a:rPr lang="en-GB" sz="2000" b="1" dirty="0" err="1">
                          <a:latin typeface="Century Gothic" panose="020B0502020202020204" pitchFamily="34" charset="0"/>
                        </a:rPr>
                        <a:t>Paywell</a:t>
                      </a:r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158271" marR="158271" marT="79135" marB="7913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25% of £1,004</a:t>
                      </a:r>
                    </a:p>
                  </a:txBody>
                  <a:tcPr marL="158271" marR="158271" marT="79135" marB="7913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1864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6452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Problem Solving 2</a:t>
            </a:r>
          </a:p>
          <a:p>
            <a:pPr lvl="0" algn="ctr"/>
            <a:endParaRPr lang="en-GB" sz="2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Iris and Jakub are trying to get the largest answer. They can only change one part of the calculation below.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Iris says, “I will find 25% of 400g to make the larger answer.”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Jakub says, “I will find 10% of 800g to make the larger answer.”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Who has made the largest answer?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F2267ACB-233E-41BC-B01B-8F3DC45483E4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D1D66B-6FB7-445B-BB51-477D3592F125}"/>
              </a:ext>
            </a:extLst>
          </p:cNvPr>
          <p:cNvSpPr txBox="1"/>
          <p:nvPr/>
        </p:nvSpPr>
        <p:spPr>
          <a:xfrm>
            <a:off x="2930400" y="1835586"/>
            <a:ext cx="32832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 dirty="0">
                <a:latin typeface="Century Gothic" panose="020B0502020202020204" pitchFamily="34" charset="0"/>
              </a:rPr>
              <a:t>10% of 400g = 40g</a:t>
            </a:r>
          </a:p>
        </p:txBody>
      </p:sp>
    </p:spTree>
    <p:extLst>
      <p:ext uri="{BB962C8B-B14F-4D97-AF65-F5344CB8AC3E}">
        <p14:creationId xmlns:p14="http://schemas.microsoft.com/office/powerpoint/2010/main" val="2002880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Problem Solving 2</a:t>
            </a:r>
          </a:p>
          <a:p>
            <a:pPr lvl="0" algn="ctr"/>
            <a:endParaRPr lang="en-GB" sz="2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Iris and Jakub are trying to get the largest answer. They can only change one part of the calculation below.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Iris says, “I will find 25% of 400g to make the larger answer.”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Jakub says, “I will find 10% of 800g to make the larger answer.”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Who has made the largest answer?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Iris has made the largest number as 25% of 400g = 100g. </a:t>
            </a:r>
          </a:p>
          <a:p>
            <a:pPr algn="ctr"/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Jakub has made 80g.</a:t>
            </a:r>
            <a:endParaRPr lang="en-GB" sz="2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F2267ACB-233E-41BC-B01B-8F3DC45483E4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D1D66B-6FB7-445B-BB51-477D3592F125}"/>
              </a:ext>
            </a:extLst>
          </p:cNvPr>
          <p:cNvSpPr txBox="1"/>
          <p:nvPr/>
        </p:nvSpPr>
        <p:spPr>
          <a:xfrm>
            <a:off x="2930400" y="1835586"/>
            <a:ext cx="32832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 dirty="0">
                <a:latin typeface="Century Gothic" panose="020B0502020202020204" pitchFamily="34" charset="0"/>
              </a:rPr>
              <a:t>10% of 400g = 40g</a:t>
            </a:r>
          </a:p>
        </p:txBody>
      </p:sp>
    </p:spTree>
    <p:extLst>
      <p:ext uri="{BB962C8B-B14F-4D97-AF65-F5344CB8AC3E}">
        <p14:creationId xmlns:p14="http://schemas.microsoft.com/office/powerpoint/2010/main" val="67429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Reasoning 1</a:t>
            </a:r>
          </a:p>
          <a:p>
            <a:pPr lvl="0" algn="ctr"/>
            <a:endParaRPr lang="en-GB" sz="2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Lewis tried to calculate 25% of 948 but he has got the answer wrong. 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He says,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Explain Lewis’s mistake.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F2267ACB-233E-41BC-B01B-8F3DC45483E4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65993323-E976-4E8E-9643-C930472AD3DF}"/>
              </a:ext>
            </a:extLst>
          </p:cNvPr>
          <p:cNvSpPr/>
          <p:nvPr/>
        </p:nvSpPr>
        <p:spPr>
          <a:xfrm>
            <a:off x="4050712" y="2164359"/>
            <a:ext cx="3991625" cy="2025504"/>
          </a:xfrm>
          <a:prstGeom prst="wedgeRoundRectCallout">
            <a:avLst>
              <a:gd name="adj1" fmla="val -65884"/>
              <a:gd name="adj2" fmla="val 3159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To find 25% of 948, I divided 948 by 2 and got 474 as an answer. 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675AF65-74E3-4CBF-A7B9-F6AB09C693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0188" y="2537195"/>
            <a:ext cx="1769560" cy="170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58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Reasoning 1</a:t>
            </a:r>
          </a:p>
          <a:p>
            <a:pPr lvl="0" algn="ctr"/>
            <a:endParaRPr lang="en-GB" sz="2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Lewis tried to calculate 25% of 948 but he has got the answer wrong. 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He says,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Explain Lewis’s mistake.</a:t>
            </a:r>
          </a:p>
          <a:p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Lewis has made a mistake because...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F2267ACB-233E-41BC-B01B-8F3DC45483E4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7F423FF0-005D-4BF0-9862-52590A46C642}"/>
              </a:ext>
            </a:extLst>
          </p:cNvPr>
          <p:cNvSpPr/>
          <p:nvPr/>
        </p:nvSpPr>
        <p:spPr>
          <a:xfrm>
            <a:off x="4050712" y="2164359"/>
            <a:ext cx="3991625" cy="2025504"/>
          </a:xfrm>
          <a:prstGeom prst="wedgeRoundRectCallout">
            <a:avLst>
              <a:gd name="adj1" fmla="val -65884"/>
              <a:gd name="adj2" fmla="val 3159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To find 25% of 948, I divided 948 by 2 and got 474 as an answer. 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D5BF661-88F2-44ED-872F-092559E100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0188" y="2537195"/>
            <a:ext cx="1769560" cy="170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4399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Reasoning 1</a:t>
            </a:r>
          </a:p>
          <a:p>
            <a:pPr lvl="0" algn="ctr"/>
            <a:endParaRPr lang="en-GB" sz="2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Lewis tried to calculate 25% of 948 but he has got the answer wrong. 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He says,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Explain Lewis’s mistake.</a:t>
            </a:r>
          </a:p>
          <a:p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Lewis has made a mistake because he found 50% of 948 instead of 25%. He should have calculated 948 ÷ 4 = 237.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F2267ACB-233E-41BC-B01B-8F3DC45483E4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DC343DBB-6FF4-46E1-8127-61EE4FCCD8A9}"/>
              </a:ext>
            </a:extLst>
          </p:cNvPr>
          <p:cNvSpPr/>
          <p:nvPr/>
        </p:nvSpPr>
        <p:spPr>
          <a:xfrm>
            <a:off x="4050712" y="2164359"/>
            <a:ext cx="3991625" cy="2025504"/>
          </a:xfrm>
          <a:prstGeom prst="wedgeRoundRectCallout">
            <a:avLst>
              <a:gd name="adj1" fmla="val -65884"/>
              <a:gd name="adj2" fmla="val 3159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To find 25% of 948, I divided 948 by 2 and got 474 as an answer. 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62EB50C-3FBD-4CE1-B892-C8A7FFDFED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0188" y="2537195"/>
            <a:ext cx="1769560" cy="170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34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Introduction</a:t>
            </a:r>
          </a:p>
          <a:p>
            <a:pPr algn="ctr"/>
            <a:endParaRPr lang="en-GB" sz="2000" b="1" u="sng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Fill in the gaps in the table using the options below.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9C98043F-F327-469C-AFFD-8AE7F5773C62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69E2F4E5-8F02-4036-ACA2-2B19761361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360288"/>
              </p:ext>
            </p:extLst>
          </p:nvPr>
        </p:nvGraphicFramePr>
        <p:xfrm>
          <a:off x="576000" y="2441358"/>
          <a:ext cx="7992000" cy="36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98000">
                  <a:extLst>
                    <a:ext uri="{9D8B030D-6E8A-4147-A177-3AD203B41FA5}">
                      <a16:colId xmlns:a16="http://schemas.microsoft.com/office/drawing/2014/main" val="3813118784"/>
                    </a:ext>
                  </a:extLst>
                </a:gridCol>
                <a:gridCol w="1998000">
                  <a:extLst>
                    <a:ext uri="{9D8B030D-6E8A-4147-A177-3AD203B41FA5}">
                      <a16:colId xmlns:a16="http://schemas.microsoft.com/office/drawing/2014/main" val="433636705"/>
                    </a:ext>
                  </a:extLst>
                </a:gridCol>
                <a:gridCol w="1998000">
                  <a:extLst>
                    <a:ext uri="{9D8B030D-6E8A-4147-A177-3AD203B41FA5}">
                      <a16:colId xmlns:a16="http://schemas.microsoft.com/office/drawing/2014/main" val="771081849"/>
                    </a:ext>
                  </a:extLst>
                </a:gridCol>
                <a:gridCol w="1998000">
                  <a:extLst>
                    <a:ext uri="{9D8B030D-6E8A-4147-A177-3AD203B41FA5}">
                      <a16:colId xmlns:a16="http://schemas.microsoft.com/office/drawing/2014/main" val="952441199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u="sng" dirty="0">
                          <a:latin typeface="Century Gothic" panose="020B0502020202020204" pitchFamily="34" charset="0"/>
                        </a:rPr>
                        <a:t>Fraction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u="sng" dirty="0">
                          <a:latin typeface="Century Gothic" panose="020B0502020202020204" pitchFamily="34" charset="0"/>
                        </a:rPr>
                        <a:t>Equivalent decimal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u="sng" dirty="0">
                          <a:latin typeface="Century Gothic" panose="020B0502020202020204" pitchFamily="34" charset="0"/>
                        </a:rPr>
                        <a:t>Equivalent percentage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u="sng" dirty="0">
                          <a:latin typeface="Century Gothic" panose="020B0502020202020204" pitchFamily="34" charset="0"/>
                        </a:rPr>
                        <a:t>Divide amount by: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075825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50%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179525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endParaRPr lang="en-GB" sz="2000" b="1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812126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0.1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06883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256956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3820EBAA-7FB1-40D7-ADF6-9C407289D0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825648"/>
              </p:ext>
            </p:extLst>
          </p:nvPr>
        </p:nvGraphicFramePr>
        <p:xfrm>
          <a:off x="1449000" y="3197681"/>
          <a:ext cx="252000" cy="6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2000">
                  <a:extLst>
                    <a:ext uri="{9D8B030D-6E8A-4147-A177-3AD203B41FA5}">
                      <a16:colId xmlns:a16="http://schemas.microsoft.com/office/drawing/2014/main" val="3813118784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707582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179525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8E404172-CD51-4BAB-B55B-DB6CCE73B1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7324354"/>
              </p:ext>
            </p:extLst>
          </p:nvPr>
        </p:nvGraphicFramePr>
        <p:xfrm>
          <a:off x="1449000" y="3917771"/>
          <a:ext cx="252000" cy="6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2000">
                  <a:extLst>
                    <a:ext uri="{9D8B030D-6E8A-4147-A177-3AD203B41FA5}">
                      <a16:colId xmlns:a16="http://schemas.microsoft.com/office/drawing/2014/main" val="3813118784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707582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179525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F0703018-7C50-449E-9296-FEA423055F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864188"/>
              </p:ext>
            </p:extLst>
          </p:nvPr>
        </p:nvGraphicFramePr>
        <p:xfrm>
          <a:off x="1359000" y="5357951"/>
          <a:ext cx="432000" cy="6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3813118784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707582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179525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26B26B65-CE1B-471C-92FA-0DD647ADDC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683653"/>
              </p:ext>
            </p:extLst>
          </p:nvPr>
        </p:nvGraphicFramePr>
        <p:xfrm>
          <a:off x="1510748" y="1236138"/>
          <a:ext cx="6122504" cy="10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4501">
                  <a:extLst>
                    <a:ext uri="{9D8B030D-6E8A-4147-A177-3AD203B41FA5}">
                      <a16:colId xmlns:a16="http://schemas.microsoft.com/office/drawing/2014/main" val="3813118784"/>
                    </a:ext>
                  </a:extLst>
                </a:gridCol>
                <a:gridCol w="1224501">
                  <a:extLst>
                    <a:ext uri="{9D8B030D-6E8A-4147-A177-3AD203B41FA5}">
                      <a16:colId xmlns:a16="http://schemas.microsoft.com/office/drawing/2014/main" val="61580165"/>
                    </a:ext>
                  </a:extLst>
                </a:gridCol>
                <a:gridCol w="1224500">
                  <a:extLst>
                    <a:ext uri="{9D8B030D-6E8A-4147-A177-3AD203B41FA5}">
                      <a16:colId xmlns:a16="http://schemas.microsoft.com/office/drawing/2014/main" val="667838915"/>
                    </a:ext>
                  </a:extLst>
                </a:gridCol>
                <a:gridCol w="1224501">
                  <a:extLst>
                    <a:ext uri="{9D8B030D-6E8A-4147-A177-3AD203B41FA5}">
                      <a16:colId xmlns:a16="http://schemas.microsoft.com/office/drawing/2014/main" val="2572787442"/>
                    </a:ext>
                  </a:extLst>
                </a:gridCol>
                <a:gridCol w="1224501">
                  <a:extLst>
                    <a:ext uri="{9D8B030D-6E8A-4147-A177-3AD203B41FA5}">
                      <a16:colId xmlns:a16="http://schemas.microsoft.com/office/drawing/2014/main" val="71209618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0.01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0.5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006883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0.25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256956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4491D82C-D1A7-45C6-A0E6-AD50AE2A09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2211710"/>
              </p:ext>
            </p:extLst>
          </p:nvPr>
        </p:nvGraphicFramePr>
        <p:xfrm>
          <a:off x="5633766" y="1174518"/>
          <a:ext cx="324000" cy="6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000">
                  <a:extLst>
                    <a:ext uri="{9D8B030D-6E8A-4147-A177-3AD203B41FA5}">
                      <a16:colId xmlns:a16="http://schemas.microsoft.com/office/drawing/2014/main" val="3813118784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707582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1795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9721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Introduction</a:t>
            </a:r>
          </a:p>
          <a:p>
            <a:pPr algn="ctr"/>
            <a:endParaRPr lang="en-GB" sz="2000" b="1" u="sng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Fill in the gaps in the table using the options below.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9C98043F-F327-469C-AFFD-8AE7F5773C62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69E2F4E5-8F02-4036-ACA2-2B19761361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341274"/>
              </p:ext>
            </p:extLst>
          </p:nvPr>
        </p:nvGraphicFramePr>
        <p:xfrm>
          <a:off x="576000" y="2441358"/>
          <a:ext cx="7992000" cy="36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98000">
                  <a:extLst>
                    <a:ext uri="{9D8B030D-6E8A-4147-A177-3AD203B41FA5}">
                      <a16:colId xmlns:a16="http://schemas.microsoft.com/office/drawing/2014/main" val="3813118784"/>
                    </a:ext>
                  </a:extLst>
                </a:gridCol>
                <a:gridCol w="1998000">
                  <a:extLst>
                    <a:ext uri="{9D8B030D-6E8A-4147-A177-3AD203B41FA5}">
                      <a16:colId xmlns:a16="http://schemas.microsoft.com/office/drawing/2014/main" val="433636705"/>
                    </a:ext>
                  </a:extLst>
                </a:gridCol>
                <a:gridCol w="1998000">
                  <a:extLst>
                    <a:ext uri="{9D8B030D-6E8A-4147-A177-3AD203B41FA5}">
                      <a16:colId xmlns:a16="http://schemas.microsoft.com/office/drawing/2014/main" val="771081849"/>
                    </a:ext>
                  </a:extLst>
                </a:gridCol>
                <a:gridCol w="1998000">
                  <a:extLst>
                    <a:ext uri="{9D8B030D-6E8A-4147-A177-3AD203B41FA5}">
                      <a16:colId xmlns:a16="http://schemas.microsoft.com/office/drawing/2014/main" val="952441199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u="sng" dirty="0">
                          <a:latin typeface="Century Gothic" panose="020B0502020202020204" pitchFamily="34" charset="0"/>
                        </a:rPr>
                        <a:t>Fraction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u="sng" dirty="0">
                          <a:latin typeface="Century Gothic" panose="020B0502020202020204" pitchFamily="34" charset="0"/>
                        </a:rPr>
                        <a:t>Equivalent decimal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u="sng" dirty="0">
                          <a:latin typeface="Century Gothic" panose="020B0502020202020204" pitchFamily="34" charset="0"/>
                        </a:rPr>
                        <a:t>Equivalent percentage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u="sng" dirty="0">
                          <a:latin typeface="Century Gothic" panose="020B0502020202020204" pitchFamily="34" charset="0"/>
                        </a:rPr>
                        <a:t>Divide amount by: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075825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0.5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50%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179525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endParaRPr lang="en-GB" sz="2000" b="1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0.25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25%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812126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0.1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10%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06883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0.01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1%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256956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3820EBAA-7FB1-40D7-ADF6-9C407289D080}"/>
              </a:ext>
            </a:extLst>
          </p:cNvPr>
          <p:cNvGraphicFramePr>
            <a:graphicFrameLocks noGrp="1"/>
          </p:cNvGraphicFramePr>
          <p:nvPr/>
        </p:nvGraphicFramePr>
        <p:xfrm>
          <a:off x="1449000" y="3197681"/>
          <a:ext cx="252000" cy="6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2000">
                  <a:extLst>
                    <a:ext uri="{9D8B030D-6E8A-4147-A177-3AD203B41FA5}">
                      <a16:colId xmlns:a16="http://schemas.microsoft.com/office/drawing/2014/main" val="3813118784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707582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179525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8E404172-CD51-4BAB-B55B-DB6CCE73B19D}"/>
              </a:ext>
            </a:extLst>
          </p:cNvPr>
          <p:cNvGraphicFramePr>
            <a:graphicFrameLocks noGrp="1"/>
          </p:cNvGraphicFramePr>
          <p:nvPr/>
        </p:nvGraphicFramePr>
        <p:xfrm>
          <a:off x="1449000" y="3917771"/>
          <a:ext cx="252000" cy="6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2000">
                  <a:extLst>
                    <a:ext uri="{9D8B030D-6E8A-4147-A177-3AD203B41FA5}">
                      <a16:colId xmlns:a16="http://schemas.microsoft.com/office/drawing/2014/main" val="3813118784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707582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179525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F0703018-7C50-449E-9296-FEA423055FBF}"/>
              </a:ext>
            </a:extLst>
          </p:cNvPr>
          <p:cNvGraphicFramePr>
            <a:graphicFrameLocks noGrp="1"/>
          </p:cNvGraphicFramePr>
          <p:nvPr/>
        </p:nvGraphicFramePr>
        <p:xfrm>
          <a:off x="1359000" y="5357951"/>
          <a:ext cx="432000" cy="6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3813118784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707582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179525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26B26B65-CE1B-471C-92FA-0DD647ADDC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978660"/>
              </p:ext>
            </p:extLst>
          </p:nvPr>
        </p:nvGraphicFramePr>
        <p:xfrm>
          <a:off x="1510748" y="1236138"/>
          <a:ext cx="6122504" cy="10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4501">
                  <a:extLst>
                    <a:ext uri="{9D8B030D-6E8A-4147-A177-3AD203B41FA5}">
                      <a16:colId xmlns:a16="http://schemas.microsoft.com/office/drawing/2014/main" val="3813118784"/>
                    </a:ext>
                  </a:extLst>
                </a:gridCol>
                <a:gridCol w="1224501">
                  <a:extLst>
                    <a:ext uri="{9D8B030D-6E8A-4147-A177-3AD203B41FA5}">
                      <a16:colId xmlns:a16="http://schemas.microsoft.com/office/drawing/2014/main" val="61580165"/>
                    </a:ext>
                  </a:extLst>
                </a:gridCol>
                <a:gridCol w="1224500">
                  <a:extLst>
                    <a:ext uri="{9D8B030D-6E8A-4147-A177-3AD203B41FA5}">
                      <a16:colId xmlns:a16="http://schemas.microsoft.com/office/drawing/2014/main" val="667838915"/>
                    </a:ext>
                  </a:extLst>
                </a:gridCol>
                <a:gridCol w="1224501">
                  <a:extLst>
                    <a:ext uri="{9D8B030D-6E8A-4147-A177-3AD203B41FA5}">
                      <a16:colId xmlns:a16="http://schemas.microsoft.com/office/drawing/2014/main" val="2572787442"/>
                    </a:ext>
                  </a:extLst>
                </a:gridCol>
                <a:gridCol w="1224501">
                  <a:extLst>
                    <a:ext uri="{9D8B030D-6E8A-4147-A177-3AD203B41FA5}">
                      <a16:colId xmlns:a16="http://schemas.microsoft.com/office/drawing/2014/main" val="71209618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767171"/>
                          </a:solidFill>
                          <a:latin typeface="Century Gothic" panose="020B0502020202020204" pitchFamily="34" charset="0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767171"/>
                          </a:solidFill>
                          <a:latin typeface="Century Gothic" panose="020B0502020202020204" pitchFamily="34" charset="0"/>
                        </a:rPr>
                        <a:t>0.01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767171"/>
                          </a:solidFill>
                          <a:latin typeface="Century Gothic" panose="020B0502020202020204" pitchFamily="34" charset="0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solidFill>
                          <a:srgbClr val="76717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767171"/>
                          </a:solidFill>
                          <a:latin typeface="Century Gothic" panose="020B0502020202020204" pitchFamily="34" charset="0"/>
                        </a:rPr>
                        <a:t>0.5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006883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767171"/>
                          </a:solidFill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767171"/>
                          </a:solidFill>
                          <a:latin typeface="Century Gothic" panose="020B0502020202020204" pitchFamily="34" charset="0"/>
                        </a:rPr>
                        <a:t>1%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767171"/>
                          </a:solidFill>
                          <a:latin typeface="Century Gothic" panose="020B0502020202020204" pitchFamily="34" charset="0"/>
                        </a:rPr>
                        <a:t>0.25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767171"/>
                          </a:solidFill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767171"/>
                          </a:solidFill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256956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4491D82C-D1A7-45C6-A0E6-AD50AE2A09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35705"/>
              </p:ext>
            </p:extLst>
          </p:nvPr>
        </p:nvGraphicFramePr>
        <p:xfrm>
          <a:off x="5635671" y="1174518"/>
          <a:ext cx="324000" cy="6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000">
                  <a:extLst>
                    <a:ext uri="{9D8B030D-6E8A-4147-A177-3AD203B41FA5}">
                      <a16:colId xmlns:a16="http://schemas.microsoft.com/office/drawing/2014/main" val="3813118784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767171"/>
                          </a:solidFill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76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707582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767171"/>
                          </a:solidFill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6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179525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B2698BB5-4083-499A-92FD-ACD41BC35FFC}"/>
              </a:ext>
            </a:extLst>
          </p:cNvPr>
          <p:cNvGraphicFramePr>
            <a:graphicFrameLocks noGrp="1"/>
          </p:cNvGraphicFramePr>
          <p:nvPr/>
        </p:nvGraphicFramePr>
        <p:xfrm>
          <a:off x="1413000" y="4637861"/>
          <a:ext cx="324000" cy="6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000">
                  <a:extLst>
                    <a:ext uri="{9D8B030D-6E8A-4147-A177-3AD203B41FA5}">
                      <a16:colId xmlns:a16="http://schemas.microsoft.com/office/drawing/2014/main" val="3813118784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707582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61795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9182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1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By looking from one number line to the other, find 10% of 250.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</a:p>
          <a:p>
            <a:pPr lvl="0" algn="ctr"/>
            <a:endParaRPr lang="en-GB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B632E459-9B27-4467-B89C-78410207B713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4C2F11EA-734F-4524-BBF1-D73B63BA14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292477"/>
              </p:ext>
            </p:extLst>
          </p:nvPr>
        </p:nvGraphicFramePr>
        <p:xfrm>
          <a:off x="1596843" y="3387102"/>
          <a:ext cx="5962197" cy="5426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2018">
                  <a:extLst>
                    <a:ext uri="{9D8B030D-6E8A-4147-A177-3AD203B41FA5}">
                      <a16:colId xmlns:a16="http://schemas.microsoft.com/office/drawing/2014/main" val="1362093215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706857309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793600537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1398542158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2975767721"/>
                    </a:ext>
                  </a:extLst>
                </a:gridCol>
                <a:gridCol w="542017">
                  <a:extLst>
                    <a:ext uri="{9D8B030D-6E8A-4147-A177-3AD203B41FA5}">
                      <a16:colId xmlns:a16="http://schemas.microsoft.com/office/drawing/2014/main" val="3082444838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2981180173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432419390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1667450003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2243806977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946932456"/>
                    </a:ext>
                  </a:extLst>
                </a:gridCol>
              </a:tblGrid>
              <a:tr h="542603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40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60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70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80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90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962483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8AE08881-152E-4213-87E3-C6191E9787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801" y="3868099"/>
            <a:ext cx="5438280" cy="542603"/>
          </a:xfrm>
          <a:prstGeom prst="rect">
            <a:avLst/>
          </a:prstGeom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9130A6D5-8CDD-4744-A204-3CC70E327C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788142"/>
              </p:ext>
            </p:extLst>
          </p:nvPr>
        </p:nvGraphicFramePr>
        <p:xfrm>
          <a:off x="3663955" y="4392406"/>
          <a:ext cx="1827973" cy="6831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27973">
                  <a:extLst>
                    <a:ext uri="{9D8B030D-6E8A-4147-A177-3AD203B41FA5}">
                      <a16:colId xmlns:a16="http://schemas.microsoft.com/office/drawing/2014/main" val="4153248203"/>
                    </a:ext>
                  </a:extLst>
                </a:gridCol>
              </a:tblGrid>
              <a:tr h="683175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Percentage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3422581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2B940585-CAC3-4E68-A8DA-986554021F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953336"/>
              </p:ext>
            </p:extLst>
          </p:nvPr>
        </p:nvGraphicFramePr>
        <p:xfrm>
          <a:off x="1596843" y="1654145"/>
          <a:ext cx="5962197" cy="5426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2018">
                  <a:extLst>
                    <a:ext uri="{9D8B030D-6E8A-4147-A177-3AD203B41FA5}">
                      <a16:colId xmlns:a16="http://schemas.microsoft.com/office/drawing/2014/main" val="1362093215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706857309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793600537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1398542158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2975767721"/>
                    </a:ext>
                  </a:extLst>
                </a:gridCol>
                <a:gridCol w="542017">
                  <a:extLst>
                    <a:ext uri="{9D8B030D-6E8A-4147-A177-3AD203B41FA5}">
                      <a16:colId xmlns:a16="http://schemas.microsoft.com/office/drawing/2014/main" val="3082444838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2981180173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432419390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1667450003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2243806977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946932456"/>
                    </a:ext>
                  </a:extLst>
                </a:gridCol>
              </a:tblGrid>
              <a:tr h="542603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75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125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175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200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225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250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962483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B9691587-59D3-4F9E-81E1-CE15318DA9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801" y="2135151"/>
            <a:ext cx="5438280" cy="542603"/>
          </a:xfrm>
          <a:prstGeom prst="rect">
            <a:avLst/>
          </a:prstGeom>
        </p:spPr>
      </p:pic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58F77EB5-3AA7-4FB3-AC54-0C04262AAD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462576"/>
              </p:ext>
            </p:extLst>
          </p:nvPr>
        </p:nvGraphicFramePr>
        <p:xfrm>
          <a:off x="3663955" y="2659450"/>
          <a:ext cx="1827973" cy="6831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27973">
                  <a:extLst>
                    <a:ext uri="{9D8B030D-6E8A-4147-A177-3AD203B41FA5}">
                      <a16:colId xmlns:a16="http://schemas.microsoft.com/office/drawing/2014/main" val="4153248203"/>
                    </a:ext>
                  </a:extLst>
                </a:gridCol>
              </a:tblGrid>
              <a:tr h="683175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3422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17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1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By looking from one number line to the other, find 10% of 250.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10% of 250 = 25 </a:t>
            </a:r>
          </a:p>
          <a:p>
            <a:pPr lvl="0" algn="ctr"/>
            <a:endParaRPr lang="en-GB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B632E459-9B27-4467-B89C-78410207B713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4C2F11EA-734F-4524-BBF1-D73B63BA14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818287"/>
              </p:ext>
            </p:extLst>
          </p:nvPr>
        </p:nvGraphicFramePr>
        <p:xfrm>
          <a:off x="1596843" y="3387102"/>
          <a:ext cx="5962197" cy="5426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2018">
                  <a:extLst>
                    <a:ext uri="{9D8B030D-6E8A-4147-A177-3AD203B41FA5}">
                      <a16:colId xmlns:a16="http://schemas.microsoft.com/office/drawing/2014/main" val="1362093215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706857309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793600537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1398542158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2975767721"/>
                    </a:ext>
                  </a:extLst>
                </a:gridCol>
                <a:gridCol w="542017">
                  <a:extLst>
                    <a:ext uri="{9D8B030D-6E8A-4147-A177-3AD203B41FA5}">
                      <a16:colId xmlns:a16="http://schemas.microsoft.com/office/drawing/2014/main" val="3082444838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2981180173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432419390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1667450003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2243806977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946932456"/>
                    </a:ext>
                  </a:extLst>
                </a:gridCol>
              </a:tblGrid>
              <a:tr h="542603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40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60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70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80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90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962483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8AE08881-152E-4213-87E3-C6191E9787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801" y="3868099"/>
            <a:ext cx="5438280" cy="542603"/>
          </a:xfrm>
          <a:prstGeom prst="rect">
            <a:avLst/>
          </a:prstGeom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9130A6D5-8CDD-4744-A204-3CC70E327C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9516375"/>
              </p:ext>
            </p:extLst>
          </p:nvPr>
        </p:nvGraphicFramePr>
        <p:xfrm>
          <a:off x="3663955" y="4392406"/>
          <a:ext cx="1827973" cy="6831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27973">
                  <a:extLst>
                    <a:ext uri="{9D8B030D-6E8A-4147-A177-3AD203B41FA5}">
                      <a16:colId xmlns:a16="http://schemas.microsoft.com/office/drawing/2014/main" val="4153248203"/>
                    </a:ext>
                  </a:extLst>
                </a:gridCol>
              </a:tblGrid>
              <a:tr h="683175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Percentage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3422581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2B940585-CAC3-4E68-A8DA-986554021F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759172"/>
              </p:ext>
            </p:extLst>
          </p:nvPr>
        </p:nvGraphicFramePr>
        <p:xfrm>
          <a:off x="1596843" y="1654145"/>
          <a:ext cx="5962197" cy="5426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2018">
                  <a:extLst>
                    <a:ext uri="{9D8B030D-6E8A-4147-A177-3AD203B41FA5}">
                      <a16:colId xmlns:a16="http://schemas.microsoft.com/office/drawing/2014/main" val="1362093215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706857309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793600537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1398542158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2975767721"/>
                    </a:ext>
                  </a:extLst>
                </a:gridCol>
                <a:gridCol w="542017">
                  <a:extLst>
                    <a:ext uri="{9D8B030D-6E8A-4147-A177-3AD203B41FA5}">
                      <a16:colId xmlns:a16="http://schemas.microsoft.com/office/drawing/2014/main" val="3082444838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2981180173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432419390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1667450003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2243806977"/>
                    </a:ext>
                  </a:extLst>
                </a:gridCol>
                <a:gridCol w="542018">
                  <a:extLst>
                    <a:ext uri="{9D8B030D-6E8A-4147-A177-3AD203B41FA5}">
                      <a16:colId xmlns:a16="http://schemas.microsoft.com/office/drawing/2014/main" val="946932456"/>
                    </a:ext>
                  </a:extLst>
                </a:gridCol>
              </a:tblGrid>
              <a:tr h="542603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75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125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175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200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225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250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962483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B9691587-59D3-4F9E-81E1-CE15318DA9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801" y="2135151"/>
            <a:ext cx="5438280" cy="542603"/>
          </a:xfrm>
          <a:prstGeom prst="rect">
            <a:avLst/>
          </a:prstGeom>
        </p:spPr>
      </p:pic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58F77EB5-3AA7-4FB3-AC54-0C04262AAD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4325123"/>
              </p:ext>
            </p:extLst>
          </p:nvPr>
        </p:nvGraphicFramePr>
        <p:xfrm>
          <a:off x="3663955" y="2659450"/>
          <a:ext cx="1827973" cy="6831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27973">
                  <a:extLst>
                    <a:ext uri="{9D8B030D-6E8A-4147-A177-3AD203B41FA5}">
                      <a16:colId xmlns:a16="http://schemas.microsoft.com/office/drawing/2014/main" val="4153248203"/>
                    </a:ext>
                  </a:extLst>
                </a:gridCol>
              </a:tblGrid>
              <a:tr h="683175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3422581"/>
                  </a:ext>
                </a:extLst>
              </a:tr>
            </a:tbl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2DFA5CB-0A67-42A5-BDE0-BD22CE85F8D0}"/>
              </a:ext>
            </a:extLst>
          </p:cNvPr>
          <p:cNvCxnSpPr/>
          <p:nvPr/>
        </p:nvCxnSpPr>
        <p:spPr>
          <a:xfrm flipV="1">
            <a:off x="2407920" y="2098040"/>
            <a:ext cx="0" cy="229436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4324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2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Complete the statement, then circle the answer to the calculation below.</a:t>
            </a:r>
          </a:p>
          <a:p>
            <a:pPr lvl="0" algn="ctr"/>
            <a:endParaRPr lang="en-GB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B632E459-9B27-4467-B89C-78410207B713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5CA47969-8215-43F2-AEF9-666C748067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711974"/>
              </p:ext>
            </p:extLst>
          </p:nvPr>
        </p:nvGraphicFramePr>
        <p:xfrm>
          <a:off x="1694955" y="2576401"/>
          <a:ext cx="5754090" cy="10228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54090">
                  <a:extLst>
                    <a:ext uri="{9D8B030D-6E8A-4147-A177-3AD203B41FA5}">
                      <a16:colId xmlns:a16="http://schemas.microsoft.com/office/drawing/2014/main" val="4100628874"/>
                    </a:ext>
                  </a:extLst>
                </a:gridCol>
              </a:tblGrid>
              <a:tr h="1022808">
                <a:tc>
                  <a:txBody>
                    <a:bodyPr/>
                    <a:lstStyle/>
                    <a:p>
                      <a:pPr algn="ctr"/>
                      <a:r>
                        <a:rPr lang="en-GB" sz="2800" b="1" spc="0" dirty="0">
                          <a:latin typeface="Century Gothic" panose="020B0502020202020204" pitchFamily="34" charset="0"/>
                        </a:rPr>
                        <a:t>To find 25%, I divide by </a:t>
                      </a:r>
                      <a:r>
                        <a:rPr lang="en-GB" sz="2800" b="1" spc="-300" dirty="0">
                          <a:latin typeface="Century Gothic" panose="020B0502020202020204" pitchFamily="34" charset="0"/>
                        </a:rPr>
                        <a:t>________</a:t>
                      </a:r>
                      <a:r>
                        <a:rPr lang="en-GB" sz="2800" b="1" spc="0" dirty="0">
                          <a:latin typeface="Century Gothic" panose="020B0502020202020204" pitchFamily="34" charset="0"/>
                        </a:rPr>
                        <a:t> , so what is 25% of 48?    </a:t>
                      </a:r>
                    </a:p>
                  </a:txBody>
                  <a:tcPr marL="161496" marR="161496" marT="80748" marB="80748" anchor="ctr"/>
                </a:tc>
                <a:extLst>
                  <a:ext uri="{0D108BD9-81ED-4DB2-BD59-A6C34878D82A}">
                    <a16:rowId xmlns:a16="http://schemas.microsoft.com/office/drawing/2014/main" val="1162381300"/>
                  </a:ext>
                </a:extLst>
              </a:tr>
            </a:tbl>
          </a:graphicData>
        </a:graphic>
      </p:graphicFrame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8C5FDDD3-4B9E-4243-8567-965A8400BD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4923427"/>
              </p:ext>
            </p:extLst>
          </p:nvPr>
        </p:nvGraphicFramePr>
        <p:xfrm>
          <a:off x="2824142" y="4604420"/>
          <a:ext cx="3495716" cy="72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4000">
                  <a:extLst>
                    <a:ext uri="{9D8B030D-6E8A-4147-A177-3AD203B41FA5}">
                      <a16:colId xmlns:a16="http://schemas.microsoft.com/office/drawing/2014/main" val="94746853"/>
                    </a:ext>
                  </a:extLst>
                </a:gridCol>
                <a:gridCol w="451858">
                  <a:extLst>
                    <a:ext uri="{9D8B030D-6E8A-4147-A177-3AD203B41FA5}">
                      <a16:colId xmlns:a16="http://schemas.microsoft.com/office/drawing/2014/main" val="1621619578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1583314752"/>
                    </a:ext>
                  </a:extLst>
                </a:gridCol>
                <a:gridCol w="451858">
                  <a:extLst>
                    <a:ext uri="{9D8B030D-6E8A-4147-A177-3AD203B41FA5}">
                      <a16:colId xmlns:a16="http://schemas.microsoft.com/office/drawing/2014/main" val="3075475476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34517744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24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12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771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7916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2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Complete the statement, then circle the answer to the calculation below.</a:t>
            </a:r>
          </a:p>
          <a:p>
            <a:pPr lvl="0" algn="ctr"/>
            <a:endParaRPr lang="en-GB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B632E459-9B27-4467-B89C-78410207B713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5CA47969-8215-43F2-AEF9-666C748067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87490"/>
              </p:ext>
            </p:extLst>
          </p:nvPr>
        </p:nvGraphicFramePr>
        <p:xfrm>
          <a:off x="1694955" y="2576401"/>
          <a:ext cx="5754090" cy="10228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54090">
                  <a:extLst>
                    <a:ext uri="{9D8B030D-6E8A-4147-A177-3AD203B41FA5}">
                      <a16:colId xmlns:a16="http://schemas.microsoft.com/office/drawing/2014/main" val="4100628874"/>
                    </a:ext>
                  </a:extLst>
                </a:gridCol>
              </a:tblGrid>
              <a:tr h="1022808">
                <a:tc>
                  <a:txBody>
                    <a:bodyPr/>
                    <a:lstStyle/>
                    <a:p>
                      <a:pPr algn="ctr"/>
                      <a:r>
                        <a:rPr lang="en-GB" sz="2800" b="1" spc="0" dirty="0">
                          <a:latin typeface="Century Gothic" panose="020B0502020202020204" pitchFamily="34" charset="0"/>
                        </a:rPr>
                        <a:t>To find 25%, I divide by </a:t>
                      </a:r>
                      <a:r>
                        <a:rPr lang="en-GB" sz="2800" b="1" spc="-300" dirty="0">
                          <a:latin typeface="Century Gothic" panose="020B0502020202020204" pitchFamily="34" charset="0"/>
                        </a:rPr>
                        <a:t>________</a:t>
                      </a:r>
                      <a:r>
                        <a:rPr lang="en-GB" sz="2800" b="1" spc="0" dirty="0">
                          <a:latin typeface="Century Gothic" panose="020B0502020202020204" pitchFamily="34" charset="0"/>
                        </a:rPr>
                        <a:t> , so what is 25% of 48?    </a:t>
                      </a:r>
                    </a:p>
                  </a:txBody>
                  <a:tcPr marL="161496" marR="161496" marT="80748" marB="80748" anchor="ctr"/>
                </a:tc>
                <a:extLst>
                  <a:ext uri="{0D108BD9-81ED-4DB2-BD59-A6C34878D82A}">
                    <a16:rowId xmlns:a16="http://schemas.microsoft.com/office/drawing/2014/main" val="1162381300"/>
                  </a:ext>
                </a:extLst>
              </a:tr>
            </a:tbl>
          </a:graphicData>
        </a:graphic>
      </p:graphicFrame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8C5FDDD3-4B9E-4243-8567-965A8400BD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4133840"/>
              </p:ext>
            </p:extLst>
          </p:nvPr>
        </p:nvGraphicFramePr>
        <p:xfrm>
          <a:off x="2824142" y="4604420"/>
          <a:ext cx="3495716" cy="72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4000">
                  <a:extLst>
                    <a:ext uri="{9D8B030D-6E8A-4147-A177-3AD203B41FA5}">
                      <a16:colId xmlns:a16="http://schemas.microsoft.com/office/drawing/2014/main" val="94746853"/>
                    </a:ext>
                  </a:extLst>
                </a:gridCol>
                <a:gridCol w="451858">
                  <a:extLst>
                    <a:ext uri="{9D8B030D-6E8A-4147-A177-3AD203B41FA5}">
                      <a16:colId xmlns:a16="http://schemas.microsoft.com/office/drawing/2014/main" val="1621619578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1583314752"/>
                    </a:ext>
                  </a:extLst>
                </a:gridCol>
                <a:gridCol w="451858">
                  <a:extLst>
                    <a:ext uri="{9D8B030D-6E8A-4147-A177-3AD203B41FA5}">
                      <a16:colId xmlns:a16="http://schemas.microsoft.com/office/drawing/2014/main" val="3075475476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34517744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77178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CC4C001-DDA8-4B0D-B147-D968F60037E8}"/>
              </a:ext>
            </a:extLst>
          </p:cNvPr>
          <p:cNvSpPr txBox="1"/>
          <p:nvPr/>
        </p:nvSpPr>
        <p:spPr>
          <a:xfrm>
            <a:off x="6073255" y="2593075"/>
            <a:ext cx="8438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945547-6786-48A2-B4F0-F90A420533F4}"/>
              </a:ext>
            </a:extLst>
          </p:cNvPr>
          <p:cNvSpPr txBox="1"/>
          <p:nvPr/>
        </p:nvSpPr>
        <p:spPr>
          <a:xfrm>
            <a:off x="605172" y="3678727"/>
            <a:ext cx="1523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ighlight>
                  <a:srgbClr val="FFFF00"/>
                </a:highlight>
              </a:rPr>
              <a:t>New answer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8602F37-4769-4FA2-836A-07D8AA0CFC11}"/>
              </a:ext>
            </a:extLst>
          </p:cNvPr>
          <p:cNvSpPr/>
          <p:nvPr/>
        </p:nvSpPr>
        <p:spPr>
          <a:xfrm>
            <a:off x="5284977" y="4339989"/>
            <a:ext cx="1224000" cy="12240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524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3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What value should replace each letter in the calculation below?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B632E459-9B27-4467-B89C-78410207B713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E6B574-B436-4842-A9C1-D9BA1787D30A}"/>
              </a:ext>
            </a:extLst>
          </p:cNvPr>
          <p:cNvSpPr txBox="1"/>
          <p:nvPr/>
        </p:nvSpPr>
        <p:spPr>
          <a:xfrm>
            <a:off x="3162964" y="3167314"/>
            <a:ext cx="781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latin typeface="Century Gothic" panose="020B0502020202020204" pitchFamily="34" charset="0"/>
              </a:rPr>
              <a:t>A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87C4017-0BE2-4EC6-8F0A-F2E43D91CE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4338558"/>
              </p:ext>
            </p:extLst>
          </p:nvPr>
        </p:nvGraphicFramePr>
        <p:xfrm>
          <a:off x="592156" y="2662654"/>
          <a:ext cx="7959687" cy="10091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05183">
                  <a:extLst>
                    <a:ext uri="{9D8B030D-6E8A-4147-A177-3AD203B41FA5}">
                      <a16:colId xmlns:a16="http://schemas.microsoft.com/office/drawing/2014/main" val="4100628874"/>
                    </a:ext>
                  </a:extLst>
                </a:gridCol>
                <a:gridCol w="710504">
                  <a:extLst>
                    <a:ext uri="{9D8B030D-6E8A-4147-A177-3AD203B41FA5}">
                      <a16:colId xmlns:a16="http://schemas.microsoft.com/office/drawing/2014/main" val="1549004965"/>
                    </a:ext>
                  </a:extLst>
                </a:gridCol>
                <a:gridCol w="4644000">
                  <a:extLst>
                    <a:ext uri="{9D8B030D-6E8A-4147-A177-3AD203B41FA5}">
                      <a16:colId xmlns:a16="http://schemas.microsoft.com/office/drawing/2014/main" val="3644718861"/>
                    </a:ext>
                  </a:extLst>
                </a:gridCol>
              </a:tblGrid>
              <a:tr h="504564">
                <a:tc rowSpan="2"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1% of 1,200 =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of 1,200 = 1,200 </a:t>
                      </a:r>
                      <a:r>
                        <a:rPr lang="en-GB" sz="2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÷ B = 12</a:t>
                      </a:r>
                      <a:endParaRPr lang="en-GB" sz="2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2381300"/>
                  </a:ext>
                </a:extLst>
              </a:tr>
              <a:tr h="504564">
                <a:tc vMerge="1">
                  <a:txBody>
                    <a:bodyPr/>
                    <a:lstStyle/>
                    <a:p>
                      <a:pPr algn="ctr"/>
                      <a:endParaRPr lang="en-GB" sz="16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800" b="1" dirty="0">
                        <a:solidFill>
                          <a:schemeClr val="bg1">
                            <a:lumMod val="9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6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49163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2323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AF62330C-AB9B-43BE-82E4-98A7F5B9D6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" y="6454317"/>
            <a:ext cx="1174025" cy="27890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3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What value should replace each letter in the calculation below?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 = 100; B = 100</a:t>
            </a:r>
          </a:p>
          <a:p>
            <a:pPr lvl="0" algn="ctr"/>
            <a:endParaRPr lang="en-GB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B632E459-9B27-4467-B89C-78410207B713}"/>
              </a:ext>
            </a:extLst>
          </p:cNvPr>
          <p:cNvSpPr txBox="1"/>
          <p:nvPr/>
        </p:nvSpPr>
        <p:spPr>
          <a:xfrm>
            <a:off x="27814" y="6688627"/>
            <a:ext cx="12313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500" b="1" dirty="0">
                <a:latin typeface="Century Gothic" panose="020B0502020202020204" pitchFamily="34" charset="0"/>
              </a:rPr>
              <a:t>© Classroom Secrets Limited 2018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392D38C-EDCC-499A-B8B6-2445FFCD3C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6605530"/>
              </p:ext>
            </p:extLst>
          </p:nvPr>
        </p:nvGraphicFramePr>
        <p:xfrm>
          <a:off x="592156" y="2662654"/>
          <a:ext cx="7959687" cy="10091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05183">
                  <a:extLst>
                    <a:ext uri="{9D8B030D-6E8A-4147-A177-3AD203B41FA5}">
                      <a16:colId xmlns:a16="http://schemas.microsoft.com/office/drawing/2014/main" val="4100628874"/>
                    </a:ext>
                  </a:extLst>
                </a:gridCol>
                <a:gridCol w="710504">
                  <a:extLst>
                    <a:ext uri="{9D8B030D-6E8A-4147-A177-3AD203B41FA5}">
                      <a16:colId xmlns:a16="http://schemas.microsoft.com/office/drawing/2014/main" val="1549004965"/>
                    </a:ext>
                  </a:extLst>
                </a:gridCol>
                <a:gridCol w="4644000">
                  <a:extLst>
                    <a:ext uri="{9D8B030D-6E8A-4147-A177-3AD203B41FA5}">
                      <a16:colId xmlns:a16="http://schemas.microsoft.com/office/drawing/2014/main" val="3644718861"/>
                    </a:ext>
                  </a:extLst>
                </a:gridCol>
              </a:tblGrid>
              <a:tr h="504564">
                <a:tc rowSpan="2"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1% of 1,200 =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en-GB" sz="2800" b="1" dirty="0">
                          <a:latin typeface="Century Gothic" panose="020B0502020202020204" pitchFamily="34" charset="0"/>
                        </a:rPr>
                        <a:t>of 1,200 = 1,200 </a:t>
                      </a:r>
                      <a:r>
                        <a:rPr lang="en-GB" sz="2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÷ </a:t>
                      </a:r>
                      <a:r>
                        <a:rPr lang="en-GB" sz="2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100</a:t>
                      </a:r>
                      <a:r>
                        <a:rPr lang="en-GB" sz="2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= 12</a:t>
                      </a:r>
                      <a:endParaRPr lang="en-GB" sz="28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2381300"/>
                  </a:ext>
                </a:extLst>
              </a:tr>
              <a:tr h="504564">
                <a:tc vMerge="1">
                  <a:txBody>
                    <a:bodyPr/>
                    <a:lstStyle/>
                    <a:p>
                      <a:pPr algn="ctr"/>
                      <a:endParaRPr lang="en-GB" sz="16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800" b="1" dirty="0">
                        <a:solidFill>
                          <a:schemeClr val="bg1">
                            <a:lumMod val="9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6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4916320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DE6B574-B436-4842-A9C1-D9BA1787D30A}"/>
              </a:ext>
            </a:extLst>
          </p:cNvPr>
          <p:cNvSpPr txBox="1"/>
          <p:nvPr/>
        </p:nvSpPr>
        <p:spPr>
          <a:xfrm>
            <a:off x="3162964" y="3167314"/>
            <a:ext cx="781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1814912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0563C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FAF844F8D8A5418E98F34D21016ED8" ma:contentTypeVersion="19" ma:contentTypeDescription="Create a new document." ma:contentTypeScope="" ma:versionID="3d29b775ef167967bd9c847bebe9d0ad">
  <xsd:schema xmlns:xsd="http://www.w3.org/2001/XMLSchema" xmlns:xs="http://www.w3.org/2001/XMLSchema" xmlns:p="http://schemas.microsoft.com/office/2006/metadata/properties" xmlns:ns1="http://schemas.microsoft.com/sharepoint/v3" xmlns:ns2="86144f90-c7b6-48d0-aae5-f5e9e48cc3df" xmlns:ns3="0f0ae0ff-29c4-4766-b250-c1a9bee8d430" targetNamespace="http://schemas.microsoft.com/office/2006/metadata/properties" ma:root="true" ma:fieldsID="ae44e3ff1b865bfb29d0dffb97d6c4e1" ns1:_="" ns2:_="" ns3:_="">
    <xsd:import namespace="http://schemas.microsoft.com/sharepoint/v3"/>
    <xsd:import namespace="86144f90-c7b6-48d0-aae5-f5e9e48cc3df"/>
    <xsd:import namespace="0f0ae0ff-29c4-4766-b250-c1a9bee8d43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2:TaxKeywordTaxHTField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1:_ip_UnifiedCompliancePolicyProperties" minOccurs="0"/>
                <xsd:element ref="ns1:_ip_UnifiedCompliancePolicyUIAc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description="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description="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144f90-c7b6-48d0-aae5-f5e9e48cc3d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KeywordTaxHTField" ma:index="13" nillable="true" ma:taxonomy="true" ma:internalName="TaxKeywordTaxHTField" ma:taxonomyFieldName="TaxKeyword" ma:displayName="Enterprise Keywords" ma:fieldId="{23f27201-bee3-471e-b2e7-b64fd8b7ca38}" ma:taxonomyMulti="true" ma:sspId="00000000-0000-0000-0000-00000000000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4" nillable="true" ma:displayName="Taxonomy Catch All Column" ma:description="" ma:hidden="true" ma:list="{22ec0cf8-456d-4606-8852-2ed8c6b517f4}" ma:internalName="TaxCatchAll" ma:showField="CatchAllData" ma:web="86144f90-c7b6-48d0-aae5-f5e9e48cc3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0ae0ff-29c4-4766-b250-c1a9bee8d4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5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7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8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9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2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KeywordTaxHTField xmlns="86144f90-c7b6-48d0-aae5-f5e9e48cc3df">
      <Terms xmlns="http://schemas.microsoft.com/office/infopath/2007/PartnerControls"/>
    </TaxKeywordTaxHTField>
    <_ip_UnifiedCompliancePolicyProperties xmlns="http://schemas.microsoft.com/sharepoint/v3" xsi:nil="true"/>
    <TaxCatchAll xmlns="86144f90-c7b6-48d0-aae5-f5e9e48cc3df"/>
  </documentManagement>
</p:properties>
</file>

<file path=customXml/itemProps1.xml><?xml version="1.0" encoding="utf-8"?>
<ds:datastoreItem xmlns:ds="http://schemas.openxmlformats.org/officeDocument/2006/customXml" ds:itemID="{63FE8308-78F4-4EBC-961E-45559BA4A3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6144f90-c7b6-48d0-aae5-f5e9e48cc3df"/>
    <ds:schemaRef ds:uri="0f0ae0ff-29c4-4766-b250-c1a9bee8d4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BE7001C-4FE1-4FF1-8D32-419BDEA7C0F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F8F11D-A449-4684-B8E0-461263A2E192}">
  <ds:schemaRefs>
    <ds:schemaRef ds:uri="http://purl.org/dc/elements/1.1/"/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documentManagement/types"/>
    <ds:schemaRef ds:uri="86144f90-c7b6-48d0-aae5-f5e9e48cc3df"/>
    <ds:schemaRef ds:uri="http://schemas.openxmlformats.org/package/2006/metadata/core-properties"/>
    <ds:schemaRef ds:uri="0f0ae0ff-29c4-4766-b250-c1a9bee8d430"/>
    <ds:schemaRef ds:uri="http://schemas.microsoft.com/sharepoint/v3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1725</TotalTime>
  <Words>1080</Words>
  <Application>Microsoft Office PowerPoint</Application>
  <PresentationFormat>On-screen Show (4:3)</PresentationFormat>
  <Paragraphs>408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Now try the Varied Fluency Challenges!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Ashleigh Sobol</dc:creator>
  <cp:lastModifiedBy>Rea Hamilton</cp:lastModifiedBy>
  <cp:revision>57</cp:revision>
  <dcterms:created xsi:type="dcterms:W3CDTF">2018-03-17T10:08:43Z</dcterms:created>
  <dcterms:modified xsi:type="dcterms:W3CDTF">2020-03-16T17:28:11Z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0x01010060FAF844F8D8A5418E98F34D21016ED8</vt:lpwstr>
  </property>
  <property fmtid="{D5CDD505-2E9C-101B-9397-08002B2CF9AE}" pid="3" name="TaxKeyword">
    <vt:lpwstr/>
  </property>
</Properties>
</file>