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258" r:id="rId2"/>
    <p:sldId id="294" r:id="rId3"/>
    <p:sldId id="295" r:id="rId4"/>
    <p:sldId id="309" r:id="rId5"/>
    <p:sldId id="297" r:id="rId6"/>
    <p:sldId id="314" r:id="rId7"/>
  </p:sldIdLst>
  <p:sldSz cx="9144000" cy="6858000" type="screen4x3"/>
  <p:notesSz cx="6858000" cy="9144000"/>
  <p:embeddedFontLst>
    <p:embeddedFont>
      <p:font typeface="Tuffy-TTF" panose="020B0603060100000000" charset="0"/>
      <p:regular r:id="rId10"/>
      <p:bold r:id="rId11"/>
      <p:italic r:id="rId12"/>
      <p:boldItalic r:id="rId13"/>
    </p:embeddedFont>
    <p:embeddedFont>
      <p:font typeface="Twinkl" panose="020B0604020202020204" charset="0"/>
      <p:regular r:id="rId14"/>
      <p:bold r:id="rId15"/>
    </p:embeddedFont>
    <p:embeddedFont>
      <p:font typeface="Twinkl SemiBold" charset="0"/>
      <p:bold r:id="rId16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inkl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40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5420">
          <p15:clr>
            <a:srgbClr val="A4A3A4"/>
          </p15:clr>
        </p15:guide>
        <p15:guide id="6" orient="horz" pos="346">
          <p15:clr>
            <a:srgbClr val="A4A3A4"/>
          </p15:clr>
        </p15:guide>
        <p15:guide id="7" pos="476">
          <p15:clr>
            <a:srgbClr val="A4A3A4"/>
          </p15:clr>
        </p15:guide>
        <p15:guide id="8" orient="horz" pos="482">
          <p15:clr>
            <a:srgbClr val="A4A3A4"/>
          </p15:clr>
        </p15:guide>
        <p15:guide id="9" orient="horz" pos="3838">
          <p15:clr>
            <a:srgbClr val="A4A3A4"/>
          </p15:clr>
        </p15:guide>
        <p15:guide id="10" pos="52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4692"/>
    <a:srgbClr val="EFBBD9"/>
    <a:srgbClr val="6CBB83"/>
    <a:srgbClr val="FAB001"/>
    <a:srgbClr val="8D358B"/>
    <a:srgbClr val="2DB6BC"/>
    <a:srgbClr val="F08115"/>
    <a:srgbClr val="FFFB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0" autoAdjust="0"/>
    <p:restoredTop sz="94660"/>
  </p:normalViewPr>
  <p:slideViewPr>
    <p:cSldViewPr showGuides="1">
      <p:cViewPr varScale="1">
        <p:scale>
          <a:sx n="72" d="100"/>
          <a:sy n="72" d="100"/>
        </p:scale>
        <p:origin x="1146" y="78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3E4554F-59BA-4EB8-830F-08155FAB8D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uffy-TTF" panose="020B0603060100000000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510B8-0D10-46ED-9F0D-12A472BD770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uffy-TTF" panose="020B0603060100000000" pitchFamily="34" charset="0"/>
              </a:defRPr>
            </a:lvl1pPr>
          </a:lstStyle>
          <a:p>
            <a:pPr>
              <a:defRPr/>
            </a:pPr>
            <a:fld id="{D34DF266-FD3F-43EE-A6F3-49D75E2CB4E6}" type="datetimeFigureOut">
              <a:rPr lang="en-GB"/>
              <a:pPr>
                <a:defRPr/>
              </a:pPr>
              <a:t>14/04/2020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3413D3-2065-4F62-8964-203CB1AE13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uffy-TTF" panose="020B0603060100000000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1EFBE2-3E7C-4952-9748-4857A45D57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uffy-TTF" panose="020B0603060100000000" pitchFamily="34" charset="0"/>
              </a:defRPr>
            </a:lvl1pPr>
          </a:lstStyle>
          <a:p>
            <a:pPr>
              <a:defRPr/>
            </a:pPr>
            <a:fld id="{9C5E459D-D120-44C9-9985-90674E2C04D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1B034FF-6AFF-4E06-B695-4EBAF16E044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uffy-TTF" panose="020B0603060100000000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257BF8-0925-46DE-A38E-4C50CA91219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uffy-TTF" panose="020B0603060100000000" pitchFamily="34" charset="0"/>
              </a:defRPr>
            </a:lvl1pPr>
          </a:lstStyle>
          <a:p>
            <a:pPr>
              <a:defRPr/>
            </a:pPr>
            <a:fld id="{D4058D6F-A4B1-4777-8715-22B220767FC4}" type="datetimeFigureOut">
              <a:rPr lang="en-GB"/>
              <a:pPr>
                <a:defRPr/>
              </a:pPr>
              <a:t>14/04/2020</a:t>
            </a:fld>
            <a:endParaRPr lang="en-GB" dirty="0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103B0553-59F1-4AA8-BC31-D7EA8B2D0B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dirty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E0196660-E834-4AAE-9C1A-B607D7B7DD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67A6E2-461B-4392-930B-73DA3B729E3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uffy-TTF" panose="020B0603060100000000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673BB6-41FD-489E-B7D7-274B021D29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Tuffy-TTF" panose="020B0603060100000000" pitchFamily="34" charset="0"/>
              </a:defRPr>
            </a:lvl1pPr>
          </a:lstStyle>
          <a:p>
            <a:pPr>
              <a:defRPr/>
            </a:pPr>
            <a:fld id="{71B1CDBB-891B-458B-8738-BA4237D81A9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uffy-TTF" panose="020B0603060100000000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uffy-TTF" panose="020B0603060100000000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uffy-TTF" panose="020B0603060100000000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uffy-TTF" panose="020B0603060100000000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uffy-TTF" panose="020B0603060100000000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91D36BC9-232E-4248-97D1-D81A674BCDA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6196013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2761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B957F7F7-428B-456B-ACDA-36640EE8A7A5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09792E2D-8C97-42F9-8200-6F155B78784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438" y="5734050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0791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4">
            <a:extLst>
              <a:ext uri="{FF2B5EF4-FFF2-40B4-BE49-F238E27FC236}">
                <a16:creationId xmlns:a16="http://schemas.microsoft.com/office/drawing/2014/main" id="{F3626A40-A704-4B1D-A2F5-E917281C80B0}"/>
              </a:ext>
            </a:extLst>
          </p:cNvPr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3624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74CEF55C-DD5C-420B-9C20-B781F37E7A80}"/>
              </a:ext>
            </a:extLst>
          </p:cNvPr>
          <p:cNvSpPr/>
          <p:nvPr userDrawn="1"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E540B893-D056-431E-B4A7-0A25F04CCDB2}"/>
              </a:ext>
            </a:extLst>
          </p:cNvPr>
          <p:cNvSpPr/>
          <p:nvPr userDrawn="1"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/>
              <a:t>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609BADB-8188-4CC3-8F09-A094AAFE06C9}"/>
              </a:ext>
            </a:extLst>
          </p:cNvPr>
          <p:cNvSpPr txBox="1">
            <a:spLocks/>
          </p:cNvSpPr>
          <p:nvPr userDrawn="1"/>
        </p:nvSpPr>
        <p:spPr>
          <a:xfrm>
            <a:off x="628650" y="3071813"/>
            <a:ext cx="78867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latin typeface="Twinkl" pitchFamily="50" charset="0"/>
              </a:rPr>
              <a:t>Success Criteria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662B995-8EF7-4A43-9CE8-BB46BA15418B}"/>
              </a:ext>
            </a:extLst>
          </p:cNvPr>
          <p:cNvSpPr txBox="1">
            <a:spLocks/>
          </p:cNvSpPr>
          <p:nvPr userDrawn="1"/>
        </p:nvSpPr>
        <p:spPr>
          <a:xfrm>
            <a:off x="628650" y="735013"/>
            <a:ext cx="7886700" cy="539750"/>
          </a:xfrm>
          <a:prstGeom prst="rect">
            <a:avLst/>
          </a:prstGeom>
        </p:spPr>
        <p:txBody>
          <a:bodyPr lIns="0" tIns="0" rIns="0" bIns="0" anchor="ctr" anchorCtr="1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600" dirty="0">
                <a:latin typeface="Twinkl" pitchFamily="50" charset="0"/>
              </a:rPr>
              <a:t>Aim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48669F51-E3F1-4704-8E0F-D17CDF6B5BB6}"/>
              </a:ext>
            </a:extLst>
          </p:cNvPr>
          <p:cNvSpPr txBox="1">
            <a:spLocks/>
          </p:cNvSpPr>
          <p:nvPr userDrawn="1"/>
        </p:nvSpPr>
        <p:spPr>
          <a:xfrm>
            <a:off x="628650" y="3467100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lIns="180000" tIns="252000" rIns="252000" bIns="18000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Statement 2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GB" dirty="0">
                <a:latin typeface="Twinkl" pitchFamily="50" charset="0"/>
              </a:rPr>
              <a:t>Sub statement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 fontScale="92500" lnSpcReduction="10000"/>
          </a:bodyPr>
          <a:lstStyle>
            <a:lvl1pPr>
              <a:defRPr>
                <a:latin typeface="Twinkl" pitchFamily="50" charset="0"/>
              </a:defRPr>
            </a:lvl1pPr>
            <a:lvl2pPr>
              <a:defRPr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11035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7DAF2FF2-2E79-4ECF-AEA5-509102A21B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6196013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428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401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D2CA8BA3-7318-4C68-B704-84B98C7FD2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0538" y="695325"/>
            <a:ext cx="8162925" cy="1150938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2F16F75B-E70C-4518-9341-CCAEA0C618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0538" y="1957388"/>
            <a:ext cx="8162925" cy="4387850"/>
          </a:xfrm>
          <a:prstGeom prst="roundRect">
            <a:avLst>
              <a:gd name="adj" fmla="val 258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695" r:id="rId6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000" b="1">
          <a:solidFill>
            <a:srgbClr val="1C1C1C"/>
          </a:solidFill>
          <a:latin typeface="Twinkl" pitchFamily="2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Twinkl" pitchFamily="50" charset="0"/>
          <a:ea typeface="Tuffy-TTF" panose="020B0603060100000000" pitchFamily="34" charset="0"/>
          <a:cs typeface="Tuffy-TTF" panose="020B0603060100000000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uffy-TTF" panose="020B0603060100000000" pitchFamily="34" charset="0"/>
          <a:cs typeface="Tuffy-TTF" panose="020B0603060100000000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uffy-TTF" panose="020B0603060100000000" pitchFamily="34" charset="0"/>
          <a:cs typeface="Tuffy-TTF" panose="020B0603060100000000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uffy-TTF" panose="020B0603060100000000" pitchFamily="34" charset="0"/>
          <a:cs typeface="Tuffy-TTF" panose="020B0603060100000000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uffy-TTF" panose="020B0603060100000000" pitchFamily="34" charset="0"/>
          <a:cs typeface="Tuffy-TTF" panose="020B0603060100000000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B239E2E-EA1A-41A9-8D22-E70DE2D9D85A}"/>
              </a:ext>
            </a:extLst>
          </p:cNvPr>
          <p:cNvSpPr/>
          <p:nvPr/>
        </p:nvSpPr>
        <p:spPr>
          <a:xfrm>
            <a:off x="1333500" y="2101850"/>
            <a:ext cx="5614988" cy="534988"/>
          </a:xfrm>
          <a:prstGeom prst="rect">
            <a:avLst/>
          </a:prstGeom>
          <a:solidFill>
            <a:srgbClr val="CA4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97D62F-93AF-4643-AA07-55CA6B904C09}"/>
              </a:ext>
            </a:extLst>
          </p:cNvPr>
          <p:cNvSpPr/>
          <p:nvPr/>
        </p:nvSpPr>
        <p:spPr>
          <a:xfrm>
            <a:off x="1333500" y="1506538"/>
            <a:ext cx="5399088" cy="534987"/>
          </a:xfrm>
          <a:prstGeom prst="rect">
            <a:avLst/>
          </a:prstGeom>
          <a:solidFill>
            <a:srgbClr val="CA4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412ADE-734B-4088-8902-F3D71C4A2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9225" y="1589088"/>
            <a:ext cx="2968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Why do people go to work?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749F9D-C31E-4543-8EBE-17BF380FB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2184400"/>
            <a:ext cx="42243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What other ways do people get money?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BDEEBA-92BA-4A90-BB6D-56C12DFE5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488" y="692150"/>
            <a:ext cx="2874962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5388632-78DB-411B-9801-E51152E1B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92150"/>
            <a:ext cx="3227388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F613B3BD-6768-4A1B-90F1-DE529733C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975" y="1985963"/>
            <a:ext cx="781050" cy="139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52FCBFE-EF0C-4249-91B8-F7575C9CF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051175"/>
            <a:ext cx="1411288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itle 1">
            <a:extLst>
              <a:ext uri="{FF2B5EF4-FFF2-40B4-BE49-F238E27FC236}">
                <a16:creationId xmlns:a16="http://schemas.microsoft.com/office/drawing/2014/main" id="{CA5D26FD-3146-4BFD-947C-BC4C69299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79425"/>
            <a:ext cx="8220075" cy="993775"/>
          </a:xfrm>
        </p:spPr>
        <p:txBody>
          <a:bodyPr/>
          <a:lstStyle/>
          <a:p>
            <a:pPr eaLnBrk="1" hangingPunct="1"/>
            <a:r>
              <a:rPr lang="en-GB" altLang="en-US"/>
              <a:t>Why Do We Need Money?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562E5A-4A3C-4872-A415-8952EEBFC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1268413"/>
            <a:ext cx="734536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 dirty="0">
                <a:solidFill>
                  <a:schemeClr val="tx1"/>
                </a:solidFill>
              </a:rPr>
              <a:t>Look carefully at this picture. What do you think it shows?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FF3EED-0656-439C-9182-4DC822C5A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7400" y="5483225"/>
            <a:ext cx="75596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1600">
                <a:solidFill>
                  <a:schemeClr val="tx1"/>
                </a:solidFill>
              </a:rPr>
              <a:t>There are lots of costs associated with running a household. These could include: food, heating, water, power, food, phone and TV subscriptions, transport costs as well as lots of other costs. Where does the money come from to pay for all this?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C1C27A0-233B-4EF3-A1F1-2FABE0D5E5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25" y="2420938"/>
            <a:ext cx="2157413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1916B4D-4B6A-4C6A-831B-B3DD65FC8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3494088"/>
            <a:ext cx="1081088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9275AA8-1B23-4F8B-B812-6AEFC297F4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4581525"/>
            <a:ext cx="12239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4BA49BD-DEF7-459E-BB2B-A8C368C49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1" r="5907" b="17995"/>
          <a:stretch>
            <a:fillRect/>
          </a:stretch>
        </p:blipFill>
        <p:spPr bwMode="auto">
          <a:xfrm>
            <a:off x="592138" y="2849563"/>
            <a:ext cx="1468437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1703F60-CDA5-40A1-8ABC-B2E55C6704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25" y="4191000"/>
            <a:ext cx="1858963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88242D8-F3A0-4118-BC33-2101A92A3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4416425"/>
            <a:ext cx="1411288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0950CF8-8EFA-4D8F-899D-0E2E5D62F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t="53151" r="50990" b="7932"/>
          <a:stretch>
            <a:fillRect/>
          </a:stretch>
        </p:blipFill>
        <p:spPr bwMode="auto">
          <a:xfrm>
            <a:off x="6938963" y="3114675"/>
            <a:ext cx="1603375" cy="1265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B6826F0-F4C3-4208-80F2-0639B9EF1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400" y="1754188"/>
            <a:ext cx="1633538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F786919-7F24-4714-B27E-E438403FB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200" y="2127250"/>
            <a:ext cx="1411288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52B1F00-C4A3-4339-8747-29DD5EA6C517}"/>
              </a:ext>
            </a:extLst>
          </p:cNvPr>
          <p:cNvCxnSpPr/>
          <p:nvPr/>
        </p:nvCxnSpPr>
        <p:spPr>
          <a:xfrm flipH="1" flipV="1">
            <a:off x="3276600" y="2795588"/>
            <a:ext cx="466725" cy="53975"/>
          </a:xfrm>
          <a:prstGeom prst="straightConnector1">
            <a:avLst/>
          </a:prstGeom>
          <a:ln w="12700">
            <a:solidFill>
              <a:srgbClr val="CA46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C0C044B-3E7D-4EA6-AF2D-228F795E9712}"/>
              </a:ext>
            </a:extLst>
          </p:cNvPr>
          <p:cNvCxnSpPr>
            <a:cxnSpLocks/>
          </p:cNvCxnSpPr>
          <p:nvPr/>
        </p:nvCxnSpPr>
        <p:spPr>
          <a:xfrm flipH="1" flipV="1">
            <a:off x="2133600" y="3675063"/>
            <a:ext cx="950913" cy="34925"/>
          </a:xfrm>
          <a:prstGeom prst="straightConnector1">
            <a:avLst/>
          </a:prstGeom>
          <a:ln w="12700">
            <a:solidFill>
              <a:srgbClr val="CA46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F9A7CEB2-DDDD-49A2-B503-BAF79AA3302C}"/>
              </a:ext>
            </a:extLst>
          </p:cNvPr>
          <p:cNvCxnSpPr>
            <a:cxnSpLocks/>
            <a:endCxn id="17" idx="3"/>
          </p:cNvCxnSpPr>
          <p:nvPr/>
        </p:nvCxnSpPr>
        <p:spPr>
          <a:xfrm flipH="1">
            <a:off x="2808288" y="4724400"/>
            <a:ext cx="487362" cy="112713"/>
          </a:xfrm>
          <a:prstGeom prst="straightConnector1">
            <a:avLst/>
          </a:prstGeom>
          <a:ln w="12700">
            <a:solidFill>
              <a:srgbClr val="CA46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9020C8A6-0D38-4811-9810-4EC6B554641A}"/>
              </a:ext>
            </a:extLst>
          </p:cNvPr>
          <p:cNvCxnSpPr>
            <a:cxnSpLocks/>
          </p:cNvCxnSpPr>
          <p:nvPr/>
        </p:nvCxnSpPr>
        <p:spPr>
          <a:xfrm flipV="1">
            <a:off x="5456238" y="2593975"/>
            <a:ext cx="595312" cy="136525"/>
          </a:xfrm>
          <a:prstGeom prst="straightConnector1">
            <a:avLst/>
          </a:prstGeom>
          <a:ln w="12700">
            <a:solidFill>
              <a:srgbClr val="CA46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FB122EC-2397-4D6F-8A4D-3396B6E1084F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5507038" y="3595688"/>
            <a:ext cx="433387" cy="79375"/>
          </a:xfrm>
          <a:prstGeom prst="straightConnector1">
            <a:avLst/>
          </a:prstGeom>
          <a:ln w="12700">
            <a:solidFill>
              <a:srgbClr val="CA46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0CAC3A1-F4F3-4566-B9B7-09CCB33824CD}"/>
              </a:ext>
            </a:extLst>
          </p:cNvPr>
          <p:cNvCxnSpPr>
            <a:cxnSpLocks/>
          </p:cNvCxnSpPr>
          <p:nvPr/>
        </p:nvCxnSpPr>
        <p:spPr>
          <a:xfrm>
            <a:off x="5580063" y="4864100"/>
            <a:ext cx="720725" cy="103188"/>
          </a:xfrm>
          <a:prstGeom prst="straightConnector1">
            <a:avLst/>
          </a:prstGeom>
          <a:ln w="12700">
            <a:solidFill>
              <a:srgbClr val="CA46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0AF1964-B299-4A10-9F11-CE1F913DE381}"/>
              </a:ext>
            </a:extLst>
          </p:cNvPr>
          <p:cNvSpPr/>
          <p:nvPr/>
        </p:nvSpPr>
        <p:spPr>
          <a:xfrm>
            <a:off x="679450" y="2636838"/>
            <a:ext cx="7169150" cy="492125"/>
          </a:xfrm>
          <a:prstGeom prst="rect">
            <a:avLst/>
          </a:prstGeom>
          <a:solidFill>
            <a:srgbClr val="CA4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404C793-1FF5-4595-BAA4-E4791C69E4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431694">
            <a:off x="7462838" y="4083050"/>
            <a:ext cx="1985962" cy="140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Title 1">
            <a:extLst>
              <a:ext uri="{FF2B5EF4-FFF2-40B4-BE49-F238E27FC236}">
                <a16:creationId xmlns:a16="http://schemas.microsoft.com/office/drawing/2014/main" id="{D14ACC81-81E6-4F9D-ADFE-D98D496E05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79425"/>
            <a:ext cx="7570788" cy="993775"/>
          </a:xfrm>
        </p:spPr>
        <p:txBody>
          <a:bodyPr/>
          <a:lstStyle/>
          <a:p>
            <a:pPr eaLnBrk="1" hangingPunct="1"/>
            <a:r>
              <a:rPr lang="en-GB" altLang="en-US" sz="3600"/>
              <a:t>Where Does Money Come From?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FEB389-A4A8-4FDA-BFBD-643CFB6D12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" y="1371600"/>
            <a:ext cx="77755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Although money can come from lots of different sources, the main source of income for most households is employment. When you have a job, you are employed. You receive wages that are paid every month and this money is used to pay for outgoings.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01A840-98C5-4880-BFCE-AC9556B6E1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50" y="2682875"/>
            <a:ext cx="77089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So, where money comes from and where it goes can look like this: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B48EAE-02E1-4B5A-AD70-1974585A4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68"/>
          <a:stretch>
            <a:fillRect/>
          </a:stretch>
        </p:blipFill>
        <p:spPr bwMode="auto">
          <a:xfrm>
            <a:off x="571500" y="3213100"/>
            <a:ext cx="1479550" cy="316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A6C330E-FA4C-4592-BA3B-7B100CE4E3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49"/>
          <a:stretch>
            <a:fillRect/>
          </a:stretch>
        </p:blipFill>
        <p:spPr bwMode="auto">
          <a:xfrm>
            <a:off x="2605088" y="3635375"/>
            <a:ext cx="3559175" cy="228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22350F-2D73-46D2-BB41-08E6C8E0C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263" y="3713163"/>
            <a:ext cx="198755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D07453A-5D60-4532-B58A-BAD4D7564664}"/>
              </a:ext>
            </a:extLst>
          </p:cNvPr>
          <p:cNvCxnSpPr/>
          <p:nvPr/>
        </p:nvCxnSpPr>
        <p:spPr>
          <a:xfrm>
            <a:off x="1979613" y="5084763"/>
            <a:ext cx="554037" cy="0"/>
          </a:xfrm>
          <a:prstGeom prst="straightConnector1">
            <a:avLst/>
          </a:prstGeom>
          <a:ln w="19050">
            <a:solidFill>
              <a:srgbClr val="CA46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C0002D9-2883-41B1-BC38-A2EE06F3F66A}"/>
              </a:ext>
            </a:extLst>
          </p:cNvPr>
          <p:cNvCxnSpPr/>
          <p:nvPr/>
        </p:nvCxnSpPr>
        <p:spPr>
          <a:xfrm>
            <a:off x="6269038" y="5084763"/>
            <a:ext cx="554037" cy="0"/>
          </a:xfrm>
          <a:prstGeom prst="straightConnector1">
            <a:avLst/>
          </a:prstGeom>
          <a:ln w="19050">
            <a:solidFill>
              <a:srgbClr val="CA469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D98B4B4-D892-45C7-9DCF-196C523560E2}"/>
              </a:ext>
            </a:extLst>
          </p:cNvPr>
          <p:cNvSpPr/>
          <p:nvPr/>
        </p:nvSpPr>
        <p:spPr>
          <a:xfrm>
            <a:off x="750888" y="4294188"/>
            <a:ext cx="7708900" cy="433387"/>
          </a:xfrm>
          <a:prstGeom prst="rect">
            <a:avLst/>
          </a:prstGeom>
          <a:solidFill>
            <a:srgbClr val="CA4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4579" name="Title 1">
            <a:extLst>
              <a:ext uri="{FF2B5EF4-FFF2-40B4-BE49-F238E27FC236}">
                <a16:creationId xmlns:a16="http://schemas.microsoft.com/office/drawing/2014/main" id="{22CE4C22-008C-4891-A8DD-BC3C650DF7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79425"/>
            <a:ext cx="8220075" cy="993775"/>
          </a:xfrm>
        </p:spPr>
        <p:txBody>
          <a:bodyPr/>
          <a:lstStyle/>
          <a:p>
            <a:pPr eaLnBrk="1" hangingPunct="1"/>
            <a:r>
              <a:rPr lang="en-GB" altLang="en-US" sz="3600"/>
              <a:t>Creating a Job Advertisement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2FF6D4-8999-4511-82EE-2109466A3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4325" y="1716088"/>
            <a:ext cx="55292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</a:rPr>
              <a:t>You can now write an advert for a job – think back to our learning last term!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455F15-6243-4D82-B466-8C16EF1240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4325" y="2486025"/>
            <a:ext cx="5529263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Think carefully about why someone would want to do this job, what skills they might need and what interests they might have too.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CF6733-052E-44D5-ABC7-CFDDDFF8A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4327525"/>
            <a:ext cx="33766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chemeClr val="bg1"/>
                </a:solidFill>
              </a:rPr>
              <a:t>Job Advertisement Word Bank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96D06CB-133F-4945-89F8-583E4AF7CC69}"/>
              </a:ext>
            </a:extLst>
          </p:cNvPr>
          <p:cNvSpPr/>
          <p:nvPr/>
        </p:nvSpPr>
        <p:spPr>
          <a:xfrm>
            <a:off x="750888" y="4727575"/>
            <a:ext cx="7708900" cy="1509713"/>
          </a:xfrm>
          <a:prstGeom prst="rect">
            <a:avLst/>
          </a:prstGeom>
          <a:solidFill>
            <a:srgbClr val="EFBB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C837CC-D478-401C-B32C-C739A287333B}"/>
              </a:ext>
            </a:extLst>
          </p:cNvPr>
          <p:cNvSpPr/>
          <p:nvPr/>
        </p:nvSpPr>
        <p:spPr>
          <a:xfrm>
            <a:off x="822819" y="4759733"/>
            <a:ext cx="7709621" cy="1477328"/>
          </a:xfrm>
          <a:prstGeom prst="rect">
            <a:avLst/>
          </a:prstGeom>
        </p:spPr>
        <p:txBody>
          <a:bodyPr numCol="4">
            <a:spAutoFit/>
          </a:bodyPr>
          <a:lstStyle/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money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employment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work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payment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candidate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wages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position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teamwork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job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career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responsibility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qualifications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leadership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dedicated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role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trustworthy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committed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reliable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salary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skills</a:t>
            </a:r>
          </a:p>
        </p:txBody>
      </p:sp>
      <p:pic>
        <p:nvPicPr>
          <p:cNvPr id="24585" name="Individual Work">
            <a:extLst>
              <a:ext uri="{FF2B5EF4-FFF2-40B4-BE49-F238E27FC236}">
                <a16:creationId xmlns:a16="http://schemas.microsoft.com/office/drawing/2014/main" id="{782453AC-6F91-4F47-BB8B-4956BB745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31813"/>
            <a:ext cx="86360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81EDF1-4B85-4488-9B35-5FA292D1AD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8" y="1441450"/>
            <a:ext cx="1963737" cy="27765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/>
      <p:bldP spid="4" grpId="0"/>
      <p:bldP spid="5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3AE76F9-54F1-4B65-AC16-2BDD35B2B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3163888"/>
            <a:ext cx="3892550" cy="313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55A07D-DCAB-4661-9376-9721325C8D90}"/>
              </a:ext>
            </a:extLst>
          </p:cNvPr>
          <p:cNvSpPr/>
          <p:nvPr/>
        </p:nvSpPr>
        <p:spPr>
          <a:xfrm>
            <a:off x="679450" y="1346200"/>
            <a:ext cx="3403600" cy="490538"/>
          </a:xfrm>
          <a:prstGeom prst="rect">
            <a:avLst/>
          </a:prstGeom>
          <a:solidFill>
            <a:srgbClr val="CA46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6628" name="Title 1">
            <a:extLst>
              <a:ext uri="{FF2B5EF4-FFF2-40B4-BE49-F238E27FC236}">
                <a16:creationId xmlns:a16="http://schemas.microsoft.com/office/drawing/2014/main" id="{EC415395-C611-4E72-8EA9-36F85FF209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79425"/>
            <a:ext cx="8220075" cy="993775"/>
          </a:xfrm>
        </p:spPr>
        <p:txBody>
          <a:bodyPr/>
          <a:lstStyle/>
          <a:p>
            <a:pPr eaLnBrk="1" hangingPunct="1"/>
            <a:r>
              <a:rPr lang="en-GB" altLang="en-US" sz="3600"/>
              <a:t>Creating a Job Advertisement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B0A6C3-F1BC-4B34-AD95-E0C8E06AD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8500" y="1403350"/>
            <a:ext cx="33845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bg1"/>
                </a:solidFill>
              </a:rPr>
              <a:t>Why is this a good job advert?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590117-2662-4FA6-A235-C0A00627C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454275"/>
            <a:ext cx="7693025" cy="646113"/>
          </a:xfrm>
          <a:prstGeom prst="rect">
            <a:avLst/>
          </a:prstGeom>
          <a:noFill/>
          <a:ln w="9525">
            <a:solidFill>
              <a:srgbClr val="CA469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Do you love seeing children learn? Isn’t it fantastic when you can help people? Well this job is for you!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196E36-FFF4-4CF0-A065-4F4417D27396}"/>
              </a:ext>
            </a:extLst>
          </p:cNvPr>
          <p:cNvSpPr/>
          <p:nvPr/>
        </p:nvSpPr>
        <p:spPr>
          <a:xfrm>
            <a:off x="4662488" y="3176588"/>
            <a:ext cx="3786187" cy="1477962"/>
          </a:xfrm>
          <a:prstGeom prst="rect">
            <a:avLst/>
          </a:prstGeom>
          <a:ln>
            <a:solidFill>
              <a:srgbClr val="CA4692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latin typeface="+mn-lt"/>
              </a:rPr>
              <a:t>Job Description: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Planning lessons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Helping others make progress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A love of learning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Seeing great people every day</a:t>
            </a:r>
            <a:endParaRPr lang="en-GB" b="1" dirty="0">
              <a:latin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20A7FC-E32E-42B1-AEAB-1CEAEA5D48D0}"/>
              </a:ext>
            </a:extLst>
          </p:cNvPr>
          <p:cNvSpPr/>
          <p:nvPr/>
        </p:nvSpPr>
        <p:spPr>
          <a:xfrm>
            <a:off x="4662488" y="4737100"/>
            <a:ext cx="3786187" cy="1476375"/>
          </a:xfrm>
          <a:prstGeom prst="rect">
            <a:avLst/>
          </a:prstGeom>
          <a:ln>
            <a:solidFill>
              <a:srgbClr val="CA4692"/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latin typeface="+mn-lt"/>
              </a:rPr>
              <a:t>Skills Required: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Hard-working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Good reading writing and maths skills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+mn-lt"/>
              </a:rPr>
              <a:t>Well-organised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50B391-3AB7-4DA5-A5E3-C28D61D495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020888"/>
            <a:ext cx="20177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itchFamily="2" charset="0"/>
                <a:ea typeface="Tuffy-TTF" panose="020B0603060100000000" pitchFamily="34" charset="0"/>
                <a:cs typeface="Tuffy-TTF" panose="020B0603060100000000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>
                <a:solidFill>
                  <a:schemeClr val="tx1"/>
                </a:solidFill>
              </a:rPr>
              <a:t>Job Title: </a:t>
            </a:r>
            <a:r>
              <a:rPr lang="en-GB" altLang="en-US">
                <a:solidFill>
                  <a:schemeClr val="tx1"/>
                </a:solidFill>
              </a:rPr>
              <a:t>Teacher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49663B2-C15D-497A-BE8C-1D5DD570B77A}"/>
              </a:ext>
            </a:extLst>
          </p:cNvPr>
          <p:cNvSpPr/>
          <p:nvPr/>
        </p:nvSpPr>
        <p:spPr>
          <a:xfrm>
            <a:off x="684213" y="1930400"/>
            <a:ext cx="7848600" cy="4365625"/>
          </a:xfrm>
          <a:prstGeom prst="rect">
            <a:avLst/>
          </a:prstGeom>
          <a:noFill/>
          <a:ln>
            <a:solidFill>
              <a:srgbClr val="CA46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pic>
        <p:nvPicPr>
          <p:cNvPr id="26635" name="Individual Work">
            <a:extLst>
              <a:ext uri="{FF2B5EF4-FFF2-40B4-BE49-F238E27FC236}">
                <a16:creationId xmlns:a16="http://schemas.microsoft.com/office/drawing/2014/main" id="{960CE91C-2170-4A5D-9680-8E0C990F04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31813"/>
            <a:ext cx="863600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/>
      <p:bldP spid="4" grpId="0" animBg="1"/>
      <p:bldP spid="5" grpId="0" animBg="1"/>
      <p:bldP spid="6" grpId="0" animBg="1"/>
      <p:bldP spid="7" grpId="0"/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00A7E7"/>
      </a:accent1>
      <a:accent2>
        <a:srgbClr val="F0821A"/>
      </a:accent2>
      <a:accent3>
        <a:srgbClr val="8C368C"/>
      </a:accent3>
      <a:accent4>
        <a:srgbClr val="009640"/>
      </a:accent4>
      <a:accent5>
        <a:srgbClr val="31B7BC"/>
      </a:accent5>
      <a:accent6>
        <a:srgbClr val="F9B000"/>
      </a:accent6>
      <a:hlink>
        <a:srgbClr val="00B0F0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esson Presentation Template V3" id="{13A325FB-8903-44F8-B69F-3A8953959691}" vid="{DD43BEFA-AFEC-4BC2-902B-1424709734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Lesson Presentation Template</Template>
  <TotalTime>132</TotalTime>
  <Words>295</Words>
  <Application>Microsoft Office PowerPoint</Application>
  <PresentationFormat>On-screen Show (4:3)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Twinkl</vt:lpstr>
      <vt:lpstr>Tuffy-TTF</vt:lpstr>
      <vt:lpstr>Twinkl SemiBold</vt:lpstr>
      <vt:lpstr>Arial</vt:lpstr>
      <vt:lpstr>Office Theme</vt:lpstr>
      <vt:lpstr>PowerPoint Presentation</vt:lpstr>
      <vt:lpstr>PowerPoint Presentation</vt:lpstr>
      <vt:lpstr>Why Do We Need Money?</vt:lpstr>
      <vt:lpstr>Where Does Money Come From?</vt:lpstr>
      <vt:lpstr>Creating a Job Advertisement</vt:lpstr>
      <vt:lpstr>Creating a Job Advertisement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Webb</dc:creator>
  <cp:lastModifiedBy>User</cp:lastModifiedBy>
  <cp:revision>21</cp:revision>
  <dcterms:created xsi:type="dcterms:W3CDTF">2018-09-03T09:28:03Z</dcterms:created>
  <dcterms:modified xsi:type="dcterms:W3CDTF">2020-04-14T16:01:13Z</dcterms:modified>
</cp:coreProperties>
</file>