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301" r:id="rId5"/>
    <p:sldId id="411" r:id="rId6"/>
    <p:sldId id="362" r:id="rId7"/>
    <p:sldId id="404" r:id="rId8"/>
    <p:sldId id="360" r:id="rId9"/>
    <p:sldId id="405" r:id="rId10"/>
    <p:sldId id="364" r:id="rId11"/>
    <p:sldId id="406" r:id="rId12"/>
    <p:sldId id="365" r:id="rId13"/>
    <p:sldId id="407" r:id="rId14"/>
    <p:sldId id="369" r:id="rId15"/>
    <p:sldId id="41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0CECE"/>
    <a:srgbClr val="FF66FF"/>
    <a:srgbClr val="FF3300"/>
    <a:srgbClr val="D1B2E8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C9AB14E-A46A-4FD7-94E3-E9714CE742FB}" v="1" dt="2019-01-08T09:12:49.24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861" autoAdjust="0"/>
    <p:restoredTop sz="94660"/>
  </p:normalViewPr>
  <p:slideViewPr>
    <p:cSldViewPr snapToGrid="0">
      <p:cViewPr varScale="1">
        <p:scale>
          <a:sx n="71" d="100"/>
          <a:sy n="71" d="100"/>
        </p:scale>
        <p:origin x="16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8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ian Stebbings" userId="e14ea2a2-07d0-4302-97b9-16dc822a37cc" providerId="ADAL" clId="{793BE8A5-6480-47CD-9668-4D5788C2BE9C}"/>
  </pc:docChgLst>
  <pc:docChgLst>
    <pc:chgData name="Ashleigh Sobol" userId="8430f2a2-602f-4dde-a79b-412efd9dd8bf" providerId="ADAL" clId="{A0459A09-BFC9-4252-A962-63619FD90854}"/>
  </pc:docChgLst>
  <pc:docChgLst>
    <pc:chgData name="Becky Crouch" userId="c8246cc5-0a21-4bf3-8f37-70937c159b77" providerId="ADAL" clId="{EC9AB14E-A46A-4FD7-94E3-E9714CE742FB}"/>
    <pc:docChg chg="modSld">
      <pc:chgData name="Becky Crouch" userId="c8246cc5-0a21-4bf3-8f37-70937c159b77" providerId="ADAL" clId="{EC9AB14E-A46A-4FD7-94E3-E9714CE742FB}" dt="2019-01-08T09:13:15.234" v="4" actId="255"/>
      <pc:docMkLst>
        <pc:docMk/>
      </pc:docMkLst>
      <pc:sldChg chg="modSp">
        <pc:chgData name="Becky Crouch" userId="c8246cc5-0a21-4bf3-8f37-70937c159b77" providerId="ADAL" clId="{EC9AB14E-A46A-4FD7-94E3-E9714CE742FB}" dt="2019-01-08T09:13:15.234" v="4" actId="255"/>
        <pc:sldMkLst>
          <pc:docMk/>
          <pc:sldMk cId="2637481266" sldId="256"/>
        </pc:sldMkLst>
        <pc:spChg chg="mod">
          <ac:chgData name="Becky Crouch" userId="c8246cc5-0a21-4bf3-8f37-70937c159b77" providerId="ADAL" clId="{EC9AB14E-A46A-4FD7-94E3-E9714CE742FB}" dt="2019-01-08T09:13:15.234" v="4" actId="255"/>
          <ac:spMkLst>
            <pc:docMk/>
            <pc:sldMk cId="2637481266" sldId="256"/>
            <ac:spMk id="19" creationId="{5252A847-DE45-4FA3-A1F8-EEBEB845FF8E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368F42-7BBE-4978-BFC1-DA4AB57426AD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1F7569-005B-4B6C-9C74-46E89C15AF3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25064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86816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117486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3999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6660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116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1389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13319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838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106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87609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45848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43C518-2E58-4E98-8F61-29A47E1D445A}" type="datetimeFigureOut">
              <a:rPr lang="en-GB" smtClean="0"/>
              <a:t>26/06/2020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B0018D-5503-4B9E-8996-530C5B2D4BA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24114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13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1.svg"/><Relationship Id="rId4" Type="http://schemas.openxmlformats.org/officeDocument/2006/relationships/image" Target="../media/image7.png"/><Relationship Id="rId9" Type="http://schemas.openxmlformats.org/officeDocument/2006/relationships/image" Target="../media/image15.sv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7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7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5.sv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2.png"/><Relationship Id="rId7" Type="http://schemas.openxmlformats.org/officeDocument/2006/relationships/image" Target="../media/image13.sv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11.svg"/><Relationship Id="rId4" Type="http://schemas.openxmlformats.org/officeDocument/2006/relationships/image" Target="../media/image7.png"/><Relationship Id="rId9" Type="http://schemas.openxmlformats.org/officeDocument/2006/relationships/image" Target="../media/image15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lvl="0" algn="ctr"/>
            <a:r>
              <a:rPr lang="en-GB" sz="1600" b="1" u="sng" dirty="0">
                <a:solidFill>
                  <a:srgbClr val="E7E6E6">
                    <a:lumMod val="50000"/>
                  </a:srgbClr>
                </a:solidFill>
                <a:latin typeface="Century Gothic" panose="020B0502020202020204" pitchFamily="34" charset="0"/>
              </a:rPr>
              <a:t>Year 4 – Summer Block 5 – Properties of Shape</a:t>
            </a:r>
            <a: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/>
            </a:r>
            <a:br>
              <a:rPr lang="en-GB" sz="1600" b="1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</a:br>
            <a:endParaRPr lang="en-GB" sz="1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3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3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endParaRPr lang="en-GB" sz="3600" b="1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lvl="0" algn="ctr"/>
            <a:r>
              <a:rPr lang="en-GB" sz="4800" b="1" dirty="0" smtClean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WALT: understand lines </a:t>
            </a:r>
            <a:r>
              <a:rPr lang="en-GB" sz="4800" b="1" dirty="0">
                <a:solidFill>
                  <a:schemeClr val="bg2">
                    <a:lumMod val="25000"/>
                  </a:schemeClr>
                </a:solidFill>
                <a:latin typeface="Century Gothic" panose="020B0502020202020204" pitchFamily="34" charset="0"/>
              </a:rPr>
              <a:t>of Symmetry</a:t>
            </a:r>
            <a:endParaRPr lang="en-GB" sz="12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5900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Pair the lines of symmetry with the shapes they match.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and B; C and F; D and E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6552FBC-D50F-4666-8593-7197E755C5CC}"/>
              </a:ext>
            </a:extLst>
          </p:cNvPr>
          <p:cNvGrpSpPr/>
          <p:nvPr/>
        </p:nvGrpSpPr>
        <p:grpSpPr>
          <a:xfrm>
            <a:off x="1951041" y="1631184"/>
            <a:ext cx="5241916" cy="3612326"/>
            <a:chOff x="102032" y="6887869"/>
            <a:chExt cx="3254817" cy="2242971"/>
          </a:xfrm>
        </p:grpSpPr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F724002F-11A9-4A83-B6A6-AD078DB14CA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374603" y="7106359"/>
              <a:ext cx="783832" cy="783832"/>
            </a:xfrm>
            <a:prstGeom prst="rect">
              <a:avLst/>
            </a:prstGeom>
          </p:spPr>
        </p:pic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66CB57D1-C446-4EAD-875C-83121A58E9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5400000">
              <a:off x="2382807" y="7084803"/>
              <a:ext cx="826943" cy="826944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97AF191-E0A6-47BF-8D7A-701A7D652ED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1419009" y="8181601"/>
              <a:ext cx="721121" cy="623144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9489BC-4ACD-4CFE-912A-9C0DE521CD78}"/>
                </a:ext>
              </a:extLst>
            </p:cNvPr>
            <p:cNvSpPr txBox="1"/>
            <p:nvPr/>
          </p:nvSpPr>
          <p:spPr>
            <a:xfrm>
              <a:off x="102032" y="6948788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A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C9434E8-AA17-420C-B6FF-7D5430AFDF26}"/>
                </a:ext>
              </a:extLst>
            </p:cNvPr>
            <p:cNvSpPr txBox="1"/>
            <p:nvPr/>
          </p:nvSpPr>
          <p:spPr>
            <a:xfrm>
              <a:off x="1774919" y="6887869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B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91CC73A-BE36-4010-B03A-0791B2165505}"/>
                </a:ext>
              </a:extLst>
            </p:cNvPr>
            <p:cNvSpPr txBox="1"/>
            <p:nvPr/>
          </p:nvSpPr>
          <p:spPr>
            <a:xfrm>
              <a:off x="2729697" y="7014841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96C1642-73DD-4ECA-A99D-1EB9DD0712AE}"/>
                </a:ext>
              </a:extLst>
            </p:cNvPr>
            <p:cNvSpPr txBox="1"/>
            <p:nvPr/>
          </p:nvSpPr>
          <p:spPr>
            <a:xfrm>
              <a:off x="465137" y="8882403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9F3B282-D756-4923-A332-3896ACDD528E}"/>
                </a:ext>
              </a:extLst>
            </p:cNvPr>
            <p:cNvSpPr txBox="1"/>
            <p:nvPr/>
          </p:nvSpPr>
          <p:spPr>
            <a:xfrm>
              <a:off x="1581929" y="8695016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8EFEEE7-3E82-4279-8F01-1E95DF477F9D}"/>
                </a:ext>
              </a:extLst>
            </p:cNvPr>
            <p:cNvSpPr txBox="1"/>
            <p:nvPr/>
          </p:nvSpPr>
          <p:spPr>
            <a:xfrm>
              <a:off x="2666090" y="8855314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F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974F588-020F-4244-BD64-3F0C98F4A2B6}"/>
                </a:ext>
              </a:extLst>
            </p:cNvPr>
            <p:cNvGrpSpPr/>
            <p:nvPr/>
          </p:nvGrpSpPr>
          <p:grpSpPr>
            <a:xfrm>
              <a:off x="288457" y="8015112"/>
              <a:ext cx="956123" cy="956123"/>
              <a:chOff x="3915713" y="6910164"/>
              <a:chExt cx="956123" cy="956123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C7179DD-C7BB-4BA1-8640-34A6DD77561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4393775" y="6910164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4D3933BC-92D5-4063-BB59-E6BABBE80184}"/>
                  </a:ext>
                </a:extLst>
              </p:cNvPr>
              <p:cNvCxnSpPr>
                <a:cxnSpLocks/>
              </p:cNvCxnSpPr>
              <p:nvPr/>
            </p:nvCxnSpPr>
            <p:spPr>
              <a:xfrm rot="1800000">
                <a:off x="4393775" y="6910164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E706D6C-FBBD-4AF2-970A-B4A77E88AB5D}"/>
                  </a:ext>
                </a:extLst>
              </p:cNvPr>
              <p:cNvCxnSpPr>
                <a:cxnSpLocks/>
              </p:cNvCxnSpPr>
              <p:nvPr/>
            </p:nvCxnSpPr>
            <p:spPr>
              <a:xfrm rot="19800000" flipH="1">
                <a:off x="4393775" y="6910164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BAC00C2-A75A-4663-BCBA-482D5D134D56}"/>
                </a:ext>
              </a:extLst>
            </p:cNvPr>
            <p:cNvGrpSpPr/>
            <p:nvPr/>
          </p:nvGrpSpPr>
          <p:grpSpPr>
            <a:xfrm>
              <a:off x="2314561" y="8015112"/>
              <a:ext cx="956123" cy="956123"/>
              <a:chOff x="5034191" y="8182852"/>
              <a:chExt cx="956123" cy="956123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6F75425E-288A-4AA6-A949-0E703AAFC4B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5512253" y="8182852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DDBCF44-F14F-4EDD-928D-D78E74907663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5512253" y="8182852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AED7419-ED22-4FDB-96F6-D951ACE9B7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12253" y="8182852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728C55E1-DEBE-43D7-AC00-4FE760B670E2}"/>
                  </a:ext>
                </a:extLst>
              </p:cNvPr>
              <p:cNvCxnSpPr>
                <a:cxnSpLocks/>
              </p:cNvCxnSpPr>
              <p:nvPr/>
            </p:nvCxnSpPr>
            <p:spPr>
              <a:xfrm rot="18900000" flipV="1">
                <a:off x="5512253" y="8182852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4958941-9658-4DA8-866D-5A8ABA8389C9}"/>
                </a:ext>
              </a:extLst>
            </p:cNvPr>
            <p:cNvGrpSpPr/>
            <p:nvPr/>
          </p:nvGrpSpPr>
          <p:grpSpPr>
            <a:xfrm>
              <a:off x="1287768" y="7020214"/>
              <a:ext cx="965706" cy="956123"/>
              <a:chOff x="5337782" y="6958699"/>
              <a:chExt cx="965706" cy="956123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6401B1D6-B388-4E04-AF93-9C9293E38A6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99EC1875-32D7-4986-AD36-3082A4CDA841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27C23504-942F-4D1E-B0A4-FF2B210CDA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2E0B59F2-C151-406D-95E2-B3A5C594434E}"/>
                  </a:ext>
                </a:extLst>
              </p:cNvPr>
              <p:cNvCxnSpPr>
                <a:cxnSpLocks/>
              </p:cNvCxnSpPr>
              <p:nvPr/>
            </p:nvCxnSpPr>
            <p:spPr>
              <a:xfrm rot="18900000" flipV="1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4818690E-E82E-4E20-A42D-AEDD36E4A96E}"/>
                  </a:ext>
                </a:extLst>
              </p:cNvPr>
              <p:cNvCxnSpPr>
                <a:cxnSpLocks/>
              </p:cNvCxnSpPr>
              <p:nvPr/>
            </p:nvCxnSpPr>
            <p:spPr>
              <a:xfrm rot="1320000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30B8067F-E2CA-4361-945D-B8596A262827}"/>
                  </a:ext>
                </a:extLst>
              </p:cNvPr>
              <p:cNvCxnSpPr>
                <a:cxnSpLocks/>
              </p:cNvCxnSpPr>
              <p:nvPr/>
            </p:nvCxnSpPr>
            <p:spPr>
              <a:xfrm rot="20280000" flipV="1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C8A37FD1-03C8-4082-9C7E-342885CA5214}"/>
                  </a:ext>
                </a:extLst>
              </p:cNvPr>
              <p:cNvGrpSpPr/>
              <p:nvPr/>
            </p:nvGrpSpPr>
            <p:grpSpPr>
              <a:xfrm rot="16200000">
                <a:off x="5820635" y="6953907"/>
                <a:ext cx="0" cy="965706"/>
                <a:chOff x="5894439" y="7126744"/>
                <a:chExt cx="0" cy="965706"/>
              </a:xfrm>
            </p:grpSpPr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5E2A9ED7-138A-4EAA-B011-DE75C19C95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320000">
                  <a:off x="5894439" y="7136327"/>
                  <a:ext cx="0" cy="95612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CED2CA0E-1391-4935-B4D1-D804822637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280000" flipV="1">
                  <a:off x="5894439" y="7126744"/>
                  <a:ext cx="0" cy="95612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150889610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Here are 3 attempts at drawing reflections.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reflections that are not symmetrical. Explain why.</a:t>
            </a:r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79A0917-8D20-4756-A68D-5EB2CF824937}"/>
              </a:ext>
            </a:extLst>
          </p:cNvPr>
          <p:cNvGrpSpPr/>
          <p:nvPr/>
        </p:nvGrpSpPr>
        <p:grpSpPr>
          <a:xfrm>
            <a:off x="1754256" y="1467984"/>
            <a:ext cx="5635486" cy="2516959"/>
            <a:chOff x="346353" y="6894914"/>
            <a:chExt cx="2891895" cy="1291597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A36C82A9-D16C-4991-BF1D-802E4D3C6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368428" y="6894914"/>
              <a:ext cx="869820" cy="1016262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19A6459-F30D-4615-B8F3-F56E287D6D5C}"/>
                </a:ext>
              </a:extLst>
            </p:cNvPr>
            <p:cNvSpPr txBox="1"/>
            <p:nvPr/>
          </p:nvSpPr>
          <p:spPr>
            <a:xfrm>
              <a:off x="466331" y="7981191"/>
              <a:ext cx="642507" cy="2053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A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C4DC0A4-AB87-43D8-B1AE-A76B68A91B50}"/>
                </a:ext>
              </a:extLst>
            </p:cNvPr>
            <p:cNvSpPr txBox="1"/>
            <p:nvPr/>
          </p:nvSpPr>
          <p:spPr>
            <a:xfrm>
              <a:off x="1443506" y="7981191"/>
              <a:ext cx="642507" cy="2053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B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9EF5A5-06E2-4E2C-BA8E-456ED236A53C}"/>
                </a:ext>
              </a:extLst>
            </p:cNvPr>
            <p:cNvSpPr txBox="1"/>
            <p:nvPr/>
          </p:nvSpPr>
          <p:spPr>
            <a:xfrm>
              <a:off x="2486364" y="7981191"/>
              <a:ext cx="642507" cy="2053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C</a:t>
              </a: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ECDE4A0F-39D3-456B-A438-1F903513056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2799" y="6895445"/>
              <a:ext cx="868910" cy="1015200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9E96FC3-948E-415C-9919-AC0001F2A50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353" y="6895445"/>
              <a:ext cx="819727" cy="1015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567354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Reasoning 2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Here are 3 attempts at drawing reflections.</a:t>
            </a: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Find the reflections that are not symmetrical. Explain why.</a:t>
            </a:r>
          </a:p>
          <a:p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Shapes A and B are not symmetrical. The right-hand part of shape A is narrower than the left-hand side. The top-right-hand corner of reflection B is higher and further out than the top-left-hand corner.</a:t>
            </a:r>
          </a:p>
          <a:p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lvl="0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15" name="Group 14">
            <a:extLst>
              <a:ext uri="{FF2B5EF4-FFF2-40B4-BE49-F238E27FC236}">
                <a16:creationId xmlns:a16="http://schemas.microsoft.com/office/drawing/2014/main" id="{E79A0917-8D20-4756-A68D-5EB2CF824937}"/>
              </a:ext>
            </a:extLst>
          </p:cNvPr>
          <p:cNvGrpSpPr/>
          <p:nvPr/>
        </p:nvGrpSpPr>
        <p:grpSpPr>
          <a:xfrm>
            <a:off x="1754256" y="1467984"/>
            <a:ext cx="5635486" cy="2516959"/>
            <a:chOff x="346353" y="6894914"/>
            <a:chExt cx="2891895" cy="1291597"/>
          </a:xfrm>
        </p:grpSpPr>
        <p:pic>
          <p:nvPicPr>
            <p:cNvPr id="20" name="Picture 19">
              <a:extLst>
                <a:ext uri="{FF2B5EF4-FFF2-40B4-BE49-F238E27FC236}">
                  <a16:creationId xmlns:a16="http://schemas.microsoft.com/office/drawing/2014/main" id="{A36C82A9-D16C-4991-BF1D-802E4D3C6090}"/>
                </a:ext>
              </a:extLst>
            </p:cNvPr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flipV="1">
              <a:off x="2368428" y="6894914"/>
              <a:ext cx="869820" cy="1016262"/>
            </a:xfrm>
            <a:prstGeom prst="rect">
              <a:avLst/>
            </a:prstGeom>
          </p:spPr>
        </p:pic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719A6459-F30D-4615-B8F3-F56E287D6D5C}"/>
                </a:ext>
              </a:extLst>
            </p:cNvPr>
            <p:cNvSpPr txBox="1"/>
            <p:nvPr/>
          </p:nvSpPr>
          <p:spPr>
            <a:xfrm>
              <a:off x="466331" y="7981191"/>
              <a:ext cx="642507" cy="2053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A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5C4DC0A4-AB87-43D8-B1AE-A76B68A91B50}"/>
                </a:ext>
              </a:extLst>
            </p:cNvPr>
            <p:cNvSpPr txBox="1"/>
            <p:nvPr/>
          </p:nvSpPr>
          <p:spPr>
            <a:xfrm>
              <a:off x="1443506" y="7981191"/>
              <a:ext cx="642507" cy="2053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B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959EF5A5-06E2-4E2C-BA8E-456ED236A53C}"/>
                </a:ext>
              </a:extLst>
            </p:cNvPr>
            <p:cNvSpPr txBox="1"/>
            <p:nvPr/>
          </p:nvSpPr>
          <p:spPr>
            <a:xfrm>
              <a:off x="2486364" y="7981191"/>
              <a:ext cx="642507" cy="205320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C</a:t>
              </a:r>
            </a:p>
          </p:txBody>
        </p:sp>
        <p:pic>
          <p:nvPicPr>
            <p:cNvPr id="24" name="Picture 23">
              <a:extLst>
                <a:ext uri="{FF2B5EF4-FFF2-40B4-BE49-F238E27FC236}">
                  <a16:creationId xmlns:a16="http://schemas.microsoft.com/office/drawing/2014/main" id="{ECDE4A0F-39D3-456B-A438-1F9035130566}"/>
                </a:ext>
              </a:extLst>
            </p:cNvPr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32799" y="6895445"/>
              <a:ext cx="868910" cy="1015200"/>
            </a:xfrm>
            <a:prstGeom prst="rect">
              <a:avLst/>
            </a:prstGeom>
          </p:spPr>
        </p:pic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C9E96FC3-948E-415C-9919-AC0001F2A50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46353" y="6895445"/>
              <a:ext cx="819727" cy="10152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254247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 smtClean="0">
                <a:solidFill>
                  <a:schemeClr val="tx1"/>
                </a:solidFill>
                <a:latin typeface="Century Gothic" panose="020B0502020202020204" pitchFamily="34" charset="0"/>
              </a:rPr>
              <a:t>What is symmetry? What does it mean if something is symmetrical?</a:t>
            </a:r>
          </a:p>
          <a:p>
            <a:pPr algn="ctr"/>
            <a:endParaRPr lang="en-GB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lvl="8" algn="ctr"/>
            <a:r>
              <a:rPr lang="en-GB" sz="2400" dirty="0">
                <a:solidFill>
                  <a:srgbClr val="FF0000"/>
                </a:solidFill>
                <a:latin typeface="Letter-join 40" panose="02000805000000020003" pitchFamily="50" charset="0"/>
              </a:rPr>
              <a:t>Something is symmetrical when it is </a:t>
            </a:r>
            <a:r>
              <a:rPr lang="en-GB" sz="2400" b="1" dirty="0">
                <a:solidFill>
                  <a:srgbClr val="FF0000"/>
                </a:solidFill>
                <a:latin typeface="Letter-join 40" panose="02000805000000020003" pitchFamily="50" charset="0"/>
              </a:rPr>
              <a:t>the same on both sides</a:t>
            </a:r>
            <a:r>
              <a:rPr lang="en-GB" sz="2400" dirty="0">
                <a:solidFill>
                  <a:srgbClr val="FF0000"/>
                </a:solidFill>
                <a:latin typeface="Letter-join 40" panose="02000805000000020003" pitchFamily="50" charset="0"/>
              </a:rPr>
              <a:t>. A shape has symmetry if a central dividing line (a </a:t>
            </a:r>
            <a:r>
              <a:rPr lang="en-GB" sz="2400" b="1" dirty="0">
                <a:solidFill>
                  <a:srgbClr val="FF0000"/>
                </a:solidFill>
                <a:latin typeface="Letter-join 40" panose="02000805000000020003" pitchFamily="50" charset="0"/>
              </a:rPr>
              <a:t>mirror line</a:t>
            </a:r>
            <a:r>
              <a:rPr lang="en-GB" sz="2400" dirty="0">
                <a:solidFill>
                  <a:srgbClr val="FF0000"/>
                </a:solidFill>
                <a:latin typeface="Letter-join 40" panose="02000805000000020003" pitchFamily="50" charset="0"/>
              </a:rPr>
              <a:t>) can be drawn on it, to show that both sides of the shape are exactly the same.</a:t>
            </a:r>
            <a:endParaRPr lang="en-GB" sz="3200" dirty="0">
              <a:solidFill>
                <a:srgbClr val="FF0000"/>
              </a:solidFill>
              <a:latin typeface="Letter-join 40" panose="02000805000000020003" pitchFamily="50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17104" y="1719591"/>
            <a:ext cx="2698937" cy="34255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2851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the following shapes have more than one line of symmetry?</a:t>
            </a: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" name="Star: 5 Points 1">
            <a:extLst>
              <a:ext uri="{FF2B5EF4-FFF2-40B4-BE49-F238E27FC236}">
                <a16:creationId xmlns:a16="http://schemas.microsoft.com/office/drawing/2014/main" id="{EB595F03-D980-4AE8-8FA0-432CCFE197BC}"/>
              </a:ext>
            </a:extLst>
          </p:cNvPr>
          <p:cNvSpPr/>
          <p:nvPr/>
        </p:nvSpPr>
        <p:spPr>
          <a:xfrm>
            <a:off x="1484416" y="1742841"/>
            <a:ext cx="1246910" cy="1223159"/>
          </a:xfrm>
          <a:prstGeom prst="star5">
            <a:avLst>
              <a:gd name="adj" fmla="val 21447"/>
              <a:gd name="hf" fmla="val 105146"/>
              <a:gd name="vf" fmla="val 110557"/>
            </a:avLst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Heart 2">
            <a:extLst>
              <a:ext uri="{FF2B5EF4-FFF2-40B4-BE49-F238E27FC236}">
                <a16:creationId xmlns:a16="http://schemas.microsoft.com/office/drawing/2014/main" id="{AA4B0599-038C-4DA9-947F-1525AB13C380}"/>
              </a:ext>
            </a:extLst>
          </p:cNvPr>
          <p:cNvSpPr/>
          <p:nvPr/>
        </p:nvSpPr>
        <p:spPr>
          <a:xfrm>
            <a:off x="3177200" y="3446950"/>
            <a:ext cx="1060704" cy="1021278"/>
          </a:xfrm>
          <a:prstGeom prst="heart">
            <a:avLst/>
          </a:prstGeom>
          <a:solidFill>
            <a:srgbClr val="FF66FF"/>
          </a:solidFill>
          <a:ln>
            <a:solidFill>
              <a:srgbClr val="FF66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AB05AB-B69A-4614-A854-09AC387E4E99}"/>
              </a:ext>
            </a:extLst>
          </p:cNvPr>
          <p:cNvSpPr/>
          <p:nvPr/>
        </p:nvSpPr>
        <p:spPr>
          <a:xfrm>
            <a:off x="4120738" y="2105039"/>
            <a:ext cx="1769423" cy="665018"/>
          </a:xfrm>
          <a:prstGeom prst="rect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98F97694-9EA4-4722-83B0-B5B368E59B67}"/>
              </a:ext>
            </a:extLst>
          </p:cNvPr>
          <p:cNvSpPr/>
          <p:nvPr/>
        </p:nvSpPr>
        <p:spPr>
          <a:xfrm>
            <a:off x="4975761" y="3767584"/>
            <a:ext cx="1060704" cy="914400"/>
          </a:xfrm>
          <a:prstGeom prst="triangl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915C49A-91EF-4104-9561-6B3803BEE623}"/>
              </a:ext>
            </a:extLst>
          </p:cNvPr>
          <p:cNvSpPr/>
          <p:nvPr/>
        </p:nvSpPr>
        <p:spPr>
          <a:xfrm>
            <a:off x="6745184" y="2235666"/>
            <a:ext cx="914400" cy="1223159"/>
          </a:xfrm>
          <a:prstGeom prst="downArrow">
            <a:avLst/>
          </a:prstGeom>
          <a:solidFill>
            <a:srgbClr val="FFC000"/>
          </a:solidFill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lowchart: Off-page Connector 8">
            <a:extLst>
              <a:ext uri="{FF2B5EF4-FFF2-40B4-BE49-F238E27FC236}">
                <a16:creationId xmlns:a16="http://schemas.microsoft.com/office/drawing/2014/main" id="{87F4E1E5-459E-4F91-B184-DA8E7647758B}"/>
              </a:ext>
            </a:extLst>
          </p:cNvPr>
          <p:cNvSpPr/>
          <p:nvPr/>
        </p:nvSpPr>
        <p:spPr>
          <a:xfrm rot="5400000">
            <a:off x="1358688" y="3660707"/>
            <a:ext cx="914400" cy="1246909"/>
          </a:xfrm>
          <a:prstGeom prst="flowChartOffpageConnector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E525BF4-1F2D-4EC3-AA04-481B1ED90D08}"/>
              </a:ext>
            </a:extLst>
          </p:cNvPr>
          <p:cNvSpPr/>
          <p:nvPr/>
        </p:nvSpPr>
        <p:spPr>
          <a:xfrm>
            <a:off x="7343786" y="3767584"/>
            <a:ext cx="914400" cy="914400"/>
          </a:xfrm>
          <a:prstGeom prst="ellipse">
            <a:avLst/>
          </a:prstGeom>
          <a:solidFill>
            <a:srgbClr val="7030A0"/>
          </a:solidFill>
          <a:ln>
            <a:solidFill>
              <a:srgbClr val="7030A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486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Introduction</a:t>
            </a:r>
          </a:p>
          <a:p>
            <a:pPr algn="ctr"/>
            <a:endParaRPr lang="en-GB" sz="2000" b="1" dirty="0">
              <a:solidFill>
                <a:schemeClr val="bg2">
                  <a:lumMod val="25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of the following shapes have more than one line of symmetry?</a:t>
            </a: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000" u="sng" dirty="0">
              <a:solidFill>
                <a:schemeClr val="bg2">
                  <a:lumMod val="50000"/>
                </a:schemeClr>
              </a:solidFill>
              <a:latin typeface="SassoonCRInfantMedium" panose="02000603020000020003" pitchFamily="2" charset="0"/>
            </a:endParaRPr>
          </a:p>
          <a:p>
            <a:pPr algn="ctr"/>
            <a:endParaRPr lang="en-GB" sz="24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  <a:p>
            <a:pPr marL="88900" algn="ctr"/>
            <a:endParaRPr lang="en-GB" sz="2800" dirty="0">
              <a:solidFill>
                <a:schemeClr val="bg2">
                  <a:lumMod val="25000"/>
                </a:schemeClr>
              </a:solidFill>
              <a:latin typeface="SassoonCRInfantMedium" panose="02000603020000020003" pitchFamily="2" charset="0"/>
            </a:endParaRPr>
          </a:p>
        </p:txBody>
      </p:sp>
      <p:sp>
        <p:nvSpPr>
          <p:cNvPr id="2" name="Star: 5 Points 1">
            <a:extLst>
              <a:ext uri="{FF2B5EF4-FFF2-40B4-BE49-F238E27FC236}">
                <a16:creationId xmlns:a16="http://schemas.microsoft.com/office/drawing/2014/main" id="{EB595F03-D980-4AE8-8FA0-432CCFE197BC}"/>
              </a:ext>
            </a:extLst>
          </p:cNvPr>
          <p:cNvSpPr/>
          <p:nvPr/>
        </p:nvSpPr>
        <p:spPr>
          <a:xfrm>
            <a:off x="1484416" y="1742841"/>
            <a:ext cx="1246910" cy="1223159"/>
          </a:xfrm>
          <a:prstGeom prst="star5">
            <a:avLst>
              <a:gd name="adj" fmla="val 21447"/>
              <a:gd name="hf" fmla="val 105146"/>
              <a:gd name="vf" fmla="val 110557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Heart 2">
            <a:extLst>
              <a:ext uri="{FF2B5EF4-FFF2-40B4-BE49-F238E27FC236}">
                <a16:creationId xmlns:a16="http://schemas.microsoft.com/office/drawing/2014/main" id="{AA4B0599-038C-4DA9-947F-1525AB13C380}"/>
              </a:ext>
            </a:extLst>
          </p:cNvPr>
          <p:cNvSpPr/>
          <p:nvPr/>
        </p:nvSpPr>
        <p:spPr>
          <a:xfrm>
            <a:off x="3177200" y="3446950"/>
            <a:ext cx="1060704" cy="1021278"/>
          </a:xfrm>
          <a:prstGeom prst="heart">
            <a:avLst/>
          </a:prstGeom>
          <a:solidFill>
            <a:schemeClr val="bg1">
              <a:lumMod val="75000"/>
            </a:schemeClr>
          </a:solidFill>
          <a:ln>
            <a:solidFill>
              <a:srgbClr val="D0CE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7AB05AB-B69A-4614-A854-09AC387E4E99}"/>
              </a:ext>
            </a:extLst>
          </p:cNvPr>
          <p:cNvSpPr/>
          <p:nvPr/>
        </p:nvSpPr>
        <p:spPr>
          <a:xfrm>
            <a:off x="4120738" y="2105039"/>
            <a:ext cx="1769423" cy="665018"/>
          </a:xfrm>
          <a:prstGeom prst="rect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98F97694-9EA4-4722-83B0-B5B368E59B67}"/>
              </a:ext>
            </a:extLst>
          </p:cNvPr>
          <p:cNvSpPr/>
          <p:nvPr/>
        </p:nvSpPr>
        <p:spPr>
          <a:xfrm>
            <a:off x="4975761" y="3767584"/>
            <a:ext cx="1060704" cy="914400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4915C49A-91EF-4104-9561-6B3803BEE623}"/>
              </a:ext>
            </a:extLst>
          </p:cNvPr>
          <p:cNvSpPr/>
          <p:nvPr/>
        </p:nvSpPr>
        <p:spPr>
          <a:xfrm>
            <a:off x="6745184" y="2235666"/>
            <a:ext cx="914400" cy="1223159"/>
          </a:xfrm>
          <a:prstGeom prst="downArrow">
            <a:avLst/>
          </a:prstGeom>
          <a:solidFill>
            <a:schemeClr val="bg1">
              <a:lumMod val="75000"/>
            </a:schemeClr>
          </a:solidFill>
          <a:ln>
            <a:solidFill>
              <a:srgbClr val="D0CE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Flowchart: Off-page Connector 8">
            <a:extLst>
              <a:ext uri="{FF2B5EF4-FFF2-40B4-BE49-F238E27FC236}">
                <a16:creationId xmlns:a16="http://schemas.microsoft.com/office/drawing/2014/main" id="{87F4E1E5-459E-4F91-B184-DA8E7647758B}"/>
              </a:ext>
            </a:extLst>
          </p:cNvPr>
          <p:cNvSpPr/>
          <p:nvPr/>
        </p:nvSpPr>
        <p:spPr>
          <a:xfrm rot="5400000">
            <a:off x="1358688" y="3660707"/>
            <a:ext cx="914400" cy="1246909"/>
          </a:xfrm>
          <a:prstGeom prst="flowChartOffpageConnector">
            <a:avLst/>
          </a:prstGeom>
          <a:solidFill>
            <a:schemeClr val="bg1">
              <a:lumMod val="75000"/>
            </a:schemeClr>
          </a:solidFill>
          <a:ln>
            <a:solidFill>
              <a:srgbClr val="D0CEC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8E525BF4-1F2D-4EC3-AA04-481B1ED90D08}"/>
              </a:ext>
            </a:extLst>
          </p:cNvPr>
          <p:cNvSpPr/>
          <p:nvPr/>
        </p:nvSpPr>
        <p:spPr>
          <a:xfrm>
            <a:off x="7343786" y="3767584"/>
            <a:ext cx="914400" cy="914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784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has the correct lines of symmetry marked?</a:t>
            </a:r>
          </a:p>
          <a:p>
            <a:pPr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49C0B8-AD27-49FF-B12C-EA4168A86C5C}"/>
              </a:ext>
            </a:extLst>
          </p:cNvPr>
          <p:cNvSpPr txBox="1"/>
          <p:nvPr/>
        </p:nvSpPr>
        <p:spPr>
          <a:xfrm>
            <a:off x="17833" y="2454416"/>
            <a:ext cx="117183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A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14B467C-55C5-40EB-88F2-F4B842D408A9}"/>
              </a:ext>
            </a:extLst>
          </p:cNvPr>
          <p:cNvGrpSpPr/>
          <p:nvPr/>
        </p:nvGrpSpPr>
        <p:grpSpPr>
          <a:xfrm>
            <a:off x="862540" y="2556757"/>
            <a:ext cx="1703005" cy="1693831"/>
            <a:chOff x="862540" y="1869843"/>
            <a:chExt cx="1703005" cy="1693831"/>
          </a:xfrm>
        </p:grpSpPr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5F92A9F3-3C04-4C3D-B2D9-E14BF9F88C76}"/>
                </a:ext>
              </a:extLst>
            </p:cNvPr>
            <p:cNvSpPr/>
            <p:nvPr/>
          </p:nvSpPr>
          <p:spPr>
            <a:xfrm flipV="1">
              <a:off x="862540" y="2149089"/>
              <a:ext cx="1703005" cy="1135337"/>
            </a:xfrm>
            <a:prstGeom prst="trapezoi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>
                <a:latin typeface="Century Gothic" panose="020B0502020202020204" pitchFamily="34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4790FD2-23B8-46D3-A6DA-DD4C4239431C}"/>
                </a:ext>
              </a:extLst>
            </p:cNvPr>
            <p:cNvCxnSpPr>
              <a:cxnSpLocks/>
            </p:cNvCxnSpPr>
            <p:nvPr/>
          </p:nvCxnSpPr>
          <p:spPr>
            <a:xfrm>
              <a:off x="1714043" y="1869843"/>
              <a:ext cx="0" cy="1693831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99AD5AB-5C31-4697-B289-1AAEB7B2811C}"/>
              </a:ext>
            </a:extLst>
          </p:cNvPr>
          <p:cNvGrpSpPr/>
          <p:nvPr/>
        </p:nvGrpSpPr>
        <p:grpSpPr>
          <a:xfrm>
            <a:off x="3418308" y="2556757"/>
            <a:ext cx="2117286" cy="1693831"/>
            <a:chOff x="3367797" y="1874476"/>
            <a:chExt cx="2117286" cy="1693831"/>
          </a:xfrm>
        </p:grpSpPr>
        <p:sp>
          <p:nvSpPr>
            <p:cNvPr id="14" name="Trapezoid 13">
              <a:extLst>
                <a:ext uri="{FF2B5EF4-FFF2-40B4-BE49-F238E27FC236}">
                  <a16:creationId xmlns:a16="http://schemas.microsoft.com/office/drawing/2014/main" id="{C6E09146-D181-4BAD-B7EC-24A44682926A}"/>
                </a:ext>
              </a:extLst>
            </p:cNvPr>
            <p:cNvSpPr/>
            <p:nvPr/>
          </p:nvSpPr>
          <p:spPr>
            <a:xfrm flipV="1">
              <a:off x="3574937" y="2153722"/>
              <a:ext cx="1703005" cy="1135337"/>
            </a:xfrm>
            <a:prstGeom prst="trapezoi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>
                <a:latin typeface="Century Gothic" panose="020B0502020202020204" pitchFamily="34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13E0F93-622A-4D61-859E-FF113D33ABCE}"/>
                </a:ext>
              </a:extLst>
            </p:cNvPr>
            <p:cNvCxnSpPr>
              <a:cxnSpLocks/>
            </p:cNvCxnSpPr>
            <p:nvPr/>
          </p:nvCxnSpPr>
          <p:spPr>
            <a:xfrm>
              <a:off x="4426440" y="1874476"/>
              <a:ext cx="0" cy="1693831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A6AB73E-E72E-4A97-96FD-4E540882127E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4426440" y="1662750"/>
              <a:ext cx="0" cy="2117286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C9F1019F-85DC-425A-8E67-A1ECE8DFBB31}"/>
              </a:ext>
            </a:extLst>
          </p:cNvPr>
          <p:cNvGrpSpPr/>
          <p:nvPr/>
        </p:nvGrpSpPr>
        <p:grpSpPr>
          <a:xfrm>
            <a:off x="6388357" y="2556757"/>
            <a:ext cx="2486879" cy="1693831"/>
            <a:chOff x="6388357" y="1906485"/>
            <a:chExt cx="2486879" cy="1693831"/>
          </a:xfrm>
        </p:grpSpPr>
        <p:sp>
          <p:nvSpPr>
            <p:cNvPr id="21" name="Trapezoid 20">
              <a:extLst>
                <a:ext uri="{FF2B5EF4-FFF2-40B4-BE49-F238E27FC236}">
                  <a16:creationId xmlns:a16="http://schemas.microsoft.com/office/drawing/2014/main" id="{B9DBA2D5-DF27-4FBD-9D53-C4F908E7925C}"/>
                </a:ext>
              </a:extLst>
            </p:cNvPr>
            <p:cNvSpPr/>
            <p:nvPr/>
          </p:nvSpPr>
          <p:spPr>
            <a:xfrm flipV="1">
              <a:off x="6780295" y="2185733"/>
              <a:ext cx="1703005" cy="1135337"/>
            </a:xfrm>
            <a:prstGeom prst="trapezoi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>
                <a:latin typeface="Century Gothic" panose="020B0502020202020204" pitchFamily="34" charset="0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10E44C6-3A77-475E-933A-85B0CE81502D}"/>
                </a:ext>
              </a:extLst>
            </p:cNvPr>
            <p:cNvCxnSpPr>
              <a:cxnSpLocks/>
            </p:cNvCxnSpPr>
            <p:nvPr/>
          </p:nvCxnSpPr>
          <p:spPr>
            <a:xfrm>
              <a:off x="7631797" y="1906485"/>
              <a:ext cx="0" cy="1693831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8CB7E3C-7D56-41B9-A448-BBA17DAF6FEE}"/>
                </a:ext>
              </a:extLst>
            </p:cNvPr>
            <p:cNvCxnSpPr>
              <a:cxnSpLocks/>
            </p:cNvCxnSpPr>
            <p:nvPr/>
          </p:nvCxnSpPr>
          <p:spPr>
            <a:xfrm rot="18480000">
              <a:off x="7531692" y="1632678"/>
              <a:ext cx="0" cy="228667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9DE2CBC-0D5B-4864-ABEC-A5743EDB93DA}"/>
                </a:ext>
              </a:extLst>
            </p:cNvPr>
            <p:cNvCxnSpPr>
              <a:cxnSpLocks/>
            </p:cNvCxnSpPr>
            <p:nvPr/>
          </p:nvCxnSpPr>
          <p:spPr>
            <a:xfrm rot="3120000" flipH="1">
              <a:off x="7731901" y="1632678"/>
              <a:ext cx="0" cy="228667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594263C-A4D0-4268-A5DB-029A53FEADE1}"/>
              </a:ext>
            </a:extLst>
          </p:cNvPr>
          <p:cNvSpPr txBox="1"/>
          <p:nvPr/>
        </p:nvSpPr>
        <p:spPr>
          <a:xfrm>
            <a:off x="2765754" y="2454416"/>
            <a:ext cx="117183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9C3C5B4-F53F-4FD3-87D4-E75E6F43FDDA}"/>
              </a:ext>
            </a:extLst>
          </p:cNvPr>
          <p:cNvSpPr txBox="1"/>
          <p:nvPr/>
        </p:nvSpPr>
        <p:spPr>
          <a:xfrm>
            <a:off x="5799261" y="2454416"/>
            <a:ext cx="117183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369170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1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Which shape has the correct lines of symmetry marked?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Shape A</a:t>
            </a:r>
          </a:p>
          <a:p>
            <a:pPr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C49C0B8-AD27-49FF-B12C-EA4168A86C5C}"/>
              </a:ext>
            </a:extLst>
          </p:cNvPr>
          <p:cNvSpPr txBox="1"/>
          <p:nvPr/>
        </p:nvSpPr>
        <p:spPr>
          <a:xfrm>
            <a:off x="17833" y="2454416"/>
            <a:ext cx="117183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814B467C-55C5-40EB-88F2-F4B842D408A9}"/>
              </a:ext>
            </a:extLst>
          </p:cNvPr>
          <p:cNvGrpSpPr/>
          <p:nvPr/>
        </p:nvGrpSpPr>
        <p:grpSpPr>
          <a:xfrm>
            <a:off x="862540" y="2556757"/>
            <a:ext cx="1703005" cy="1693831"/>
            <a:chOff x="862540" y="1869843"/>
            <a:chExt cx="1703005" cy="1693831"/>
          </a:xfrm>
        </p:grpSpPr>
        <p:sp>
          <p:nvSpPr>
            <p:cNvPr id="12" name="Trapezoid 11">
              <a:extLst>
                <a:ext uri="{FF2B5EF4-FFF2-40B4-BE49-F238E27FC236}">
                  <a16:creationId xmlns:a16="http://schemas.microsoft.com/office/drawing/2014/main" id="{5F92A9F3-3C04-4C3D-B2D9-E14BF9F88C76}"/>
                </a:ext>
              </a:extLst>
            </p:cNvPr>
            <p:cNvSpPr/>
            <p:nvPr/>
          </p:nvSpPr>
          <p:spPr>
            <a:xfrm flipV="1">
              <a:off x="862540" y="2149089"/>
              <a:ext cx="1703005" cy="1135337"/>
            </a:xfrm>
            <a:prstGeom prst="trapezoi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>
                <a:latin typeface="Century Gothic" panose="020B0502020202020204" pitchFamily="34" charset="0"/>
              </a:endParaRPr>
            </a:p>
          </p:txBody>
        </p: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E4790FD2-23B8-46D3-A6DA-DD4C4239431C}"/>
                </a:ext>
              </a:extLst>
            </p:cNvPr>
            <p:cNvCxnSpPr>
              <a:cxnSpLocks/>
            </p:cNvCxnSpPr>
            <p:nvPr/>
          </p:nvCxnSpPr>
          <p:spPr>
            <a:xfrm>
              <a:off x="1714043" y="1869843"/>
              <a:ext cx="0" cy="1693831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3" name="Group 2">
            <a:extLst>
              <a:ext uri="{FF2B5EF4-FFF2-40B4-BE49-F238E27FC236}">
                <a16:creationId xmlns:a16="http://schemas.microsoft.com/office/drawing/2014/main" id="{D99AD5AB-5C31-4697-B289-1AAEB7B2811C}"/>
              </a:ext>
            </a:extLst>
          </p:cNvPr>
          <p:cNvGrpSpPr/>
          <p:nvPr/>
        </p:nvGrpSpPr>
        <p:grpSpPr>
          <a:xfrm>
            <a:off x="3418308" y="2556757"/>
            <a:ext cx="2117286" cy="1693831"/>
            <a:chOff x="3367797" y="1874476"/>
            <a:chExt cx="2117286" cy="1693831"/>
          </a:xfrm>
        </p:grpSpPr>
        <p:sp>
          <p:nvSpPr>
            <p:cNvPr id="14" name="Trapezoid 13">
              <a:extLst>
                <a:ext uri="{FF2B5EF4-FFF2-40B4-BE49-F238E27FC236}">
                  <a16:creationId xmlns:a16="http://schemas.microsoft.com/office/drawing/2014/main" id="{C6E09146-D181-4BAD-B7EC-24A44682926A}"/>
                </a:ext>
              </a:extLst>
            </p:cNvPr>
            <p:cNvSpPr/>
            <p:nvPr/>
          </p:nvSpPr>
          <p:spPr>
            <a:xfrm flipV="1">
              <a:off x="3574937" y="2153722"/>
              <a:ext cx="1703005" cy="1135337"/>
            </a:xfrm>
            <a:prstGeom prst="trapezoi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>
                <a:latin typeface="Century Gothic" panose="020B0502020202020204" pitchFamily="34" charset="0"/>
              </a:endParaRP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C13E0F93-622A-4D61-859E-FF113D33ABCE}"/>
                </a:ext>
              </a:extLst>
            </p:cNvPr>
            <p:cNvCxnSpPr>
              <a:cxnSpLocks/>
            </p:cNvCxnSpPr>
            <p:nvPr/>
          </p:nvCxnSpPr>
          <p:spPr>
            <a:xfrm>
              <a:off x="4426440" y="1874476"/>
              <a:ext cx="0" cy="1693831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BA6AB73E-E72E-4A97-96FD-4E540882127E}"/>
                </a:ext>
              </a:extLst>
            </p:cNvPr>
            <p:cNvCxnSpPr>
              <a:cxnSpLocks/>
            </p:cNvCxnSpPr>
            <p:nvPr/>
          </p:nvCxnSpPr>
          <p:spPr>
            <a:xfrm rot="16200000">
              <a:off x="4426440" y="1662750"/>
              <a:ext cx="0" cy="2117286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C9F1019F-85DC-425A-8E67-A1ECE8DFBB31}"/>
              </a:ext>
            </a:extLst>
          </p:cNvPr>
          <p:cNvGrpSpPr/>
          <p:nvPr/>
        </p:nvGrpSpPr>
        <p:grpSpPr>
          <a:xfrm>
            <a:off x="6388357" y="2556757"/>
            <a:ext cx="2486879" cy="1693831"/>
            <a:chOff x="6388357" y="1906485"/>
            <a:chExt cx="2486879" cy="1693831"/>
          </a:xfrm>
        </p:grpSpPr>
        <p:sp>
          <p:nvSpPr>
            <p:cNvPr id="21" name="Trapezoid 20">
              <a:extLst>
                <a:ext uri="{FF2B5EF4-FFF2-40B4-BE49-F238E27FC236}">
                  <a16:creationId xmlns:a16="http://schemas.microsoft.com/office/drawing/2014/main" id="{B9DBA2D5-DF27-4FBD-9D53-C4F908E7925C}"/>
                </a:ext>
              </a:extLst>
            </p:cNvPr>
            <p:cNvSpPr/>
            <p:nvPr/>
          </p:nvSpPr>
          <p:spPr>
            <a:xfrm flipV="1">
              <a:off x="6780295" y="2185733"/>
              <a:ext cx="1703005" cy="1135337"/>
            </a:xfrm>
            <a:prstGeom prst="trapezoid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 sz="2000" b="1">
                <a:latin typeface="Century Gothic" panose="020B0502020202020204" pitchFamily="34" charset="0"/>
              </a:endParaRPr>
            </a:p>
          </p:txBody>
        </p: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410E44C6-3A77-475E-933A-85B0CE81502D}"/>
                </a:ext>
              </a:extLst>
            </p:cNvPr>
            <p:cNvCxnSpPr>
              <a:cxnSpLocks/>
            </p:cNvCxnSpPr>
            <p:nvPr/>
          </p:nvCxnSpPr>
          <p:spPr>
            <a:xfrm>
              <a:off x="7631797" y="1906485"/>
              <a:ext cx="0" cy="1693831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B8CB7E3C-7D56-41B9-A448-BBA17DAF6FEE}"/>
                </a:ext>
              </a:extLst>
            </p:cNvPr>
            <p:cNvCxnSpPr>
              <a:cxnSpLocks/>
            </p:cNvCxnSpPr>
            <p:nvPr/>
          </p:nvCxnSpPr>
          <p:spPr>
            <a:xfrm rot="18480000">
              <a:off x="7531692" y="1632678"/>
              <a:ext cx="0" cy="228667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E9DE2CBC-0D5B-4864-ABEC-A5743EDB93DA}"/>
                </a:ext>
              </a:extLst>
            </p:cNvPr>
            <p:cNvCxnSpPr>
              <a:cxnSpLocks/>
            </p:cNvCxnSpPr>
            <p:nvPr/>
          </p:nvCxnSpPr>
          <p:spPr>
            <a:xfrm rot="3120000" flipH="1">
              <a:off x="7731901" y="1632678"/>
              <a:ext cx="0" cy="2286670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D594263C-A4D0-4268-A5DB-029A53FEADE1}"/>
              </a:ext>
            </a:extLst>
          </p:cNvPr>
          <p:cNvSpPr txBox="1"/>
          <p:nvPr/>
        </p:nvSpPr>
        <p:spPr>
          <a:xfrm>
            <a:off x="2765754" y="2454416"/>
            <a:ext cx="117183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B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79C3C5B4-F53F-4FD3-87D4-E75E6F43FDDA}"/>
              </a:ext>
            </a:extLst>
          </p:cNvPr>
          <p:cNvSpPr txBox="1"/>
          <p:nvPr/>
        </p:nvSpPr>
        <p:spPr>
          <a:xfrm>
            <a:off x="5799261" y="2454416"/>
            <a:ext cx="1171836" cy="40011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GB" sz="2000" b="1" dirty="0">
                <a:latin typeface="Century Gothic" panose="020B0502020202020204" pitchFamily="34" charset="0"/>
              </a:rPr>
              <a:t>C</a:t>
            </a:r>
          </a:p>
        </p:txBody>
      </p:sp>
    </p:spTree>
    <p:extLst>
      <p:ext uri="{BB962C8B-B14F-4D97-AF65-F5344CB8AC3E}">
        <p14:creationId xmlns:p14="http://schemas.microsoft.com/office/powerpoint/2010/main" val="21182342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halves which go together to make symmetrical shapes.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1B5F038-3E78-47B5-BAB8-65149AA2DE57}"/>
              </a:ext>
            </a:extLst>
          </p:cNvPr>
          <p:cNvGrpSpPr/>
          <p:nvPr/>
        </p:nvGrpSpPr>
        <p:grpSpPr>
          <a:xfrm>
            <a:off x="2021342" y="2009975"/>
            <a:ext cx="5218052" cy="3019834"/>
            <a:chOff x="190968" y="4072662"/>
            <a:chExt cx="3240000" cy="1875079"/>
          </a:xfrm>
        </p:grpSpPr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757502AA-33C8-4C20-AFB5-C1ED3CCC15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6200000">
              <a:off x="1537461" y="4126414"/>
              <a:ext cx="458633" cy="871403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CF28B8BA-4785-48FE-A3DB-2057B1F180B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16200000">
              <a:off x="1583292" y="4933167"/>
              <a:ext cx="458633" cy="894334"/>
            </a:xfrm>
            <a:prstGeom prst="rect">
              <a:avLst/>
            </a:prstGeom>
          </p:spPr>
        </p:pic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02CC0636-C386-4639-9998-21D3B85AB5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16200000">
              <a:off x="251187" y="4298003"/>
              <a:ext cx="983806" cy="609960"/>
            </a:xfrm>
            <a:prstGeom prst="rect">
              <a:avLst/>
            </a:prstGeom>
          </p:spPr>
        </p:pic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E1E99884-8378-4609-B509-68CFCFF805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 flipV="1">
              <a:off x="648497" y="5282723"/>
              <a:ext cx="458633" cy="871403"/>
            </a:xfrm>
            <a:prstGeom prst="rect">
              <a:avLst/>
            </a:prstGeom>
          </p:spPr>
        </p:pic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1E92D76-DB2D-4A6B-8B61-1D2C73C0DD9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5400000" flipV="1">
              <a:off x="2453739" y="5267430"/>
              <a:ext cx="458633" cy="894334"/>
            </a:xfrm>
            <a:prstGeom prst="rect">
              <a:avLst/>
            </a:prstGeom>
          </p:spPr>
        </p:pic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A1DC24C4-8F65-48FA-BD7D-4A7AE1A7BF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 flipV="1">
              <a:off x="2327429" y="4292396"/>
              <a:ext cx="983806" cy="60996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256E3D3-61E2-4288-98AB-40D87083B5ED}"/>
                </a:ext>
              </a:extLst>
            </p:cNvPr>
            <p:cNvSpPr txBox="1"/>
            <p:nvPr/>
          </p:nvSpPr>
          <p:spPr>
            <a:xfrm>
              <a:off x="190968" y="4406238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A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74114A9-DF10-4F39-A626-5CC0CC364006}"/>
                </a:ext>
              </a:extLst>
            </p:cNvPr>
            <p:cNvSpPr txBox="1"/>
            <p:nvPr/>
          </p:nvSpPr>
          <p:spPr>
            <a:xfrm>
              <a:off x="1597543" y="4072662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B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9DF604B-B151-41E3-9FBC-B9F3F7603E1A}"/>
                </a:ext>
              </a:extLst>
            </p:cNvPr>
            <p:cNvSpPr txBox="1"/>
            <p:nvPr/>
          </p:nvSpPr>
          <p:spPr>
            <a:xfrm>
              <a:off x="2508983" y="4158638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909D429-4987-4D6D-99C2-ECEF78637E50}"/>
                </a:ext>
              </a:extLst>
            </p:cNvPr>
            <p:cNvSpPr txBox="1"/>
            <p:nvPr/>
          </p:nvSpPr>
          <p:spPr>
            <a:xfrm>
              <a:off x="241159" y="5392719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D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636EFC8-6700-4675-9EB1-77512658FAB3}"/>
                </a:ext>
              </a:extLst>
            </p:cNvPr>
            <p:cNvSpPr txBox="1"/>
            <p:nvPr/>
          </p:nvSpPr>
          <p:spPr>
            <a:xfrm>
              <a:off x="1443982" y="5625110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1098A5C-497D-471D-9076-9B69471FB914}"/>
                </a:ext>
              </a:extLst>
            </p:cNvPr>
            <p:cNvSpPr txBox="1"/>
            <p:nvPr/>
          </p:nvSpPr>
          <p:spPr>
            <a:xfrm>
              <a:off x="2791171" y="5403048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6998096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2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Match the halves which go together to make symmetrical shapes.</a:t>
            </a: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endParaRPr lang="en-GB" sz="2000" b="1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rgbClr val="FF0000"/>
                </a:solidFill>
                <a:latin typeface="Century Gothic" panose="020B0502020202020204" pitchFamily="34" charset="0"/>
              </a:rPr>
              <a:t>A and C; B and D; E and F</a:t>
            </a:r>
          </a:p>
          <a:p>
            <a:pPr algn="ctr"/>
            <a:endParaRPr lang="en-GB" sz="20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21B5F038-3E78-47B5-BAB8-65149AA2DE57}"/>
              </a:ext>
            </a:extLst>
          </p:cNvPr>
          <p:cNvGrpSpPr/>
          <p:nvPr/>
        </p:nvGrpSpPr>
        <p:grpSpPr>
          <a:xfrm>
            <a:off x="2021342" y="2009975"/>
            <a:ext cx="5218052" cy="3019834"/>
            <a:chOff x="190968" y="4072662"/>
            <a:chExt cx="3240000" cy="1875079"/>
          </a:xfrm>
        </p:grpSpPr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757502AA-33C8-4C20-AFB5-C1ED3CCC155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16200000">
              <a:off x="1537461" y="4126414"/>
              <a:ext cx="458633" cy="871403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CF28B8BA-4785-48FE-A3DB-2057B1F180B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16200000">
              <a:off x="1583292" y="4933167"/>
              <a:ext cx="458633" cy="894334"/>
            </a:xfrm>
            <a:prstGeom prst="rect">
              <a:avLst/>
            </a:prstGeom>
          </p:spPr>
        </p:pic>
        <p:pic>
          <p:nvPicPr>
            <p:cNvPr id="12" name="Graphic 11">
              <a:extLst>
                <a:ext uri="{FF2B5EF4-FFF2-40B4-BE49-F238E27FC236}">
                  <a16:creationId xmlns:a16="http://schemas.microsoft.com/office/drawing/2014/main" id="{02CC0636-C386-4639-9998-21D3B85AB5FF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16200000">
              <a:off x="251187" y="4298003"/>
              <a:ext cx="983806" cy="609960"/>
            </a:xfrm>
            <a:prstGeom prst="rect">
              <a:avLst/>
            </a:prstGeom>
          </p:spPr>
        </p:pic>
        <p:pic>
          <p:nvPicPr>
            <p:cNvPr id="13" name="Graphic 12">
              <a:extLst>
                <a:ext uri="{FF2B5EF4-FFF2-40B4-BE49-F238E27FC236}">
                  <a16:creationId xmlns:a16="http://schemas.microsoft.com/office/drawing/2014/main" id="{E1E99884-8378-4609-B509-68CFCFF805A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 flipV="1">
              <a:off x="648497" y="5282723"/>
              <a:ext cx="458633" cy="871403"/>
            </a:xfrm>
            <a:prstGeom prst="rect">
              <a:avLst/>
            </a:prstGeom>
          </p:spPr>
        </p:pic>
        <p:pic>
          <p:nvPicPr>
            <p:cNvPr id="14" name="Graphic 13">
              <a:extLst>
                <a:ext uri="{FF2B5EF4-FFF2-40B4-BE49-F238E27FC236}">
                  <a16:creationId xmlns:a16="http://schemas.microsoft.com/office/drawing/2014/main" id="{51E92D76-DB2D-4A6B-8B61-1D2C73C0DD9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5400000" flipV="1">
              <a:off x="2453739" y="5267430"/>
              <a:ext cx="458633" cy="894334"/>
            </a:xfrm>
            <a:prstGeom prst="rect">
              <a:avLst/>
            </a:prstGeom>
          </p:spPr>
        </p:pic>
        <p:pic>
          <p:nvPicPr>
            <p:cNvPr id="15" name="Graphic 14">
              <a:extLst>
                <a:ext uri="{FF2B5EF4-FFF2-40B4-BE49-F238E27FC236}">
                  <a16:creationId xmlns:a16="http://schemas.microsoft.com/office/drawing/2014/main" id="{A1DC24C4-8F65-48FA-BD7D-4A7AE1A7BF00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 flipV="1">
              <a:off x="2327429" y="4292396"/>
              <a:ext cx="983806" cy="609960"/>
            </a:xfrm>
            <a:prstGeom prst="rect">
              <a:avLst/>
            </a:prstGeom>
          </p:spPr>
        </p:pic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6256E3D3-61E2-4288-98AB-40D87083B5ED}"/>
                </a:ext>
              </a:extLst>
            </p:cNvPr>
            <p:cNvSpPr txBox="1"/>
            <p:nvPr/>
          </p:nvSpPr>
          <p:spPr>
            <a:xfrm>
              <a:off x="190968" y="4406238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A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F74114A9-DF10-4F39-A626-5CC0CC364006}"/>
                </a:ext>
              </a:extLst>
            </p:cNvPr>
            <p:cNvSpPr txBox="1"/>
            <p:nvPr/>
          </p:nvSpPr>
          <p:spPr>
            <a:xfrm>
              <a:off x="1597543" y="4072662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B</a:t>
              </a:r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id="{79DF604B-B151-41E3-9FBC-B9F3F7603E1A}"/>
                </a:ext>
              </a:extLst>
            </p:cNvPr>
            <p:cNvSpPr txBox="1"/>
            <p:nvPr/>
          </p:nvSpPr>
          <p:spPr>
            <a:xfrm>
              <a:off x="2508983" y="4158638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23" name="TextBox 22">
              <a:extLst>
                <a:ext uri="{FF2B5EF4-FFF2-40B4-BE49-F238E27FC236}">
                  <a16:creationId xmlns:a16="http://schemas.microsoft.com/office/drawing/2014/main" id="{D909D429-4987-4D6D-99C2-ECEF78637E50}"/>
                </a:ext>
              </a:extLst>
            </p:cNvPr>
            <p:cNvSpPr txBox="1"/>
            <p:nvPr/>
          </p:nvSpPr>
          <p:spPr>
            <a:xfrm>
              <a:off x="241159" y="5392719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D</a:t>
              </a:r>
            </a:p>
          </p:txBody>
        </p:sp>
        <p:sp>
          <p:nvSpPr>
            <p:cNvPr id="24" name="TextBox 23">
              <a:extLst>
                <a:ext uri="{FF2B5EF4-FFF2-40B4-BE49-F238E27FC236}">
                  <a16:creationId xmlns:a16="http://schemas.microsoft.com/office/drawing/2014/main" id="{2636EFC8-6700-4675-9EB1-77512658FAB3}"/>
                </a:ext>
              </a:extLst>
            </p:cNvPr>
            <p:cNvSpPr txBox="1"/>
            <p:nvPr/>
          </p:nvSpPr>
          <p:spPr>
            <a:xfrm>
              <a:off x="1443982" y="5625110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E</a:t>
              </a:r>
            </a:p>
          </p:txBody>
        </p:sp>
        <p:sp>
          <p:nvSpPr>
            <p:cNvPr id="25" name="TextBox 24">
              <a:extLst>
                <a:ext uri="{FF2B5EF4-FFF2-40B4-BE49-F238E27FC236}">
                  <a16:creationId xmlns:a16="http://schemas.microsoft.com/office/drawing/2014/main" id="{01098A5C-497D-471D-9076-9B69471FB914}"/>
                </a:ext>
              </a:extLst>
            </p:cNvPr>
            <p:cNvSpPr txBox="1"/>
            <p:nvPr/>
          </p:nvSpPr>
          <p:spPr>
            <a:xfrm>
              <a:off x="2791171" y="5403048"/>
              <a:ext cx="639797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F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6548370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D9426B6B-94AA-4D9B-BC63-8F0BC9ED511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16" name="Group 15">
            <a:extLst>
              <a:ext uri="{FF2B5EF4-FFF2-40B4-BE49-F238E27FC236}">
                <a16:creationId xmlns:a16="http://schemas.microsoft.com/office/drawing/2014/main" id="{B31300A9-E3C5-4701-8EF1-45ED088A04DD}"/>
              </a:ext>
            </a:extLst>
          </p:cNvPr>
          <p:cNvGrpSpPr/>
          <p:nvPr/>
        </p:nvGrpSpPr>
        <p:grpSpPr>
          <a:xfrm>
            <a:off x="71151" y="6454317"/>
            <a:ext cx="1188000" cy="403587"/>
            <a:chOff x="79697" y="6454317"/>
            <a:chExt cx="1188000" cy="403587"/>
          </a:xfrm>
        </p:grpSpPr>
        <p:sp>
          <p:nvSpPr>
            <p:cNvPr id="17" name="TextBox 8">
              <a:extLst>
                <a:ext uri="{FF2B5EF4-FFF2-40B4-BE49-F238E27FC236}">
                  <a16:creationId xmlns:a16="http://schemas.microsoft.com/office/drawing/2014/main" id="{0F18B4CD-798D-4EA5-92CF-7A4BB6DD9812}"/>
                </a:ext>
              </a:extLst>
            </p:cNvPr>
            <p:cNvSpPr txBox="1"/>
            <p:nvPr/>
          </p:nvSpPr>
          <p:spPr>
            <a:xfrm>
              <a:off x="79697" y="6688627"/>
              <a:ext cx="1188000" cy="1692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n-GB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5pPr>
              <a:lvl6pPr marL="22860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6pPr>
              <a:lvl7pPr marL="27432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7pPr>
              <a:lvl8pPr marL="32004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8pPr>
              <a:lvl9pPr marL="3657600" algn="l" defTabSz="914400" rtl="0" eaLnBrk="1" latinLnBrk="0" hangingPunct="1">
                <a:defRPr kern="1200">
                  <a:solidFill>
                    <a:schemeClr val="tx1"/>
                  </a:solidFill>
                  <a:latin typeface="Arial" charset="0"/>
                  <a:ea typeface="+mn-ea"/>
                  <a:cs typeface="Arial" charset="0"/>
                </a:defRPr>
              </a:lvl9pPr>
            </a:lstStyle>
            <a:p>
              <a:r>
                <a:rPr lang="en-GB" sz="500" dirty="0">
                  <a:latin typeface="Arial" panose="020B0604020202020204" pitchFamily="34" charset="0"/>
                  <a:cs typeface="Arial" panose="020B0604020202020204" pitchFamily="34" charset="0"/>
                </a:rPr>
                <a:t>© Classroom Secrets Limited 2018</a:t>
              </a:r>
            </a:p>
          </p:txBody>
        </p:sp>
        <p:pic>
          <p:nvPicPr>
            <p:cNvPr id="18" name="Picture 17" descr="A close up of a sign&#10;&#10;Description generated with high confidence">
              <a:extLst>
                <a:ext uri="{FF2B5EF4-FFF2-40B4-BE49-F238E27FC236}">
                  <a16:creationId xmlns:a16="http://schemas.microsoft.com/office/drawing/2014/main" id="{AF62330C-AB9B-43BE-82E4-98A7F5B9D6D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hq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6685" y="6454317"/>
              <a:ext cx="1174025" cy="278902"/>
            </a:xfrm>
            <a:prstGeom prst="rect">
              <a:avLst/>
            </a:prstGeom>
          </p:spPr>
        </p:pic>
      </p:grpSp>
      <p:sp>
        <p:nvSpPr>
          <p:cNvPr id="19" name="Rectangle 18">
            <a:extLst>
              <a:ext uri="{FF2B5EF4-FFF2-40B4-BE49-F238E27FC236}">
                <a16:creationId xmlns:a16="http://schemas.microsoft.com/office/drawing/2014/main" id="{5252A847-DE45-4FA3-A1F8-EEBEB845FF8E}"/>
              </a:ext>
            </a:extLst>
          </p:cNvPr>
          <p:cNvSpPr/>
          <p:nvPr/>
        </p:nvSpPr>
        <p:spPr>
          <a:xfrm>
            <a:off x="275304" y="272387"/>
            <a:ext cx="8593393" cy="6057245"/>
          </a:xfrm>
          <a:prstGeom prst="rect">
            <a:avLst/>
          </a:prstGeom>
          <a:solidFill>
            <a:schemeClr val="bg1">
              <a:alpha val="82000"/>
            </a:schemeClr>
          </a:solidFill>
          <a:ln>
            <a:solidFill>
              <a:schemeClr val="bg1">
                <a:lumMod val="50000"/>
              </a:schemeClr>
            </a:soli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GB" sz="1600" b="1" u="sng" dirty="0">
                <a:solidFill>
                  <a:schemeClr val="bg2">
                    <a:lumMod val="50000"/>
                  </a:schemeClr>
                </a:solidFill>
                <a:latin typeface="Century Gothic" panose="020B0502020202020204" pitchFamily="34" charset="0"/>
              </a:rPr>
              <a:t>Varied Fluency 3</a:t>
            </a:r>
          </a:p>
          <a:p>
            <a:pPr algn="ctr"/>
            <a:endParaRPr lang="en-GB" sz="2000" b="1" u="sng" dirty="0">
              <a:solidFill>
                <a:schemeClr val="tx1"/>
              </a:solidFill>
              <a:latin typeface="Century Gothic" panose="020B0502020202020204" pitchFamily="34" charset="0"/>
            </a:endParaRPr>
          </a:p>
          <a:p>
            <a:pPr algn="ctr"/>
            <a:r>
              <a:rPr lang="en-GB" sz="2000" b="1" dirty="0">
                <a:solidFill>
                  <a:schemeClr val="tx1"/>
                </a:solidFill>
                <a:latin typeface="Century Gothic" panose="020B0502020202020204" pitchFamily="34" charset="0"/>
              </a:rPr>
              <a:t>Pair the lines of symmetry with the shapes they match.</a:t>
            </a: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  <a:p>
            <a:pPr algn="ctr"/>
            <a:endParaRPr lang="en-GB" sz="1600" b="1" u="sng" dirty="0">
              <a:solidFill>
                <a:schemeClr val="bg2">
                  <a:lumMod val="50000"/>
                </a:schemeClr>
              </a:solidFill>
              <a:latin typeface="Century Gothic" panose="020B0502020202020204" pitchFamily="34" charset="0"/>
            </a:endParaRP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56552FBC-D50F-4666-8593-7197E755C5CC}"/>
              </a:ext>
            </a:extLst>
          </p:cNvPr>
          <p:cNvGrpSpPr/>
          <p:nvPr/>
        </p:nvGrpSpPr>
        <p:grpSpPr>
          <a:xfrm>
            <a:off x="1951041" y="1631184"/>
            <a:ext cx="5241916" cy="3612326"/>
            <a:chOff x="102032" y="6887869"/>
            <a:chExt cx="3254817" cy="2242971"/>
          </a:xfrm>
        </p:grpSpPr>
        <p:pic>
          <p:nvPicPr>
            <p:cNvPr id="9" name="Graphic 8">
              <a:extLst>
                <a:ext uri="{FF2B5EF4-FFF2-40B4-BE49-F238E27FC236}">
                  <a16:creationId xmlns:a16="http://schemas.microsoft.com/office/drawing/2014/main" id="{F724002F-11A9-4A83-B6A6-AD078DB14CAA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96DAC541-7B7A-43D3-8B79-37D633B846F1}">
                  <asvg:svgBlip xmlns=""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 rot="5400000">
              <a:off x="374603" y="7106359"/>
              <a:ext cx="783832" cy="783832"/>
            </a:xfrm>
            <a:prstGeom prst="rect">
              <a:avLst/>
            </a:prstGeom>
          </p:spPr>
        </p:pic>
        <p:pic>
          <p:nvPicPr>
            <p:cNvPr id="10" name="Graphic 9">
              <a:extLst>
                <a:ext uri="{FF2B5EF4-FFF2-40B4-BE49-F238E27FC236}">
                  <a16:creationId xmlns:a16="http://schemas.microsoft.com/office/drawing/2014/main" id="{66CB57D1-C446-4EAD-875C-83121A58E9A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96DAC541-7B7A-43D3-8B79-37D633B846F1}">
                  <asvg:svgBlip xmlns="" xmlns:asvg="http://schemas.microsoft.com/office/drawing/2016/SVG/main" r:embed="rId7"/>
                </a:ext>
              </a:extLst>
            </a:blip>
            <a:stretch>
              <a:fillRect/>
            </a:stretch>
          </p:blipFill>
          <p:spPr>
            <a:xfrm rot="5400000">
              <a:off x="2382807" y="7084803"/>
              <a:ext cx="826943" cy="826944"/>
            </a:xfrm>
            <a:prstGeom prst="rect">
              <a:avLst/>
            </a:prstGeom>
          </p:spPr>
        </p:pic>
        <p:pic>
          <p:nvPicPr>
            <p:cNvPr id="11" name="Graphic 10">
              <a:extLst>
                <a:ext uri="{FF2B5EF4-FFF2-40B4-BE49-F238E27FC236}">
                  <a16:creationId xmlns:a16="http://schemas.microsoft.com/office/drawing/2014/main" id="{997AF191-E0A6-47BF-8D7A-701A7D652EDD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96DAC541-7B7A-43D3-8B79-37D633B846F1}">
                  <asvg:svgBlip xmlns="" xmlns:asvg="http://schemas.microsoft.com/office/drawing/2016/SVG/main" r:embed="rId9"/>
                </a:ext>
              </a:extLst>
            </a:blip>
            <a:stretch>
              <a:fillRect/>
            </a:stretch>
          </p:blipFill>
          <p:spPr>
            <a:xfrm rot="5400000">
              <a:off x="1419009" y="8181601"/>
              <a:ext cx="721121" cy="623144"/>
            </a:xfrm>
            <a:prstGeom prst="rect">
              <a:avLst/>
            </a:prstGeom>
          </p:spPr>
        </p:pic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D19489BC-4ACD-4CFE-912A-9C0DE521CD78}"/>
                </a:ext>
              </a:extLst>
            </p:cNvPr>
            <p:cNvSpPr txBox="1"/>
            <p:nvPr/>
          </p:nvSpPr>
          <p:spPr>
            <a:xfrm>
              <a:off x="102032" y="6948788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A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C9434E8-AA17-420C-B6FF-7D5430AFDF26}"/>
                </a:ext>
              </a:extLst>
            </p:cNvPr>
            <p:cNvSpPr txBox="1"/>
            <p:nvPr/>
          </p:nvSpPr>
          <p:spPr>
            <a:xfrm>
              <a:off x="1774919" y="6887869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B</a:t>
              </a:r>
            </a:p>
          </p:txBody>
        </p:sp>
        <p:sp>
          <p:nvSpPr>
            <p:cNvPr id="14" name="TextBox 13">
              <a:extLst>
                <a:ext uri="{FF2B5EF4-FFF2-40B4-BE49-F238E27FC236}">
                  <a16:creationId xmlns:a16="http://schemas.microsoft.com/office/drawing/2014/main" id="{E91CC73A-BE36-4010-B03A-0791B2165505}"/>
                </a:ext>
              </a:extLst>
            </p:cNvPr>
            <p:cNvSpPr txBox="1"/>
            <p:nvPr/>
          </p:nvSpPr>
          <p:spPr>
            <a:xfrm>
              <a:off x="2729697" y="7014841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C</a:t>
              </a:r>
            </a:p>
          </p:txBody>
        </p:sp>
        <p:sp>
          <p:nvSpPr>
            <p:cNvPr id="15" name="TextBox 14">
              <a:extLst>
                <a:ext uri="{FF2B5EF4-FFF2-40B4-BE49-F238E27FC236}">
                  <a16:creationId xmlns:a16="http://schemas.microsoft.com/office/drawing/2014/main" id="{E96C1642-73DD-4ECA-A99D-1EB9DD0712AE}"/>
                </a:ext>
              </a:extLst>
            </p:cNvPr>
            <p:cNvSpPr txBox="1"/>
            <p:nvPr/>
          </p:nvSpPr>
          <p:spPr>
            <a:xfrm>
              <a:off x="465137" y="8882403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D</a:t>
              </a:r>
            </a:p>
          </p:txBody>
        </p:sp>
        <p:sp>
          <p:nvSpPr>
            <p:cNvPr id="20" name="TextBox 19">
              <a:extLst>
                <a:ext uri="{FF2B5EF4-FFF2-40B4-BE49-F238E27FC236}">
                  <a16:creationId xmlns:a16="http://schemas.microsoft.com/office/drawing/2014/main" id="{F9F3B282-D756-4923-A332-3896ACDD528E}"/>
                </a:ext>
              </a:extLst>
            </p:cNvPr>
            <p:cNvSpPr txBox="1"/>
            <p:nvPr/>
          </p:nvSpPr>
          <p:spPr>
            <a:xfrm>
              <a:off x="1581929" y="8695016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E</a:t>
              </a:r>
            </a:p>
          </p:txBody>
        </p:sp>
        <p:sp>
          <p:nvSpPr>
            <p:cNvPr id="21" name="TextBox 20">
              <a:extLst>
                <a:ext uri="{FF2B5EF4-FFF2-40B4-BE49-F238E27FC236}">
                  <a16:creationId xmlns:a16="http://schemas.microsoft.com/office/drawing/2014/main" id="{E8EFEEE7-3E82-4279-8F01-1E95DF477F9D}"/>
                </a:ext>
              </a:extLst>
            </p:cNvPr>
            <p:cNvSpPr txBox="1"/>
            <p:nvPr/>
          </p:nvSpPr>
          <p:spPr>
            <a:xfrm>
              <a:off x="2666090" y="8855314"/>
              <a:ext cx="627152" cy="24843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GB" sz="2000" b="1" dirty="0">
                  <a:latin typeface="Century Gothic" panose="020B0502020202020204" pitchFamily="34" charset="0"/>
                </a:rPr>
                <a:t>F</a:t>
              </a:r>
            </a:p>
          </p:txBody>
        </p:sp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4974F588-020F-4244-BD64-3F0C98F4A2B6}"/>
                </a:ext>
              </a:extLst>
            </p:cNvPr>
            <p:cNvGrpSpPr/>
            <p:nvPr/>
          </p:nvGrpSpPr>
          <p:grpSpPr>
            <a:xfrm>
              <a:off x="288457" y="8015112"/>
              <a:ext cx="956123" cy="956123"/>
              <a:chOff x="3915713" y="6910164"/>
              <a:chExt cx="956123" cy="956123"/>
            </a:xfrm>
          </p:grpSpPr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3C7179DD-C7BB-4BA1-8640-34A6DD77561E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4393775" y="6910164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4D3933BC-92D5-4063-BB59-E6BABBE80184}"/>
                  </a:ext>
                </a:extLst>
              </p:cNvPr>
              <p:cNvCxnSpPr>
                <a:cxnSpLocks/>
              </p:cNvCxnSpPr>
              <p:nvPr/>
            </p:nvCxnSpPr>
            <p:spPr>
              <a:xfrm rot="1800000">
                <a:off x="4393775" y="6910164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0" name="Straight Connector 39">
                <a:extLst>
                  <a:ext uri="{FF2B5EF4-FFF2-40B4-BE49-F238E27FC236}">
                    <a16:creationId xmlns:a16="http://schemas.microsoft.com/office/drawing/2014/main" id="{1E706D6C-FBBD-4AF2-970A-B4A77E88AB5D}"/>
                  </a:ext>
                </a:extLst>
              </p:cNvPr>
              <p:cNvCxnSpPr>
                <a:cxnSpLocks/>
              </p:cNvCxnSpPr>
              <p:nvPr/>
            </p:nvCxnSpPr>
            <p:spPr>
              <a:xfrm rot="19800000" flipH="1">
                <a:off x="4393775" y="6910164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7BAC00C2-A75A-4663-BCBA-482D5D134D56}"/>
                </a:ext>
              </a:extLst>
            </p:cNvPr>
            <p:cNvGrpSpPr/>
            <p:nvPr/>
          </p:nvGrpSpPr>
          <p:grpSpPr>
            <a:xfrm>
              <a:off x="2314561" y="8015112"/>
              <a:ext cx="956123" cy="956123"/>
              <a:chOff x="5034191" y="8182852"/>
              <a:chExt cx="956123" cy="956123"/>
            </a:xfrm>
          </p:grpSpPr>
          <p:cxnSp>
            <p:nvCxnSpPr>
              <p:cNvPr id="34" name="Straight Connector 33">
                <a:extLst>
                  <a:ext uri="{FF2B5EF4-FFF2-40B4-BE49-F238E27FC236}">
                    <a16:creationId xmlns:a16="http://schemas.microsoft.com/office/drawing/2014/main" id="{6F75425E-288A-4AA6-A949-0E703AAFC4B0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5512253" y="8182852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5" name="Straight Connector 34">
                <a:extLst>
                  <a:ext uri="{FF2B5EF4-FFF2-40B4-BE49-F238E27FC236}">
                    <a16:creationId xmlns:a16="http://schemas.microsoft.com/office/drawing/2014/main" id="{ADDBCF44-F14F-4EDD-928D-D78E74907663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5512253" y="8182852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>
                <a:extLst>
                  <a:ext uri="{FF2B5EF4-FFF2-40B4-BE49-F238E27FC236}">
                    <a16:creationId xmlns:a16="http://schemas.microsoft.com/office/drawing/2014/main" id="{5AED7419-ED22-4FDB-96F6-D951ACE9B70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512253" y="8182852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>
                <a:extLst>
                  <a:ext uri="{FF2B5EF4-FFF2-40B4-BE49-F238E27FC236}">
                    <a16:creationId xmlns:a16="http://schemas.microsoft.com/office/drawing/2014/main" id="{728C55E1-DEBE-43D7-AC00-4FE760B670E2}"/>
                  </a:ext>
                </a:extLst>
              </p:cNvPr>
              <p:cNvCxnSpPr>
                <a:cxnSpLocks/>
              </p:cNvCxnSpPr>
              <p:nvPr/>
            </p:nvCxnSpPr>
            <p:spPr>
              <a:xfrm rot="18900000" flipV="1">
                <a:off x="5512253" y="8182852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4" name="Group 23">
              <a:extLst>
                <a:ext uri="{FF2B5EF4-FFF2-40B4-BE49-F238E27FC236}">
                  <a16:creationId xmlns:a16="http://schemas.microsoft.com/office/drawing/2014/main" id="{04958941-9658-4DA8-866D-5A8ABA8389C9}"/>
                </a:ext>
              </a:extLst>
            </p:cNvPr>
            <p:cNvGrpSpPr/>
            <p:nvPr/>
          </p:nvGrpSpPr>
          <p:grpSpPr>
            <a:xfrm>
              <a:off x="1287768" y="7020214"/>
              <a:ext cx="965706" cy="956123"/>
              <a:chOff x="5337782" y="6958699"/>
              <a:chExt cx="965706" cy="956123"/>
            </a:xfrm>
          </p:grpSpPr>
          <p:cxnSp>
            <p:nvCxnSpPr>
              <p:cNvPr id="25" name="Straight Connector 24">
                <a:extLst>
                  <a:ext uri="{FF2B5EF4-FFF2-40B4-BE49-F238E27FC236}">
                    <a16:creationId xmlns:a16="http://schemas.microsoft.com/office/drawing/2014/main" id="{6401B1D6-B388-4E04-AF93-9C9293E38A66}"/>
                  </a:ext>
                </a:extLst>
              </p:cNvPr>
              <p:cNvCxnSpPr>
                <a:cxnSpLocks/>
              </p:cNvCxnSpPr>
              <p:nvPr/>
            </p:nvCxnSpPr>
            <p:spPr>
              <a:xfrm rot="16200000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>
                <a:extLst>
                  <a:ext uri="{FF2B5EF4-FFF2-40B4-BE49-F238E27FC236}">
                    <a16:creationId xmlns:a16="http://schemas.microsoft.com/office/drawing/2014/main" id="{99EC1875-32D7-4986-AD36-3082A4CDA841}"/>
                  </a:ext>
                </a:extLst>
              </p:cNvPr>
              <p:cNvCxnSpPr>
                <a:cxnSpLocks/>
              </p:cNvCxnSpPr>
              <p:nvPr/>
            </p:nvCxnSpPr>
            <p:spPr>
              <a:xfrm rot="2700000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" name="Straight Connector 26">
                <a:extLst>
                  <a:ext uri="{FF2B5EF4-FFF2-40B4-BE49-F238E27FC236}">
                    <a16:creationId xmlns:a16="http://schemas.microsoft.com/office/drawing/2014/main" id="{27C23504-942F-4D1E-B0A4-FF2B210CDA78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>
                <a:extLst>
                  <a:ext uri="{FF2B5EF4-FFF2-40B4-BE49-F238E27FC236}">
                    <a16:creationId xmlns:a16="http://schemas.microsoft.com/office/drawing/2014/main" id="{2E0B59F2-C151-406D-95E2-B3A5C594434E}"/>
                  </a:ext>
                </a:extLst>
              </p:cNvPr>
              <p:cNvCxnSpPr>
                <a:cxnSpLocks/>
              </p:cNvCxnSpPr>
              <p:nvPr/>
            </p:nvCxnSpPr>
            <p:spPr>
              <a:xfrm rot="18900000" flipV="1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" name="Straight Connector 28">
                <a:extLst>
                  <a:ext uri="{FF2B5EF4-FFF2-40B4-BE49-F238E27FC236}">
                    <a16:creationId xmlns:a16="http://schemas.microsoft.com/office/drawing/2014/main" id="{4818690E-E82E-4E20-A42D-AEDD36E4A96E}"/>
                  </a:ext>
                </a:extLst>
              </p:cNvPr>
              <p:cNvCxnSpPr>
                <a:cxnSpLocks/>
              </p:cNvCxnSpPr>
              <p:nvPr/>
            </p:nvCxnSpPr>
            <p:spPr>
              <a:xfrm rot="1320000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Connector 29">
                <a:extLst>
                  <a:ext uri="{FF2B5EF4-FFF2-40B4-BE49-F238E27FC236}">
                    <a16:creationId xmlns:a16="http://schemas.microsoft.com/office/drawing/2014/main" id="{30B8067F-E2CA-4361-945D-B8596A262827}"/>
                  </a:ext>
                </a:extLst>
              </p:cNvPr>
              <p:cNvCxnSpPr>
                <a:cxnSpLocks/>
              </p:cNvCxnSpPr>
              <p:nvPr/>
            </p:nvCxnSpPr>
            <p:spPr>
              <a:xfrm rot="20280000" flipV="1">
                <a:off x="5820635" y="6958699"/>
                <a:ext cx="0" cy="956123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31" name="Group 30">
                <a:extLst>
                  <a:ext uri="{FF2B5EF4-FFF2-40B4-BE49-F238E27FC236}">
                    <a16:creationId xmlns:a16="http://schemas.microsoft.com/office/drawing/2014/main" id="{C8A37FD1-03C8-4082-9C7E-342885CA5214}"/>
                  </a:ext>
                </a:extLst>
              </p:cNvPr>
              <p:cNvGrpSpPr/>
              <p:nvPr/>
            </p:nvGrpSpPr>
            <p:grpSpPr>
              <a:xfrm rot="16200000">
                <a:off x="5820635" y="6953907"/>
                <a:ext cx="0" cy="965706"/>
                <a:chOff x="5894439" y="7126744"/>
                <a:chExt cx="0" cy="965706"/>
              </a:xfrm>
            </p:grpSpPr>
            <p:cxnSp>
              <p:nvCxnSpPr>
                <p:cNvPr id="32" name="Straight Connector 31">
                  <a:extLst>
                    <a:ext uri="{FF2B5EF4-FFF2-40B4-BE49-F238E27FC236}">
                      <a16:creationId xmlns:a16="http://schemas.microsoft.com/office/drawing/2014/main" id="{5E2A9ED7-138A-4EAA-B011-DE75C19C95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1320000">
                  <a:off x="5894439" y="7136327"/>
                  <a:ext cx="0" cy="95612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Straight Connector 32">
                  <a:extLst>
                    <a:ext uri="{FF2B5EF4-FFF2-40B4-BE49-F238E27FC236}">
                      <a16:creationId xmlns:a16="http://schemas.microsoft.com/office/drawing/2014/main" id="{CED2CA0E-1391-4935-B4D1-D8048226371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rot="20280000" flipV="1">
                  <a:off x="5894439" y="7126744"/>
                  <a:ext cx="0" cy="956123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  <a:prstDash val="sysDash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</p:grpSp>
      </p:grpSp>
    </p:spTree>
    <p:extLst>
      <p:ext uri="{BB962C8B-B14F-4D97-AF65-F5344CB8AC3E}">
        <p14:creationId xmlns:p14="http://schemas.microsoft.com/office/powerpoint/2010/main" val="26611554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E2B28500E97074E9232E002F87A0DA8" ma:contentTypeVersion="9" ma:contentTypeDescription="Create a new document." ma:contentTypeScope="" ma:versionID="02f329b899d1e0c453f9d86bb194f90f">
  <xsd:schema xmlns:xsd="http://www.w3.org/2001/XMLSchema" xmlns:xs="http://www.w3.org/2001/XMLSchema" xmlns:p="http://schemas.microsoft.com/office/2006/metadata/properties" xmlns:ns2="86144f90-c7b6-48d0-aae5-f5e9e48cc3df" xmlns:ns3="5c7a0828-c5e4-45f8-a074-18a8fdc88ec6" targetNamespace="http://schemas.microsoft.com/office/2006/metadata/properties" ma:root="true" ma:fieldsID="1d87f36caa9ec3a2d6f114e9f26bf426" ns2:_="" ns3:_="">
    <xsd:import namespace="86144f90-c7b6-48d0-aae5-f5e9e48cc3df"/>
    <xsd:import namespace="5c7a0828-c5e4-45f8-a074-18a8fdc88ec6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EventHashCode" minOccurs="0"/>
                <xsd:element ref="ns3:MediaServiceGenerationTim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6144f90-c7b6-48d0-aae5-f5e9e48cc3d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c7a0828-c5e4-45f8-a074-18a8fdc88e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AutoTags" ma:index="12" nillable="true" ma:displayName="MediaServiceAutoTags" ma:description="" ma:internalName="MediaServiceAutoTags" ma:readOnly="true">
      <xsd:simpleType>
        <xsd:restriction base="dms:Text"/>
      </xsd:simpleType>
    </xsd:element>
    <xsd:element name="MediaServiceOCR" ma:index="13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013D902C-8153-4853-97E2-C30AFB0D9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6144f90-c7b6-48d0-aae5-f5e9e48cc3df"/>
    <ds:schemaRef ds:uri="5c7a0828-c5e4-45f8-a074-18a8fdc88e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BE7001C-4FE1-4FF1-8D32-419BDEA7C0F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EF8F11D-A449-4684-B8E0-461263A2E192}">
  <ds:schemaRefs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5c7a0828-c5e4-45f8-a074-18a8fdc88ec6"/>
    <ds:schemaRef ds:uri="http://purl.org/dc/dcmitype/"/>
    <ds:schemaRef ds:uri="86144f90-c7b6-48d0-aae5-f5e9e48cc3df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3226</TotalTime>
  <Words>339</Words>
  <Application>Microsoft Office PowerPoint</Application>
  <PresentationFormat>On-screen Show (4:3)</PresentationFormat>
  <Paragraphs>221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Century Gothic</vt:lpstr>
      <vt:lpstr>Letter-join 40</vt:lpstr>
      <vt:lpstr>SassoonCRInfantMedium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Ashleigh Sobol</dc:creator>
  <cp:lastModifiedBy>Alice Bracher</cp:lastModifiedBy>
  <cp:revision>87</cp:revision>
  <dcterms:created xsi:type="dcterms:W3CDTF">2018-03-17T10:08:43Z</dcterms:created>
  <dcterms:modified xsi:type="dcterms:W3CDTF">2020-06-26T13:38:14Z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0x0101002E2B28500E97074E9232E002F87A0DA8</vt:lpwstr>
  </property>
  <property fmtid="{D5CDD505-2E9C-101B-9397-08002B2CF9AE}" pid="3" name="TaxKeyword">
    <vt:lpwstr/>
  </property>
</Properties>
</file>