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60" r:id="rId2"/>
    <p:sldId id="261" r:id="rId3"/>
    <p:sldId id="262" r:id="rId4"/>
    <p:sldId id="263" r:id="rId5"/>
    <p:sldId id="266" r:id="rId6"/>
    <p:sldId id="267" r:id="rId7"/>
    <p:sldId id="268" r:id="rId8"/>
    <p:sldId id="265" r:id="rId9"/>
    <p:sldId id="264" r:id="rId10"/>
  </p:sldIdLst>
  <p:sldSz cx="9144000" cy="6858000" type="screen4x3"/>
  <p:notesSz cx="6858000" cy="9144000"/>
  <p:embeddedFontLst>
    <p:embeddedFont>
      <p:font typeface="Twinkl SemiBold" pitchFamily="2" charset="0"/>
      <p:bold r:id="rId11"/>
    </p:embeddedFont>
    <p:embeddedFont>
      <p:font typeface="Twinkl" panose="020B0604020202020204" pitchFamily="2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pos="499">
          <p15:clr>
            <a:srgbClr val="A4A3A4"/>
          </p15:clr>
        </p15:guide>
        <p15:guide id="5" pos="5284">
          <p15:clr>
            <a:srgbClr val="A4A3A4"/>
          </p15:clr>
        </p15:guide>
        <p15:guide id="6" pos="5443">
          <p15:clr>
            <a:srgbClr val="A4A3A4"/>
          </p15:clr>
        </p15:guide>
        <p15:guide id="7" orient="horz" pos="323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997">
          <p15:clr>
            <a:srgbClr val="A4A3A4"/>
          </p15:clr>
        </p15:guide>
        <p15:guide id="10" orient="horz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273"/>
    <a:srgbClr val="F2D0A2"/>
    <a:srgbClr val="FEEDA9"/>
    <a:srgbClr val="EFBBDA"/>
    <a:srgbClr val="C0DDC1"/>
    <a:srgbClr val="A673AE"/>
    <a:srgbClr val="F39AA9"/>
    <a:srgbClr val="FF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66"/>
      </p:cViewPr>
      <p:guideLst>
        <p:guide orient="horz" pos="2205"/>
        <p:guide pos="2880"/>
        <p:guide pos="317"/>
        <p:guide pos="499"/>
        <p:guide pos="5284"/>
        <p:guide pos="5443"/>
        <p:guide orient="horz" pos="323"/>
        <p:guide orient="horz" pos="482"/>
        <p:guide orient="horz" pos="3997"/>
        <p:guide orient="horz" pos="383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8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543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6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68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0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25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62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1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3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940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8873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059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06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D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793" r:id="rId10"/>
    <p:sldLayoutId id="2147483794" r:id="rId11"/>
    <p:sldLayoutId id="2147483804" r:id="rId12"/>
    <p:sldLayoutId id="2147483805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FFFFFF"/>
                </a:solidFill>
                <a:latin typeface="Tuffy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6C38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extBox 10"/>
          <p:cNvSpPr txBox="1">
            <a:spLocks noChangeArrowheads="1"/>
          </p:cNvSpPr>
          <p:nvPr/>
        </p:nvSpPr>
        <p:spPr bwMode="auto">
          <a:xfrm>
            <a:off x="1498600" y="6464300"/>
            <a:ext cx="61388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rgbClr val="FFFFFF"/>
                </a:solidFill>
                <a:latin typeface="Tuffy" pitchFamily="34" charset="0"/>
              </a:rPr>
              <a:t>Maths </a:t>
            </a:r>
            <a:r>
              <a:rPr lang="en-GB" altLang="en-US" sz="800">
                <a:solidFill>
                  <a:srgbClr val="FFFFFF"/>
                </a:solidFill>
                <a:latin typeface="Tuffy" pitchFamily="34" charset="0"/>
              </a:rPr>
              <a:t>| Year 1 | Position and Direction | Turns | Lesson 3 of 3: Humpty Dumpty Turns</a:t>
            </a:r>
          </a:p>
        </p:txBody>
      </p:sp>
      <p:sp>
        <p:nvSpPr>
          <p:cNvPr id="13319" name="Title 17"/>
          <p:cNvSpPr>
            <a:spLocks noGrp="1"/>
          </p:cNvSpPr>
          <p:nvPr>
            <p:ph type="title"/>
          </p:nvPr>
        </p:nvSpPr>
        <p:spPr>
          <a:xfrm>
            <a:off x="461963" y="2359025"/>
            <a:ext cx="8221662" cy="655638"/>
          </a:xfrm>
        </p:spPr>
        <p:txBody>
          <a:bodyPr/>
          <a:lstStyle/>
          <a:p>
            <a:pPr eaLnBrk="1" hangingPunct="1"/>
            <a:r>
              <a:rPr lang="en-GB" altLang="en-US" sz="5400" smtClean="0"/>
              <a:t>Maths</a:t>
            </a:r>
            <a:endParaRPr lang="en-GB" altLang="en-US" sz="5400" b="0" smtClean="0"/>
          </a:p>
        </p:txBody>
      </p:sp>
      <p:sp>
        <p:nvSpPr>
          <p:cNvPr id="1332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 smtClean="0"/>
              <a:t>Position and Direction</a:t>
            </a:r>
          </a:p>
        </p:txBody>
      </p:sp>
      <p:pic>
        <p:nvPicPr>
          <p:cNvPr id="1332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55638"/>
            <a:ext cx="9144000" cy="1112837"/>
          </a:xfrm>
          <a:prstGeom prst="rect">
            <a:avLst/>
          </a:prstGeom>
          <a:solidFill>
            <a:srgbClr val="FEFE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4339" name="Title 7"/>
          <p:cNvSpPr>
            <a:spLocks noGrp="1"/>
          </p:cNvSpPr>
          <p:nvPr>
            <p:ph type="title" idx="4294967295"/>
          </p:nvPr>
        </p:nvSpPr>
        <p:spPr>
          <a:xfrm>
            <a:off x="0" y="582613"/>
            <a:ext cx="9144000" cy="1325562"/>
          </a:xfrm>
        </p:spPr>
        <p:txBody>
          <a:bodyPr lIns="0" tIns="0" rIns="0" bIns="0"/>
          <a:lstStyle/>
          <a:p>
            <a:pPr eaLnBrk="1" hangingPunct="1"/>
            <a:r>
              <a:rPr lang="en-GB" altLang="en-US" sz="5400" b="1" smtClean="0">
                <a:solidFill>
                  <a:schemeClr val="tx1"/>
                </a:solidFill>
                <a:latin typeface="Twinkl" panose="020B0604020202020204" pitchFamily="2" charset="0"/>
              </a:rPr>
              <a:t>Humpty Dumpty Turns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15365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1536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GB" altLang="en-US" smtClean="0"/>
              <a:t>I can give and follow instructions to move quarter, half, three-quarter and whole turns in clockwise and anticlockwise directions. </a:t>
            </a:r>
          </a:p>
        </p:txBody>
      </p:sp>
      <p:sp>
        <p:nvSpPr>
          <p:cNvPr id="15367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GB" altLang="en-US"/>
              <a:t>I can identify clockwise and anticlockwise turns.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move quarter, half, three-quarter and whole turns. 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follow instructions to move. 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give instructions to move.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14725" y="696913"/>
            <a:ext cx="2114550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In a Spin</a:t>
            </a:r>
            <a:endParaRPr lang="en-GB" sz="4000" dirty="0">
              <a:latin typeface="+mj-lt"/>
            </a:endParaRPr>
          </a:p>
        </p:txBody>
      </p:sp>
      <p:pic>
        <p:nvPicPr>
          <p:cNvPr id="16387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Group 5"/>
          <p:cNvGrpSpPr>
            <a:grpSpLocks/>
          </p:cNvGrpSpPr>
          <p:nvPr/>
        </p:nvGrpSpPr>
        <p:grpSpPr bwMode="auto">
          <a:xfrm>
            <a:off x="2146300" y="1387475"/>
            <a:ext cx="4852988" cy="4770438"/>
            <a:chOff x="2398713" y="1574800"/>
            <a:chExt cx="4394294" cy="4328172"/>
          </a:xfrm>
        </p:grpSpPr>
        <p:sp>
          <p:nvSpPr>
            <p:cNvPr id="2" name="Oval 1"/>
            <p:cNvSpPr/>
            <p:nvPr/>
          </p:nvSpPr>
          <p:spPr>
            <a:xfrm>
              <a:off x="2398713" y="1574800"/>
              <a:ext cx="4346858" cy="43281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pic>
          <p:nvPicPr>
            <p:cNvPr id="1639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2503394" y="1691782"/>
              <a:ext cx="4289613" cy="4149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43612" y="2978303"/>
            <a:ext cx="38567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Face the board and move a whole turn anticlockwise.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half a turn clockwise.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half a turn anticlockwise.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a quarter turn clockwise.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643612" y="2978303"/>
            <a:ext cx="38567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a three-quarter turn anticlockwise. 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a whole turn clockwise.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a quarter turn anticlockwise. 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643612" y="2978303"/>
            <a:ext cx="385677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Move a three-quarter turn clockwise. 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643612" y="3209136"/>
            <a:ext cx="3856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30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Where are you facing?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: Rounded Corners 10"/>
          <p:cNvSpPr>
            <a:spLocks noChangeArrowheads="1"/>
          </p:cNvSpPr>
          <p:nvPr/>
        </p:nvSpPr>
        <p:spPr bwMode="auto">
          <a:xfrm>
            <a:off x="439738" y="2797175"/>
            <a:ext cx="4691062" cy="1328738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Describe Humpty Dumpty’s falls from the wall. Are they in clockwise or anticlockwise directions? Are they whole, quarter, half or three-quarter turns?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2063750" y="696913"/>
            <a:ext cx="5016500" cy="1231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Humpty Dumpty had a Great Fall</a:t>
            </a:r>
            <a:endParaRPr lang="en-GB" sz="4000" dirty="0">
              <a:latin typeface="+mj-lt"/>
            </a:endParaRPr>
          </a:p>
        </p:txBody>
      </p:sp>
      <p:pic>
        <p:nvPicPr>
          <p:cNvPr id="17412" name="Whole Cla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6" name="Rectangle 5"/>
          <p:cNvSpPr/>
          <p:nvPr/>
        </p:nvSpPr>
        <p:spPr>
          <a:xfrm>
            <a:off x="304800" y="4089400"/>
            <a:ext cx="8699500" cy="2489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7414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1" r="10352"/>
          <a:stretch>
            <a:fillRect/>
          </a:stretch>
        </p:blipFill>
        <p:spPr bwMode="auto">
          <a:xfrm>
            <a:off x="12700" y="4541838"/>
            <a:ext cx="3998913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4541838"/>
            <a:ext cx="5014913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6"/>
          <a:stretch>
            <a:fillRect/>
          </a:stretch>
        </p:blipFill>
        <p:spPr bwMode="auto">
          <a:xfrm>
            <a:off x="4478338" y="4541838"/>
            <a:ext cx="4665662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: Rounded Corners 15"/>
          <p:cNvSpPr>
            <a:spLocks noChangeArrowheads="1"/>
          </p:cNvSpPr>
          <p:nvPr/>
        </p:nvSpPr>
        <p:spPr bwMode="auto">
          <a:xfrm>
            <a:off x="619125" y="4264025"/>
            <a:ext cx="3805238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half turn clockwise</a:t>
            </a:r>
          </a:p>
        </p:txBody>
      </p:sp>
      <p:sp>
        <p:nvSpPr>
          <p:cNvPr id="17" name="Rectangle: Rounded Corners 16"/>
          <p:cNvSpPr>
            <a:spLocks noChangeArrowheads="1"/>
          </p:cNvSpPr>
          <p:nvPr/>
        </p:nvSpPr>
        <p:spPr bwMode="auto">
          <a:xfrm>
            <a:off x="639763" y="4264025"/>
            <a:ext cx="3822700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quarter turn clockwise</a:t>
            </a:r>
          </a:p>
        </p:txBody>
      </p:sp>
      <p:sp>
        <p:nvSpPr>
          <p:cNvPr id="18" name="Rectangle: Rounded Corners 17"/>
          <p:cNvSpPr>
            <a:spLocks noChangeArrowheads="1"/>
          </p:cNvSpPr>
          <p:nvPr/>
        </p:nvSpPr>
        <p:spPr bwMode="auto">
          <a:xfrm>
            <a:off x="619125" y="4264025"/>
            <a:ext cx="3797300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whole turn clockwise</a:t>
            </a:r>
          </a:p>
        </p:txBody>
      </p:sp>
      <p:sp>
        <p:nvSpPr>
          <p:cNvPr id="19" name="Rectangle: Rounded Corners 18"/>
          <p:cNvSpPr>
            <a:spLocks noChangeArrowheads="1"/>
          </p:cNvSpPr>
          <p:nvPr/>
        </p:nvSpPr>
        <p:spPr bwMode="auto">
          <a:xfrm>
            <a:off x="619125" y="4264025"/>
            <a:ext cx="3798888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quarter turn anticlockwise</a:t>
            </a:r>
          </a:p>
        </p:txBody>
      </p:sp>
      <p:sp>
        <p:nvSpPr>
          <p:cNvPr id="20" name="Rectangle: Rounded Corners 19"/>
          <p:cNvSpPr>
            <a:spLocks noChangeArrowheads="1"/>
          </p:cNvSpPr>
          <p:nvPr/>
        </p:nvSpPr>
        <p:spPr bwMode="auto">
          <a:xfrm>
            <a:off x="612775" y="4264025"/>
            <a:ext cx="3806825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half turn anticlockwise</a:t>
            </a:r>
          </a:p>
        </p:txBody>
      </p:sp>
      <p:sp>
        <p:nvSpPr>
          <p:cNvPr id="21" name="Rectangle: Rounded Corners 20"/>
          <p:cNvSpPr>
            <a:spLocks noChangeArrowheads="1"/>
          </p:cNvSpPr>
          <p:nvPr/>
        </p:nvSpPr>
        <p:spPr bwMode="auto">
          <a:xfrm>
            <a:off x="638175" y="4264025"/>
            <a:ext cx="3808413" cy="4079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three-quarter turn clockwise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02188" y="1971675"/>
            <a:ext cx="23082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18063" y="1971675"/>
            <a:ext cx="23082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18063" y="1965325"/>
            <a:ext cx="23082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33938" y="1971675"/>
            <a:ext cx="2306637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10125" y="1965325"/>
            <a:ext cx="23082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18063" y="1971675"/>
            <a:ext cx="23082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5E-6 0.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5E-6 0.2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2.5E-6 0.25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3.05556E-6 0.2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5E-6 0.2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20875" y="696913"/>
            <a:ext cx="5302250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Humpty Dumpty Turns</a:t>
            </a:r>
            <a:endParaRPr lang="en-GB" sz="4000" dirty="0">
              <a:latin typeface="+mj-lt"/>
            </a:endParaRPr>
          </a:p>
        </p:txBody>
      </p:sp>
      <p:pic>
        <p:nvPicPr>
          <p:cNvPr id="18435" name="Individual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976313" y="1398588"/>
            <a:ext cx="14732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2908300" y="1398588"/>
            <a:ext cx="1474788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4841875" y="1398588"/>
            <a:ext cx="1474788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>
            <a:fillRect/>
          </a:stretch>
        </p:blipFill>
        <p:spPr bwMode="auto">
          <a:xfrm>
            <a:off x="6702425" y="1398588"/>
            <a:ext cx="1474788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55675" y="3473450"/>
            <a:ext cx="1514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whole turn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87663" y="3473450"/>
            <a:ext cx="1516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half turn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56150" y="3473450"/>
            <a:ext cx="164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quarter turn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34163" y="3473450"/>
            <a:ext cx="1644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three-quarter turn</a:t>
            </a:r>
          </a:p>
        </p:txBody>
      </p:sp>
      <p:sp>
        <p:nvSpPr>
          <p:cNvPr id="3" name="Oval 2"/>
          <p:cNvSpPr/>
          <p:nvPr/>
        </p:nvSpPr>
        <p:spPr>
          <a:xfrm>
            <a:off x="1014413" y="4229100"/>
            <a:ext cx="1276350" cy="1276350"/>
          </a:xfrm>
          <a:prstGeom prst="ellipse">
            <a:avLst/>
          </a:prstGeom>
          <a:solidFill>
            <a:srgbClr val="A673A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2941638" y="4229100"/>
            <a:ext cx="1287462" cy="1273175"/>
            <a:chOff x="2961062" y="4562351"/>
            <a:chExt cx="1287318" cy="1273297"/>
          </a:xfrm>
        </p:grpSpPr>
        <p:sp>
          <p:nvSpPr>
            <p:cNvPr id="20" name="Freeform: Shape 19"/>
            <p:cNvSpPr/>
            <p:nvPr/>
          </p:nvSpPr>
          <p:spPr>
            <a:xfrm>
              <a:off x="3589642" y="4562351"/>
              <a:ext cx="658738" cy="1273297"/>
            </a:xfrm>
            <a:custGeom>
              <a:avLst/>
              <a:gdLst>
                <a:gd name="connsiteX0" fmla="*/ 19647 w 658276"/>
                <a:gd name="connsiteY0" fmla="*/ 0 h 1277258"/>
                <a:gd name="connsiteX1" fmla="*/ 658276 w 658276"/>
                <a:gd name="connsiteY1" fmla="*/ 638629 h 1277258"/>
                <a:gd name="connsiteX2" fmla="*/ 19647 w 658276"/>
                <a:gd name="connsiteY2" fmla="*/ 1277258 h 1277258"/>
                <a:gd name="connsiteX3" fmla="*/ 0 w 658276"/>
                <a:gd name="connsiteY3" fmla="*/ 1275278 h 1277258"/>
                <a:gd name="connsiteX4" fmla="*/ 0 w 658276"/>
                <a:gd name="connsiteY4" fmla="*/ 1981 h 1277258"/>
                <a:gd name="connsiteX5" fmla="*/ 19647 w 658276"/>
                <a:gd name="connsiteY5" fmla="*/ 0 h 127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276" h="1277258">
                  <a:moveTo>
                    <a:pt x="19647" y="0"/>
                  </a:moveTo>
                  <a:cubicBezTo>
                    <a:pt x="372352" y="0"/>
                    <a:pt x="658276" y="285924"/>
                    <a:pt x="658276" y="638629"/>
                  </a:cubicBezTo>
                  <a:cubicBezTo>
                    <a:pt x="658276" y="991334"/>
                    <a:pt x="372352" y="1277258"/>
                    <a:pt x="19647" y="1277258"/>
                  </a:cubicBezTo>
                  <a:lnTo>
                    <a:pt x="0" y="1275278"/>
                  </a:lnTo>
                  <a:lnTo>
                    <a:pt x="0" y="1981"/>
                  </a:lnTo>
                  <a:lnTo>
                    <a:pt x="19647" y="0"/>
                  </a:lnTo>
                  <a:close/>
                </a:path>
              </a:pathLst>
            </a:custGeom>
            <a:solidFill>
              <a:srgbClr val="EFBBDA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2961062" y="4562351"/>
              <a:ext cx="619056" cy="1273297"/>
            </a:xfrm>
            <a:custGeom>
              <a:avLst/>
              <a:gdLst>
                <a:gd name="connsiteX0" fmla="*/ 618982 w 618982"/>
                <a:gd name="connsiteY0" fmla="*/ 0 h 1273297"/>
                <a:gd name="connsiteX1" fmla="*/ 618982 w 618982"/>
                <a:gd name="connsiteY1" fmla="*/ 1273297 h 1273297"/>
                <a:gd name="connsiteX2" fmla="*/ 509923 w 618982"/>
                <a:gd name="connsiteY2" fmla="*/ 1262302 h 1273297"/>
                <a:gd name="connsiteX3" fmla="*/ 0 w 618982"/>
                <a:gd name="connsiteY3" fmla="*/ 636648 h 1273297"/>
                <a:gd name="connsiteX4" fmla="*/ 509923 w 618982"/>
                <a:gd name="connsiteY4" fmla="*/ 10994 h 1273297"/>
                <a:gd name="connsiteX5" fmla="*/ 618982 w 618982"/>
                <a:gd name="connsiteY5" fmla="*/ 0 h 1273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8982" h="1273297">
                  <a:moveTo>
                    <a:pt x="618982" y="0"/>
                  </a:moveTo>
                  <a:lnTo>
                    <a:pt x="618982" y="1273297"/>
                  </a:lnTo>
                  <a:lnTo>
                    <a:pt x="509923" y="1262302"/>
                  </a:lnTo>
                  <a:cubicBezTo>
                    <a:pt x="218910" y="1202753"/>
                    <a:pt x="0" y="945265"/>
                    <a:pt x="0" y="636648"/>
                  </a:cubicBezTo>
                  <a:cubicBezTo>
                    <a:pt x="0" y="328031"/>
                    <a:pt x="218910" y="70544"/>
                    <a:pt x="509923" y="10994"/>
                  </a:cubicBezTo>
                  <a:lnTo>
                    <a:pt x="618982" y="0"/>
                  </a:lnTo>
                  <a:close/>
                </a:path>
              </a:pathLst>
            </a:cu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4852988" y="4229100"/>
            <a:ext cx="1344612" cy="1347788"/>
            <a:chOff x="5069047" y="4800580"/>
            <a:chExt cx="1345550" cy="1348786"/>
          </a:xfrm>
        </p:grpSpPr>
        <p:sp>
          <p:nvSpPr>
            <p:cNvPr id="36" name="Freeform: Shape 35"/>
            <p:cNvSpPr/>
            <p:nvPr/>
          </p:nvSpPr>
          <p:spPr>
            <a:xfrm>
              <a:off x="5747382" y="4800580"/>
              <a:ext cx="667215" cy="667244"/>
            </a:xfrm>
            <a:custGeom>
              <a:avLst/>
              <a:gdLst>
                <a:gd name="connsiteX0" fmla="*/ 29116 w 667502"/>
                <a:gd name="connsiteY0" fmla="*/ 0 h 636214"/>
                <a:gd name="connsiteX1" fmla="*/ 654770 w 667502"/>
                <a:gd name="connsiteY1" fmla="*/ 509923 h 636214"/>
                <a:gd name="connsiteX2" fmla="*/ 667502 w 667502"/>
                <a:gd name="connsiteY2" fmla="*/ 636214 h 636214"/>
                <a:gd name="connsiteX3" fmla="*/ 0 w 667502"/>
                <a:gd name="connsiteY3" fmla="*/ 636214 h 636214"/>
                <a:gd name="connsiteX4" fmla="*/ 0 w 667502"/>
                <a:gd name="connsiteY4" fmla="*/ 2936 h 636214"/>
                <a:gd name="connsiteX5" fmla="*/ 9469 w 667502"/>
                <a:gd name="connsiteY5" fmla="*/ 1981 h 636214"/>
                <a:gd name="connsiteX6" fmla="*/ 29116 w 667502"/>
                <a:gd name="connsiteY6" fmla="*/ 0 h 63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502" h="636214">
                  <a:moveTo>
                    <a:pt x="29116" y="0"/>
                  </a:moveTo>
                  <a:cubicBezTo>
                    <a:pt x="337733" y="0"/>
                    <a:pt x="595221" y="218910"/>
                    <a:pt x="654770" y="509923"/>
                  </a:cubicBezTo>
                  <a:lnTo>
                    <a:pt x="667502" y="636214"/>
                  </a:lnTo>
                  <a:lnTo>
                    <a:pt x="0" y="636214"/>
                  </a:lnTo>
                  <a:lnTo>
                    <a:pt x="0" y="2936"/>
                  </a:lnTo>
                  <a:lnTo>
                    <a:pt x="9469" y="1981"/>
                  </a:lnTo>
                  <a:lnTo>
                    <a:pt x="29116" y="0"/>
                  </a:lnTo>
                  <a:close/>
                </a:path>
              </a:pathLst>
            </a:custGeom>
            <a:solidFill>
              <a:srgbClr val="C0DDC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5747382" y="5478945"/>
              <a:ext cx="667215" cy="670421"/>
            </a:xfrm>
            <a:custGeom>
              <a:avLst/>
              <a:gdLst>
                <a:gd name="connsiteX0" fmla="*/ 0 w 667745"/>
                <a:gd name="connsiteY0" fmla="*/ 0 h 641044"/>
                <a:gd name="connsiteX1" fmla="*/ 667502 w 667745"/>
                <a:gd name="connsiteY1" fmla="*/ 0 h 641044"/>
                <a:gd name="connsiteX2" fmla="*/ 667745 w 667745"/>
                <a:gd name="connsiteY2" fmla="*/ 2414 h 641044"/>
                <a:gd name="connsiteX3" fmla="*/ 667745 w 667745"/>
                <a:gd name="connsiteY3" fmla="*/ 2415 h 641044"/>
                <a:gd name="connsiteX4" fmla="*/ 29116 w 667745"/>
                <a:gd name="connsiteY4" fmla="*/ 641044 h 641044"/>
                <a:gd name="connsiteX5" fmla="*/ 9469 w 667745"/>
                <a:gd name="connsiteY5" fmla="*/ 639064 h 641044"/>
                <a:gd name="connsiteX6" fmla="*/ 0 w 667745"/>
                <a:gd name="connsiteY6" fmla="*/ 638110 h 641044"/>
                <a:gd name="connsiteX7" fmla="*/ 0 w 667745"/>
                <a:gd name="connsiteY7" fmla="*/ 2414 h 641044"/>
                <a:gd name="connsiteX8" fmla="*/ 0 w 667745"/>
                <a:gd name="connsiteY8" fmla="*/ 0 h 64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745" h="641044">
                  <a:moveTo>
                    <a:pt x="0" y="0"/>
                  </a:moveTo>
                  <a:lnTo>
                    <a:pt x="667502" y="0"/>
                  </a:lnTo>
                  <a:lnTo>
                    <a:pt x="667745" y="2414"/>
                  </a:lnTo>
                  <a:lnTo>
                    <a:pt x="667745" y="2415"/>
                  </a:lnTo>
                  <a:cubicBezTo>
                    <a:pt x="667745" y="355120"/>
                    <a:pt x="381821" y="641044"/>
                    <a:pt x="29116" y="641044"/>
                  </a:cubicBezTo>
                  <a:lnTo>
                    <a:pt x="9469" y="639064"/>
                  </a:lnTo>
                  <a:lnTo>
                    <a:pt x="0" y="638110"/>
                  </a:lnTo>
                  <a:lnTo>
                    <a:pt x="0" y="2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39" name="Freeform: Shape 38"/>
            <p:cNvSpPr/>
            <p:nvPr/>
          </p:nvSpPr>
          <p:spPr>
            <a:xfrm flipH="1">
              <a:off x="5069047" y="4800580"/>
              <a:ext cx="667215" cy="667244"/>
            </a:xfrm>
            <a:custGeom>
              <a:avLst/>
              <a:gdLst>
                <a:gd name="connsiteX0" fmla="*/ 29116 w 667502"/>
                <a:gd name="connsiteY0" fmla="*/ 0 h 636214"/>
                <a:gd name="connsiteX1" fmla="*/ 654770 w 667502"/>
                <a:gd name="connsiteY1" fmla="*/ 509923 h 636214"/>
                <a:gd name="connsiteX2" fmla="*/ 667502 w 667502"/>
                <a:gd name="connsiteY2" fmla="*/ 636214 h 636214"/>
                <a:gd name="connsiteX3" fmla="*/ 0 w 667502"/>
                <a:gd name="connsiteY3" fmla="*/ 636214 h 636214"/>
                <a:gd name="connsiteX4" fmla="*/ 0 w 667502"/>
                <a:gd name="connsiteY4" fmla="*/ 2936 h 636214"/>
                <a:gd name="connsiteX5" fmla="*/ 9469 w 667502"/>
                <a:gd name="connsiteY5" fmla="*/ 1981 h 636214"/>
                <a:gd name="connsiteX6" fmla="*/ 29116 w 667502"/>
                <a:gd name="connsiteY6" fmla="*/ 0 h 63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502" h="636214">
                  <a:moveTo>
                    <a:pt x="29116" y="0"/>
                  </a:moveTo>
                  <a:cubicBezTo>
                    <a:pt x="337733" y="0"/>
                    <a:pt x="595221" y="218910"/>
                    <a:pt x="654770" y="509923"/>
                  </a:cubicBezTo>
                  <a:lnTo>
                    <a:pt x="667502" y="636214"/>
                  </a:lnTo>
                  <a:lnTo>
                    <a:pt x="0" y="636214"/>
                  </a:lnTo>
                  <a:lnTo>
                    <a:pt x="0" y="2936"/>
                  </a:lnTo>
                  <a:lnTo>
                    <a:pt x="9469" y="1981"/>
                  </a:lnTo>
                  <a:lnTo>
                    <a:pt x="29116" y="0"/>
                  </a:lnTo>
                  <a:close/>
                </a:path>
              </a:pathLst>
            </a:cu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0" name="Freeform: Shape 39"/>
            <p:cNvSpPr/>
            <p:nvPr/>
          </p:nvSpPr>
          <p:spPr>
            <a:xfrm flipH="1">
              <a:off x="5069047" y="5478945"/>
              <a:ext cx="667215" cy="670421"/>
            </a:xfrm>
            <a:custGeom>
              <a:avLst/>
              <a:gdLst>
                <a:gd name="connsiteX0" fmla="*/ 0 w 667745"/>
                <a:gd name="connsiteY0" fmla="*/ 0 h 641044"/>
                <a:gd name="connsiteX1" fmla="*/ 667502 w 667745"/>
                <a:gd name="connsiteY1" fmla="*/ 0 h 641044"/>
                <a:gd name="connsiteX2" fmla="*/ 667745 w 667745"/>
                <a:gd name="connsiteY2" fmla="*/ 2414 h 641044"/>
                <a:gd name="connsiteX3" fmla="*/ 667745 w 667745"/>
                <a:gd name="connsiteY3" fmla="*/ 2415 h 641044"/>
                <a:gd name="connsiteX4" fmla="*/ 29116 w 667745"/>
                <a:gd name="connsiteY4" fmla="*/ 641044 h 641044"/>
                <a:gd name="connsiteX5" fmla="*/ 9469 w 667745"/>
                <a:gd name="connsiteY5" fmla="*/ 639064 h 641044"/>
                <a:gd name="connsiteX6" fmla="*/ 0 w 667745"/>
                <a:gd name="connsiteY6" fmla="*/ 638110 h 641044"/>
                <a:gd name="connsiteX7" fmla="*/ 0 w 667745"/>
                <a:gd name="connsiteY7" fmla="*/ 2414 h 641044"/>
                <a:gd name="connsiteX8" fmla="*/ 0 w 667745"/>
                <a:gd name="connsiteY8" fmla="*/ 0 h 64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745" h="641044">
                  <a:moveTo>
                    <a:pt x="0" y="0"/>
                  </a:moveTo>
                  <a:lnTo>
                    <a:pt x="667502" y="0"/>
                  </a:lnTo>
                  <a:lnTo>
                    <a:pt x="667745" y="2414"/>
                  </a:lnTo>
                  <a:lnTo>
                    <a:pt x="667745" y="2415"/>
                  </a:lnTo>
                  <a:cubicBezTo>
                    <a:pt x="667745" y="355120"/>
                    <a:pt x="381821" y="641044"/>
                    <a:pt x="29116" y="641044"/>
                  </a:cubicBezTo>
                  <a:lnTo>
                    <a:pt x="9469" y="639064"/>
                  </a:lnTo>
                  <a:lnTo>
                    <a:pt x="0" y="638110"/>
                  </a:lnTo>
                  <a:lnTo>
                    <a:pt x="0" y="2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6723063" y="4229100"/>
            <a:ext cx="1346200" cy="1347788"/>
            <a:chOff x="6924194" y="4562351"/>
            <a:chExt cx="1345550" cy="1348786"/>
          </a:xfrm>
        </p:grpSpPr>
        <p:sp>
          <p:nvSpPr>
            <p:cNvPr id="41" name="Freeform: Shape 40"/>
            <p:cNvSpPr/>
            <p:nvPr/>
          </p:nvSpPr>
          <p:spPr>
            <a:xfrm>
              <a:off x="7601729" y="4562351"/>
              <a:ext cx="668015" cy="667244"/>
            </a:xfrm>
            <a:custGeom>
              <a:avLst/>
              <a:gdLst>
                <a:gd name="connsiteX0" fmla="*/ 29116 w 667502"/>
                <a:gd name="connsiteY0" fmla="*/ 0 h 636214"/>
                <a:gd name="connsiteX1" fmla="*/ 654770 w 667502"/>
                <a:gd name="connsiteY1" fmla="*/ 509923 h 636214"/>
                <a:gd name="connsiteX2" fmla="*/ 667502 w 667502"/>
                <a:gd name="connsiteY2" fmla="*/ 636214 h 636214"/>
                <a:gd name="connsiteX3" fmla="*/ 0 w 667502"/>
                <a:gd name="connsiteY3" fmla="*/ 636214 h 636214"/>
                <a:gd name="connsiteX4" fmla="*/ 0 w 667502"/>
                <a:gd name="connsiteY4" fmla="*/ 2936 h 636214"/>
                <a:gd name="connsiteX5" fmla="*/ 9469 w 667502"/>
                <a:gd name="connsiteY5" fmla="*/ 1981 h 636214"/>
                <a:gd name="connsiteX6" fmla="*/ 29116 w 667502"/>
                <a:gd name="connsiteY6" fmla="*/ 0 h 63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502" h="636214">
                  <a:moveTo>
                    <a:pt x="29116" y="0"/>
                  </a:moveTo>
                  <a:cubicBezTo>
                    <a:pt x="337733" y="0"/>
                    <a:pt x="595221" y="218910"/>
                    <a:pt x="654770" y="509923"/>
                  </a:cubicBezTo>
                  <a:lnTo>
                    <a:pt x="667502" y="636214"/>
                  </a:lnTo>
                  <a:lnTo>
                    <a:pt x="0" y="636214"/>
                  </a:lnTo>
                  <a:lnTo>
                    <a:pt x="0" y="2936"/>
                  </a:lnTo>
                  <a:lnTo>
                    <a:pt x="9469" y="1981"/>
                  </a:lnTo>
                  <a:lnTo>
                    <a:pt x="29116" y="0"/>
                  </a:lnTo>
                  <a:close/>
                </a:path>
              </a:pathLst>
            </a:custGeom>
            <a:solidFill>
              <a:srgbClr val="FEEDA9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7601729" y="5240716"/>
              <a:ext cx="668015" cy="670421"/>
            </a:xfrm>
            <a:custGeom>
              <a:avLst/>
              <a:gdLst>
                <a:gd name="connsiteX0" fmla="*/ 0 w 667745"/>
                <a:gd name="connsiteY0" fmla="*/ 0 h 641044"/>
                <a:gd name="connsiteX1" fmla="*/ 667502 w 667745"/>
                <a:gd name="connsiteY1" fmla="*/ 0 h 641044"/>
                <a:gd name="connsiteX2" fmla="*/ 667745 w 667745"/>
                <a:gd name="connsiteY2" fmla="*/ 2414 h 641044"/>
                <a:gd name="connsiteX3" fmla="*/ 667745 w 667745"/>
                <a:gd name="connsiteY3" fmla="*/ 2415 h 641044"/>
                <a:gd name="connsiteX4" fmla="*/ 29116 w 667745"/>
                <a:gd name="connsiteY4" fmla="*/ 641044 h 641044"/>
                <a:gd name="connsiteX5" fmla="*/ 9469 w 667745"/>
                <a:gd name="connsiteY5" fmla="*/ 639064 h 641044"/>
                <a:gd name="connsiteX6" fmla="*/ 0 w 667745"/>
                <a:gd name="connsiteY6" fmla="*/ 638110 h 641044"/>
                <a:gd name="connsiteX7" fmla="*/ 0 w 667745"/>
                <a:gd name="connsiteY7" fmla="*/ 2414 h 641044"/>
                <a:gd name="connsiteX8" fmla="*/ 0 w 667745"/>
                <a:gd name="connsiteY8" fmla="*/ 0 h 64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745" h="641044">
                  <a:moveTo>
                    <a:pt x="0" y="0"/>
                  </a:moveTo>
                  <a:lnTo>
                    <a:pt x="667502" y="0"/>
                  </a:lnTo>
                  <a:lnTo>
                    <a:pt x="667745" y="2414"/>
                  </a:lnTo>
                  <a:lnTo>
                    <a:pt x="667745" y="2415"/>
                  </a:lnTo>
                  <a:cubicBezTo>
                    <a:pt x="667745" y="355120"/>
                    <a:pt x="381821" y="641044"/>
                    <a:pt x="29116" y="641044"/>
                  </a:cubicBezTo>
                  <a:lnTo>
                    <a:pt x="9469" y="639064"/>
                  </a:lnTo>
                  <a:lnTo>
                    <a:pt x="0" y="638110"/>
                  </a:lnTo>
                  <a:lnTo>
                    <a:pt x="0" y="2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DA9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3" name="Freeform: Shape 42"/>
            <p:cNvSpPr/>
            <p:nvPr/>
          </p:nvSpPr>
          <p:spPr>
            <a:xfrm flipH="1">
              <a:off x="6924194" y="4562351"/>
              <a:ext cx="668014" cy="667244"/>
            </a:xfrm>
            <a:custGeom>
              <a:avLst/>
              <a:gdLst>
                <a:gd name="connsiteX0" fmla="*/ 29116 w 667502"/>
                <a:gd name="connsiteY0" fmla="*/ 0 h 636214"/>
                <a:gd name="connsiteX1" fmla="*/ 654770 w 667502"/>
                <a:gd name="connsiteY1" fmla="*/ 509923 h 636214"/>
                <a:gd name="connsiteX2" fmla="*/ 667502 w 667502"/>
                <a:gd name="connsiteY2" fmla="*/ 636214 h 636214"/>
                <a:gd name="connsiteX3" fmla="*/ 0 w 667502"/>
                <a:gd name="connsiteY3" fmla="*/ 636214 h 636214"/>
                <a:gd name="connsiteX4" fmla="*/ 0 w 667502"/>
                <a:gd name="connsiteY4" fmla="*/ 2936 h 636214"/>
                <a:gd name="connsiteX5" fmla="*/ 9469 w 667502"/>
                <a:gd name="connsiteY5" fmla="*/ 1981 h 636214"/>
                <a:gd name="connsiteX6" fmla="*/ 29116 w 667502"/>
                <a:gd name="connsiteY6" fmla="*/ 0 h 63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502" h="636214">
                  <a:moveTo>
                    <a:pt x="29116" y="0"/>
                  </a:moveTo>
                  <a:cubicBezTo>
                    <a:pt x="337733" y="0"/>
                    <a:pt x="595221" y="218910"/>
                    <a:pt x="654770" y="509923"/>
                  </a:cubicBezTo>
                  <a:lnTo>
                    <a:pt x="667502" y="636214"/>
                  </a:lnTo>
                  <a:lnTo>
                    <a:pt x="0" y="636214"/>
                  </a:lnTo>
                  <a:lnTo>
                    <a:pt x="0" y="2936"/>
                  </a:lnTo>
                  <a:lnTo>
                    <a:pt x="9469" y="1981"/>
                  </a:lnTo>
                  <a:lnTo>
                    <a:pt x="29116" y="0"/>
                  </a:lnTo>
                  <a:close/>
                </a:path>
              </a:pathLst>
            </a:cu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44" name="Freeform: Shape 43"/>
            <p:cNvSpPr/>
            <p:nvPr/>
          </p:nvSpPr>
          <p:spPr>
            <a:xfrm flipH="1">
              <a:off x="6924194" y="5240716"/>
              <a:ext cx="668014" cy="670421"/>
            </a:xfrm>
            <a:custGeom>
              <a:avLst/>
              <a:gdLst>
                <a:gd name="connsiteX0" fmla="*/ 0 w 667745"/>
                <a:gd name="connsiteY0" fmla="*/ 0 h 641044"/>
                <a:gd name="connsiteX1" fmla="*/ 667502 w 667745"/>
                <a:gd name="connsiteY1" fmla="*/ 0 h 641044"/>
                <a:gd name="connsiteX2" fmla="*/ 667745 w 667745"/>
                <a:gd name="connsiteY2" fmla="*/ 2414 h 641044"/>
                <a:gd name="connsiteX3" fmla="*/ 667745 w 667745"/>
                <a:gd name="connsiteY3" fmla="*/ 2415 h 641044"/>
                <a:gd name="connsiteX4" fmla="*/ 29116 w 667745"/>
                <a:gd name="connsiteY4" fmla="*/ 641044 h 641044"/>
                <a:gd name="connsiteX5" fmla="*/ 9469 w 667745"/>
                <a:gd name="connsiteY5" fmla="*/ 639064 h 641044"/>
                <a:gd name="connsiteX6" fmla="*/ 0 w 667745"/>
                <a:gd name="connsiteY6" fmla="*/ 638110 h 641044"/>
                <a:gd name="connsiteX7" fmla="*/ 0 w 667745"/>
                <a:gd name="connsiteY7" fmla="*/ 2414 h 641044"/>
                <a:gd name="connsiteX8" fmla="*/ 0 w 667745"/>
                <a:gd name="connsiteY8" fmla="*/ 0 h 64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7745" h="641044">
                  <a:moveTo>
                    <a:pt x="0" y="0"/>
                  </a:moveTo>
                  <a:lnTo>
                    <a:pt x="667502" y="0"/>
                  </a:lnTo>
                  <a:lnTo>
                    <a:pt x="667745" y="2414"/>
                  </a:lnTo>
                  <a:lnTo>
                    <a:pt x="667745" y="2415"/>
                  </a:lnTo>
                  <a:cubicBezTo>
                    <a:pt x="667745" y="355120"/>
                    <a:pt x="381821" y="641044"/>
                    <a:pt x="29116" y="641044"/>
                  </a:cubicBezTo>
                  <a:lnTo>
                    <a:pt x="9469" y="639064"/>
                  </a:lnTo>
                  <a:lnTo>
                    <a:pt x="0" y="638110"/>
                  </a:lnTo>
                  <a:lnTo>
                    <a:pt x="0" y="2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DA9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925513" y="5608638"/>
            <a:ext cx="1516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 whole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1/1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2859088" y="5608638"/>
            <a:ext cx="1516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 half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1/2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727575" y="5608638"/>
            <a:ext cx="1644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 quarter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1/4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605588" y="5608638"/>
            <a:ext cx="1644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3 quarters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3/4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3" grpId="0" animBg="1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: Rounded Corners 6"/>
          <p:cNvSpPr>
            <a:spLocks noChangeArrowheads="1"/>
          </p:cNvSpPr>
          <p:nvPr/>
        </p:nvSpPr>
        <p:spPr bwMode="auto">
          <a:xfrm>
            <a:off x="1101725" y="2043113"/>
            <a:ext cx="6940550" cy="773112"/>
          </a:xfrm>
          <a:prstGeom prst="roundRect">
            <a:avLst>
              <a:gd name="adj" fmla="val 16667"/>
            </a:avLst>
          </a:prstGeom>
          <a:solidFill>
            <a:srgbClr val="FEED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Can you put Humpty Dumpty back together again?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Describe how each piece of the jigsaw moves.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054225" y="696913"/>
            <a:ext cx="5035550" cy="12319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Couldn’t Put Humpty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Together Again</a:t>
            </a:r>
            <a:endParaRPr lang="en-GB" sz="4000" dirty="0">
              <a:latin typeface="+mj-lt"/>
            </a:endParaRPr>
          </a:p>
        </p:txBody>
      </p:sp>
      <p:pic>
        <p:nvPicPr>
          <p:cNvPr id="19460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top left piec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3160713"/>
            <a:ext cx="14382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ottom right piec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94238"/>
            <a:ext cx="1430337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ottom middle piec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4684713"/>
            <a:ext cx="1427162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ottom left piec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8" y="4684713"/>
            <a:ext cx="137636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top right piec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3160713"/>
            <a:ext cx="14319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top middle piec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3162300"/>
            <a:ext cx="1377950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3017838"/>
            <a:ext cx="4470400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uddle"/>
          <p:cNvSpPr/>
          <p:nvPr/>
        </p:nvSpPr>
        <p:spPr>
          <a:xfrm>
            <a:off x="792163" y="3930650"/>
            <a:ext cx="1338262" cy="1336675"/>
          </a:xfrm>
          <a:prstGeom prst="ellipse">
            <a:avLst/>
          </a:prstGeom>
          <a:solidFill>
            <a:srgbClr val="EC6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Muddle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C6273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6200000">
                                      <p:cBhvr>
                                        <p:cTn id="4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C1C1C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C6273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C1C1C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C6273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C1C1C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C6273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1C1C1C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484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20485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2048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GB" altLang="en-US" smtClean="0"/>
              <a:t>I can give and follow instructions to move quarter, half, three-quarter and whole turns in clockwise and anticlockwise directions. </a:t>
            </a:r>
          </a:p>
        </p:txBody>
      </p:sp>
      <p:sp>
        <p:nvSpPr>
          <p:cNvPr id="20487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anose="02000503030000020003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GB" altLang="en-US"/>
              <a:t>I can identify clockwise and anticlockwise turns.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move quarter, half, three-quarter and whole turns. 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follow instructions to move. </a:t>
            </a:r>
          </a:p>
          <a:p>
            <a:pPr eaLnBrk="1" hangingPunct="1">
              <a:lnSpc>
                <a:spcPct val="120000"/>
              </a:lnSpc>
            </a:pPr>
            <a:r>
              <a:rPr lang="en-GB" altLang="en-US"/>
              <a:t>I can give instructions to move.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3FFF0595-56A2-4BAA-8945-9E1AE3AE943F}" vid="{2EAE8D29-B0EE-4A35-BF03-BC97A170F4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318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Tuffy</vt:lpstr>
      <vt:lpstr>Arial</vt:lpstr>
      <vt:lpstr>Sassoon Infant Md</vt:lpstr>
      <vt:lpstr>Sassoon Infant Rg</vt:lpstr>
      <vt:lpstr>Twinkl SemiBold</vt:lpstr>
      <vt:lpstr>Twinkl</vt:lpstr>
      <vt:lpstr>Calibri</vt:lpstr>
      <vt:lpstr>1_Office Theme</vt:lpstr>
      <vt:lpstr>Maths</vt:lpstr>
      <vt:lpstr>Humpty Dumpty Turns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Becker</dc:creator>
  <cp:lastModifiedBy>Louisa Adams</cp:lastModifiedBy>
  <cp:revision>42</cp:revision>
  <dcterms:created xsi:type="dcterms:W3CDTF">2017-05-16T13:28:11Z</dcterms:created>
  <dcterms:modified xsi:type="dcterms:W3CDTF">2020-07-12T13:24:41Z</dcterms:modified>
</cp:coreProperties>
</file>