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21"/>
  </p:notesMasterIdLst>
  <p:handoutMasterIdLst>
    <p:handoutMasterId r:id="rId22"/>
  </p:handoutMasterIdLst>
  <p:sldIdLst>
    <p:sldId id="285" r:id="rId2"/>
    <p:sldId id="264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77" r:id="rId12"/>
    <p:sldId id="278" r:id="rId13"/>
    <p:sldId id="279" r:id="rId14"/>
    <p:sldId id="280" r:id="rId15"/>
    <p:sldId id="281" r:id="rId16"/>
    <p:sldId id="282" r:id="rId17"/>
    <p:sldId id="283" r:id="rId18"/>
    <p:sldId id="284" r:id="rId19"/>
    <p:sldId id="267" r:id="rId20"/>
  </p:sldIdLst>
  <p:sldSz cx="9144000" cy="6858000" type="screen4x3"/>
  <p:notesSz cx="6858000" cy="9144000"/>
  <p:embeddedFontLst>
    <p:embeddedFont>
      <p:font typeface="Sassoon Infant Rg" panose="02000503030000020003" pitchFamily="50" charset="0"/>
      <p:regular r:id="rId23"/>
      <p:bold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Twinkl" pitchFamily="2" charset="0"/>
      <p:regular r:id="rId29"/>
      <p:bold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F6FB"/>
    <a:srgbClr val="ACDDFC"/>
    <a:srgbClr val="80C1EB"/>
    <a:srgbClr val="18A0DB"/>
    <a:srgbClr val="FFFFFF"/>
    <a:srgbClr val="4AA1D9"/>
    <a:srgbClr val="21A6F9"/>
    <a:srgbClr val="1C1C1C"/>
    <a:srgbClr val="2898A8"/>
    <a:srgbClr val="FEFB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173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722" y="84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3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2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21/09/2016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21/09/2016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4" name="TextBox 19"/>
          <p:cNvSpPr txBox="1">
            <a:spLocks noChangeArrowheads="1"/>
          </p:cNvSpPr>
          <p:nvPr userDrawn="1"/>
        </p:nvSpPr>
        <p:spPr bwMode="auto">
          <a:xfrm>
            <a:off x="0" y="834184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4000" b="1" dirty="0">
                <a:solidFill>
                  <a:schemeClr val="bg1"/>
                </a:solidFill>
                <a:latin typeface="Twinkl" pitchFamily="2" charset="0"/>
              </a:rPr>
              <a:t>Rounding</a:t>
            </a:r>
            <a:r>
              <a:rPr lang="en-GB" altLang="en-US" sz="4000" b="1" baseline="0" dirty="0">
                <a:solidFill>
                  <a:schemeClr val="bg1"/>
                </a:solidFill>
                <a:latin typeface="Twinkl" pitchFamily="2" charset="0"/>
              </a:rPr>
              <a:t> to the Nearest</a:t>
            </a:r>
            <a:endParaRPr lang="en-GB" altLang="en-US" sz="4000" b="1" dirty="0">
              <a:solidFill>
                <a:schemeClr val="bg1"/>
              </a:solidFill>
              <a:latin typeface="Twinkl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04" y="1346069"/>
            <a:ext cx="9144000" cy="6858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223378" y="6046972"/>
            <a:ext cx="706069" cy="44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6" name="Rounded Rectangle 1"/>
          <p:cNvSpPr/>
          <p:nvPr userDrawn="1"/>
        </p:nvSpPr>
        <p:spPr>
          <a:xfrm>
            <a:off x="755650" y="728663"/>
            <a:ext cx="7632700" cy="668337"/>
          </a:xfrm>
          <a:prstGeom prst="roundRect">
            <a:avLst>
              <a:gd name="adj" fmla="val 11817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9" name="Rounded Rectangle 3"/>
          <p:cNvSpPr/>
          <p:nvPr userDrawn="1"/>
        </p:nvSpPr>
        <p:spPr>
          <a:xfrm>
            <a:off x="755650" y="1651000"/>
            <a:ext cx="7632700" cy="668338"/>
          </a:xfrm>
          <a:prstGeom prst="roundRect">
            <a:avLst>
              <a:gd name="adj" fmla="val 11817"/>
            </a:avLst>
          </a:prstGeom>
          <a:solidFill>
            <a:srgbClr val="CEEAB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/>
          </a:p>
        </p:txBody>
      </p:sp>
      <p:sp>
        <p:nvSpPr>
          <p:cNvPr id="10" name="Rectangle 9"/>
          <p:cNvSpPr/>
          <p:nvPr userDrawn="1"/>
        </p:nvSpPr>
        <p:spPr>
          <a:xfrm>
            <a:off x="969169" y="4978226"/>
            <a:ext cx="7205662" cy="422275"/>
          </a:xfrm>
          <a:prstGeom prst="rect">
            <a:avLst/>
          </a:prstGeom>
          <a:noFill/>
          <a:ln w="571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 userDrawn="1"/>
        </p:nvSpPr>
        <p:spPr>
          <a:xfrm>
            <a:off x="746120" y="4622449"/>
            <a:ext cx="7642230" cy="427839"/>
          </a:xfrm>
          <a:prstGeom prst="rect">
            <a:avLst/>
          </a:prstGeom>
          <a:solidFill>
            <a:srgbClr val="E8F6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 userDrawn="1"/>
        </p:nvSpPr>
        <p:spPr>
          <a:xfrm>
            <a:off x="628584" y="5600814"/>
            <a:ext cx="657824" cy="65782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 </a:t>
            </a:r>
          </a:p>
        </p:txBody>
      </p:sp>
      <p:sp>
        <p:nvSpPr>
          <p:cNvPr id="13" name="Oval 12"/>
          <p:cNvSpPr/>
          <p:nvPr userDrawn="1"/>
        </p:nvSpPr>
        <p:spPr>
          <a:xfrm>
            <a:off x="7878070" y="5600814"/>
            <a:ext cx="657824" cy="657824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 bwMode="auto">
          <a:xfrm>
            <a:off x="503239" y="2930434"/>
            <a:ext cx="8137524" cy="3414803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Rounded Rectangle 7"/>
          <p:cNvSpPr/>
          <p:nvPr userDrawn="1"/>
        </p:nvSpPr>
        <p:spPr bwMode="auto">
          <a:xfrm>
            <a:off x="503239" y="512763"/>
            <a:ext cx="8137524" cy="2193019"/>
          </a:xfrm>
          <a:prstGeom prst="roundRect">
            <a:avLst>
              <a:gd name="adj" fmla="val 6409"/>
            </a:avLst>
          </a:prstGeom>
          <a:solidFill>
            <a:srgbClr val="FFF9E7"/>
          </a:solidFill>
          <a:ln w="25400" cap="rnd">
            <a:solidFill>
              <a:srgbClr val="FEFBD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628650" y="3071286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Twinkl" pitchFamily="50" charset="0"/>
              </a:rPr>
              <a:t>Success Criteria</a:t>
            </a: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628648" y="734785"/>
            <a:ext cx="7886700" cy="540000"/>
          </a:xfrm>
          <a:prstGeom prst="rect">
            <a:avLst/>
          </a:prstGeom>
        </p:spPr>
        <p:txBody>
          <a:bodyPr lIns="0" tIns="0" rIns="0" bIns="0" anchor="ctr" anchorCtr="1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Sassoon Infant Md" panose="02000603050000020003" pitchFamily="50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latin typeface="Twinkl" pitchFamily="50" charset="0"/>
              </a:rPr>
              <a:t>Aim</a:t>
            </a:r>
          </a:p>
        </p:txBody>
      </p:sp>
      <p:sp>
        <p:nvSpPr>
          <p:cNvPr id="11" name="Content Placeholder 15"/>
          <p:cNvSpPr>
            <a:spLocks noGrp="1"/>
          </p:cNvSpPr>
          <p:nvPr>
            <p:ph idx="1"/>
          </p:nvPr>
        </p:nvSpPr>
        <p:spPr>
          <a:xfrm>
            <a:off x="628650" y="1127760"/>
            <a:ext cx="7886700" cy="1409700"/>
          </a:xfrm>
        </p:spPr>
        <p:txBody>
          <a:bodyPr>
            <a:normAutofit fontScale="92500" lnSpcReduction="10000"/>
          </a:bodyPr>
          <a:lstStyle>
            <a:lvl1pPr>
              <a:defRPr>
                <a:latin typeface="Twinkl" pitchFamily="50" charset="0"/>
              </a:defRPr>
            </a:lvl1pPr>
            <a:lvl2pPr>
              <a:defRPr/>
            </a:lvl2pPr>
          </a:lstStyle>
          <a:p>
            <a:r>
              <a:rPr lang="en-GB" dirty="0"/>
              <a:t>Statement 1 Lorem ipsum </a:t>
            </a:r>
            <a:r>
              <a:rPr lang="en-GB" dirty="0" err="1"/>
              <a:t>dolor</a:t>
            </a:r>
            <a:r>
              <a:rPr lang="en-GB" dirty="0"/>
              <a:t> sit </a:t>
            </a:r>
            <a:r>
              <a:rPr lang="en-GB" dirty="0" err="1"/>
              <a:t>amet</a:t>
            </a:r>
            <a:r>
              <a:rPr lang="en-GB" dirty="0"/>
              <a:t>, </a:t>
            </a:r>
            <a:r>
              <a:rPr lang="en-GB" dirty="0" err="1"/>
              <a:t>consectetur</a:t>
            </a:r>
            <a:r>
              <a:rPr lang="en-GB" dirty="0"/>
              <a:t> </a:t>
            </a:r>
            <a:r>
              <a:rPr lang="en-GB" dirty="0" err="1"/>
              <a:t>adipiscing</a:t>
            </a:r>
            <a:r>
              <a:rPr lang="en-GB" dirty="0"/>
              <a:t> </a:t>
            </a:r>
            <a:r>
              <a:rPr lang="en-GB" dirty="0" err="1"/>
              <a:t>elit</a:t>
            </a:r>
            <a:r>
              <a:rPr lang="en-GB" dirty="0"/>
              <a:t>.</a:t>
            </a:r>
          </a:p>
          <a:p>
            <a:r>
              <a:rPr lang="en-GB" dirty="0"/>
              <a:t>Statement 2</a:t>
            </a:r>
          </a:p>
          <a:p>
            <a:pPr lvl="1"/>
            <a:r>
              <a:rPr lang="en-GB" dirty="0"/>
              <a:t>Sub statement</a:t>
            </a:r>
          </a:p>
        </p:txBody>
      </p:sp>
      <p:sp>
        <p:nvSpPr>
          <p:cNvPr id="12" name="Content Placeholder 15"/>
          <p:cNvSpPr txBox="1">
            <a:spLocks/>
          </p:cNvSpPr>
          <p:nvPr userDrawn="1"/>
        </p:nvSpPr>
        <p:spPr>
          <a:xfrm>
            <a:off x="628650" y="3466803"/>
            <a:ext cx="7886700" cy="1409700"/>
          </a:xfrm>
          <a:prstGeom prst="rect">
            <a:avLst/>
          </a:prstGeom>
          <a:noFill/>
          <a:ln w="25400">
            <a:noFill/>
          </a:ln>
        </p:spPr>
        <p:txBody>
          <a:bodyPr vert="horz" lIns="180000" tIns="252000" rIns="252000" bIns="18000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Twinkl" pitchFamily="50" charset="0"/>
              </a:rPr>
              <a:t>Statement 1 Lorem ipsum </a:t>
            </a:r>
            <a:r>
              <a:rPr lang="en-GB" dirty="0" err="1">
                <a:latin typeface="Twinkl" pitchFamily="50" charset="0"/>
              </a:rPr>
              <a:t>dolor</a:t>
            </a:r>
            <a:r>
              <a:rPr lang="en-GB" dirty="0">
                <a:latin typeface="Twinkl" pitchFamily="50" charset="0"/>
              </a:rPr>
              <a:t> sit </a:t>
            </a:r>
            <a:r>
              <a:rPr lang="en-GB" dirty="0" err="1">
                <a:latin typeface="Twinkl" pitchFamily="50" charset="0"/>
              </a:rPr>
              <a:t>amet</a:t>
            </a:r>
            <a:r>
              <a:rPr lang="en-GB" dirty="0">
                <a:latin typeface="Twinkl" pitchFamily="50" charset="0"/>
              </a:rPr>
              <a:t>, </a:t>
            </a:r>
            <a:r>
              <a:rPr lang="en-GB" dirty="0" err="1">
                <a:latin typeface="Twinkl" pitchFamily="50" charset="0"/>
              </a:rPr>
              <a:t>consectetur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adipiscing</a:t>
            </a:r>
            <a:r>
              <a:rPr lang="en-GB" dirty="0">
                <a:latin typeface="Twinkl" pitchFamily="50" charset="0"/>
              </a:rPr>
              <a:t> </a:t>
            </a:r>
            <a:r>
              <a:rPr lang="en-GB" dirty="0" err="1">
                <a:latin typeface="Twinkl" pitchFamily="50" charset="0"/>
              </a:rPr>
              <a:t>elit</a:t>
            </a:r>
            <a:r>
              <a:rPr lang="en-GB" dirty="0">
                <a:latin typeface="Twinkl" pitchFamily="50" charset="0"/>
              </a:rPr>
              <a:t>.</a:t>
            </a:r>
          </a:p>
          <a:p>
            <a:r>
              <a:rPr lang="en-GB" dirty="0">
                <a:latin typeface="Twinkl" pitchFamily="50" charset="0"/>
              </a:rPr>
              <a:t>Statement 2</a:t>
            </a:r>
          </a:p>
          <a:p>
            <a:pPr lvl="1"/>
            <a:r>
              <a:rPr lang="en-GB" dirty="0">
                <a:latin typeface="Twinkl" pitchFamily="50" charset="0"/>
              </a:rPr>
              <a:t>Sub statement</a:t>
            </a:r>
          </a:p>
        </p:txBody>
      </p:sp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65436" y="3403525"/>
            <a:ext cx="706069" cy="447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A0D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Sassoon Infant Rg" panose="02000503030000020003" pitchFamily="50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9"/>
          <p:cNvSpPr txBox="1">
            <a:spLocks noChangeArrowheads="1"/>
          </p:cNvSpPr>
          <p:nvPr/>
        </p:nvSpPr>
        <p:spPr bwMode="auto">
          <a:xfrm>
            <a:off x="0" y="1565552"/>
            <a:ext cx="91440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9600" b="1">
                <a:solidFill>
                  <a:schemeClr val="bg1"/>
                </a:solidFill>
                <a:latin typeface="Twinkl" pitchFamily="2" charset="0"/>
              </a:rPr>
              <a:t>10</a:t>
            </a:r>
            <a:endParaRPr lang="en-GB" altLang="en-US" sz="9600" b="1" dirty="0">
              <a:solidFill>
                <a:schemeClr val="bg1"/>
              </a:solidFill>
              <a:latin typeface="Twink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8937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755650" y="877888"/>
            <a:ext cx="7632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tx1"/>
                </a:solidFill>
                <a:latin typeface="Twinkl" pitchFamily="2" charset="0"/>
              </a:rPr>
              <a:t>Learning Objective: To round to the nearest 10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55650" y="1801813"/>
            <a:ext cx="7632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chemeClr val="tx1"/>
                </a:solidFill>
                <a:latin typeface="Twinkl" pitchFamily="2" charset="0"/>
              </a:rPr>
              <a:t>Which ten is the following number nearest to?</a:t>
            </a:r>
          </a:p>
        </p:txBody>
      </p:sp>
      <p:sp>
        <p:nvSpPr>
          <p:cNvPr id="16" name="TextBox 19"/>
          <p:cNvSpPr txBox="1">
            <a:spLocks noChangeArrowheads="1"/>
          </p:cNvSpPr>
          <p:nvPr/>
        </p:nvSpPr>
        <p:spPr bwMode="auto">
          <a:xfrm>
            <a:off x="436228" y="2496730"/>
            <a:ext cx="8254766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9600" b="1" dirty="0">
                <a:solidFill>
                  <a:srgbClr val="00B050"/>
                </a:solidFill>
                <a:latin typeface="Twinkl" pitchFamily="2" charset="0"/>
              </a:rPr>
              <a:t>36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4572000" y="3903663"/>
            <a:ext cx="627063" cy="12779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2"/>
          <p:cNvSpPr txBox="1">
            <a:spLocks noChangeArrowheads="1"/>
          </p:cNvSpPr>
          <p:nvPr/>
        </p:nvSpPr>
        <p:spPr bwMode="auto">
          <a:xfrm>
            <a:off x="639653" y="5735309"/>
            <a:ext cx="652463" cy="369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bg1"/>
                </a:solidFill>
                <a:latin typeface="+mn-lt"/>
              </a:rPr>
              <a:t>30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7886890" y="5735309"/>
            <a:ext cx="652462" cy="369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bg1"/>
                </a:solidFill>
                <a:latin typeface="+mn-lt"/>
              </a:rPr>
              <a:t>40</a:t>
            </a:r>
          </a:p>
        </p:txBody>
      </p:sp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755650" y="1801813"/>
            <a:ext cx="7632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chemeClr val="tx1"/>
                </a:solidFill>
                <a:latin typeface="+mn-lt"/>
              </a:rPr>
              <a:t>Which ten is the following number nearest to?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2100263" y="3903663"/>
            <a:ext cx="2471737" cy="12779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2"/>
          <p:cNvSpPr txBox="1">
            <a:spLocks noChangeArrowheads="1"/>
          </p:cNvSpPr>
          <p:nvPr/>
        </p:nvSpPr>
        <p:spPr bwMode="auto">
          <a:xfrm>
            <a:off x="755650" y="877888"/>
            <a:ext cx="7632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tx1"/>
                </a:solidFill>
                <a:latin typeface="Twinkl" pitchFamily="2" charset="0"/>
              </a:rPr>
              <a:t>Learning Objective: To round to the nearest 10</a:t>
            </a:r>
          </a:p>
        </p:txBody>
      </p:sp>
      <p:sp>
        <p:nvSpPr>
          <p:cNvPr id="17" name="TextBox 19"/>
          <p:cNvSpPr txBox="1">
            <a:spLocks noChangeArrowheads="1"/>
          </p:cNvSpPr>
          <p:nvPr/>
        </p:nvSpPr>
        <p:spPr bwMode="auto">
          <a:xfrm>
            <a:off x="436228" y="2496730"/>
            <a:ext cx="8254766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9600" b="1" dirty="0">
                <a:solidFill>
                  <a:srgbClr val="00B050"/>
                </a:solidFill>
                <a:latin typeface="Twinkl" pitchFamily="2" charset="0"/>
              </a:rPr>
              <a:t>82</a:t>
            </a:r>
          </a:p>
        </p:txBody>
      </p:sp>
      <p:sp>
        <p:nvSpPr>
          <p:cNvPr id="18" name="TextBox 12"/>
          <p:cNvSpPr txBox="1">
            <a:spLocks noChangeArrowheads="1"/>
          </p:cNvSpPr>
          <p:nvPr/>
        </p:nvSpPr>
        <p:spPr bwMode="auto">
          <a:xfrm>
            <a:off x="639653" y="5735309"/>
            <a:ext cx="652463" cy="369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bg1"/>
                </a:solidFill>
                <a:latin typeface="+mn-lt"/>
              </a:rPr>
              <a:t>80</a:t>
            </a: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7886890" y="5735309"/>
            <a:ext cx="652462" cy="369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bg1"/>
                </a:solidFill>
                <a:latin typeface="+mn-lt"/>
              </a:rPr>
              <a:t>90</a:t>
            </a:r>
          </a:p>
        </p:txBody>
      </p:sp>
    </p:spTree>
    <p:extLst>
      <p:ext uri="{BB962C8B-B14F-4D97-AF65-F5344CB8AC3E}">
        <p14:creationId xmlns:p14="http://schemas.microsoft.com/office/powerpoint/2010/main" val="1867231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3" name="Straight Arrow Connector 12"/>
          <p:cNvCxnSpPr/>
          <p:nvPr/>
        </p:nvCxnSpPr>
        <p:spPr>
          <a:xfrm>
            <a:off x="4572000" y="3903663"/>
            <a:ext cx="0" cy="12779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4"/>
          <p:cNvSpPr txBox="1">
            <a:spLocks noChangeArrowheads="1"/>
          </p:cNvSpPr>
          <p:nvPr/>
        </p:nvSpPr>
        <p:spPr bwMode="auto">
          <a:xfrm>
            <a:off x="755650" y="1801813"/>
            <a:ext cx="7632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chemeClr val="tx1"/>
                </a:solidFill>
                <a:latin typeface="+mn-lt"/>
              </a:rPr>
              <a:t>Which ten is the following number nearest to?</a:t>
            </a:r>
          </a:p>
        </p:txBody>
      </p:sp>
      <p:sp>
        <p:nvSpPr>
          <p:cNvPr id="24" name="TextBox 2"/>
          <p:cNvSpPr txBox="1">
            <a:spLocks noChangeArrowheads="1"/>
          </p:cNvSpPr>
          <p:nvPr/>
        </p:nvSpPr>
        <p:spPr bwMode="auto">
          <a:xfrm>
            <a:off x="755650" y="877888"/>
            <a:ext cx="7632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tx1"/>
                </a:solidFill>
                <a:latin typeface="Twinkl" pitchFamily="2" charset="0"/>
              </a:rPr>
              <a:t>Learning Objective: To round to the nearest 10</a:t>
            </a:r>
          </a:p>
        </p:txBody>
      </p:sp>
      <p:sp>
        <p:nvSpPr>
          <p:cNvPr id="27" name="TextBox 19"/>
          <p:cNvSpPr txBox="1">
            <a:spLocks noChangeArrowheads="1"/>
          </p:cNvSpPr>
          <p:nvPr/>
        </p:nvSpPr>
        <p:spPr bwMode="auto">
          <a:xfrm>
            <a:off x="436228" y="2496730"/>
            <a:ext cx="8254766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9600" b="1" dirty="0">
                <a:solidFill>
                  <a:srgbClr val="00B050"/>
                </a:solidFill>
                <a:latin typeface="Twinkl" pitchFamily="2" charset="0"/>
              </a:rPr>
              <a:t>125</a:t>
            </a:r>
          </a:p>
        </p:txBody>
      </p:sp>
      <p:sp>
        <p:nvSpPr>
          <p:cNvPr id="28" name="TextBox 12"/>
          <p:cNvSpPr txBox="1">
            <a:spLocks noChangeArrowheads="1"/>
          </p:cNvSpPr>
          <p:nvPr/>
        </p:nvSpPr>
        <p:spPr bwMode="auto">
          <a:xfrm>
            <a:off x="639653" y="5735309"/>
            <a:ext cx="652463" cy="369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bg1"/>
                </a:solidFill>
                <a:latin typeface="+mn-lt"/>
              </a:rPr>
              <a:t>120</a:t>
            </a:r>
          </a:p>
        </p:txBody>
      </p:sp>
      <p:sp>
        <p:nvSpPr>
          <p:cNvPr id="29" name="TextBox 18"/>
          <p:cNvSpPr txBox="1">
            <a:spLocks noChangeArrowheads="1"/>
          </p:cNvSpPr>
          <p:nvPr/>
        </p:nvSpPr>
        <p:spPr bwMode="auto">
          <a:xfrm>
            <a:off x="7886890" y="5735309"/>
            <a:ext cx="652462" cy="369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bg1"/>
                </a:solidFill>
                <a:latin typeface="+mn-lt"/>
              </a:rPr>
              <a:t>130</a:t>
            </a:r>
          </a:p>
        </p:txBody>
      </p:sp>
    </p:spTree>
    <p:extLst>
      <p:ext uri="{BB962C8B-B14F-4D97-AF65-F5344CB8AC3E}">
        <p14:creationId xmlns:p14="http://schemas.microsoft.com/office/powerpoint/2010/main" val="2435102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755650" y="1801813"/>
            <a:ext cx="7632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chemeClr val="tx1"/>
                </a:solidFill>
                <a:latin typeface="+mn-lt"/>
              </a:rPr>
              <a:t>Which ten is the following number nearest to?</a:t>
            </a:r>
          </a:p>
        </p:txBody>
      </p:sp>
      <p:sp>
        <p:nvSpPr>
          <p:cNvPr id="9" name="TextBox 12"/>
          <p:cNvSpPr txBox="1">
            <a:spLocks noChangeArrowheads="1"/>
          </p:cNvSpPr>
          <p:nvPr/>
        </p:nvSpPr>
        <p:spPr bwMode="auto">
          <a:xfrm>
            <a:off x="639653" y="5735309"/>
            <a:ext cx="652463" cy="369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bg1"/>
                </a:solidFill>
                <a:latin typeface="+mn-lt"/>
              </a:rPr>
              <a:t>980</a:t>
            </a:r>
          </a:p>
        </p:txBody>
      </p:sp>
      <p:sp>
        <p:nvSpPr>
          <p:cNvPr id="12" name="TextBox 18"/>
          <p:cNvSpPr txBox="1">
            <a:spLocks noChangeArrowheads="1"/>
          </p:cNvSpPr>
          <p:nvPr/>
        </p:nvSpPr>
        <p:spPr bwMode="auto">
          <a:xfrm>
            <a:off x="7886890" y="5735309"/>
            <a:ext cx="652462" cy="3696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bg1"/>
                </a:solidFill>
                <a:latin typeface="+mn-lt"/>
              </a:rPr>
              <a:t>990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982663" y="3903663"/>
            <a:ext cx="3589337" cy="10160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2"/>
          <p:cNvSpPr txBox="1">
            <a:spLocks noChangeArrowheads="1"/>
          </p:cNvSpPr>
          <p:nvPr/>
        </p:nvSpPr>
        <p:spPr bwMode="auto">
          <a:xfrm>
            <a:off x="755650" y="877888"/>
            <a:ext cx="7632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tx1"/>
                </a:solidFill>
                <a:latin typeface="Twinkl" pitchFamily="2" charset="0"/>
              </a:rPr>
              <a:t>Learning Objective: To round to the nearest 10</a:t>
            </a:r>
          </a:p>
        </p:txBody>
      </p:sp>
      <p:sp>
        <p:nvSpPr>
          <p:cNvPr id="16" name="TextBox 19"/>
          <p:cNvSpPr txBox="1">
            <a:spLocks noChangeArrowheads="1"/>
          </p:cNvSpPr>
          <p:nvPr/>
        </p:nvSpPr>
        <p:spPr bwMode="auto">
          <a:xfrm>
            <a:off x="436228" y="2496730"/>
            <a:ext cx="8254766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9600" b="1" dirty="0">
                <a:solidFill>
                  <a:srgbClr val="00B050"/>
                </a:solidFill>
                <a:latin typeface="Twinkl" pitchFamily="2" charset="0"/>
              </a:rPr>
              <a:t>980</a:t>
            </a:r>
          </a:p>
        </p:txBody>
      </p:sp>
    </p:spTree>
    <p:extLst>
      <p:ext uri="{BB962C8B-B14F-4D97-AF65-F5344CB8AC3E}">
        <p14:creationId xmlns:p14="http://schemas.microsoft.com/office/powerpoint/2010/main" val="2740912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755650" y="1801813"/>
            <a:ext cx="7632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chemeClr val="tx1"/>
                </a:solidFill>
                <a:latin typeface="+mn-lt"/>
              </a:rPr>
              <a:t>Which ten is the following number nearest to?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4572000" y="3903663"/>
            <a:ext cx="1778000" cy="12779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2"/>
          <p:cNvSpPr txBox="1">
            <a:spLocks noChangeArrowheads="1"/>
          </p:cNvSpPr>
          <p:nvPr/>
        </p:nvSpPr>
        <p:spPr bwMode="auto">
          <a:xfrm>
            <a:off x="755650" y="877888"/>
            <a:ext cx="7632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tx1"/>
                </a:solidFill>
                <a:latin typeface="Twinkl" pitchFamily="2" charset="0"/>
              </a:rPr>
              <a:t>Learning Objective: To round to the nearest 10</a:t>
            </a:r>
          </a:p>
        </p:txBody>
      </p:sp>
      <p:sp>
        <p:nvSpPr>
          <p:cNvPr id="12" name="TextBox 19"/>
          <p:cNvSpPr txBox="1">
            <a:spLocks noChangeArrowheads="1"/>
          </p:cNvSpPr>
          <p:nvPr/>
        </p:nvSpPr>
        <p:spPr bwMode="auto">
          <a:xfrm>
            <a:off x="436228" y="2496730"/>
            <a:ext cx="8254766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9600" b="1" dirty="0">
                <a:solidFill>
                  <a:srgbClr val="00B050"/>
                </a:solidFill>
                <a:latin typeface="Twinkl" pitchFamily="2" charset="0"/>
              </a:rPr>
              <a:t>1457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562063" y="5735309"/>
            <a:ext cx="8076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bg1"/>
                </a:solidFill>
                <a:latin typeface="+mn-lt"/>
              </a:rPr>
              <a:t>1450</a:t>
            </a:r>
          </a:p>
        </p:txBody>
      </p:sp>
      <p:sp>
        <p:nvSpPr>
          <p:cNvPr id="14" name="TextBox 18"/>
          <p:cNvSpPr txBox="1">
            <a:spLocks noChangeArrowheads="1"/>
          </p:cNvSpPr>
          <p:nvPr/>
        </p:nvSpPr>
        <p:spPr bwMode="auto">
          <a:xfrm>
            <a:off x="7818539" y="5735309"/>
            <a:ext cx="7891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bg1"/>
                </a:solidFill>
                <a:latin typeface="+mn-lt"/>
              </a:rPr>
              <a:t>1460</a:t>
            </a:r>
          </a:p>
        </p:txBody>
      </p:sp>
    </p:spTree>
    <p:extLst>
      <p:ext uri="{BB962C8B-B14F-4D97-AF65-F5344CB8AC3E}">
        <p14:creationId xmlns:p14="http://schemas.microsoft.com/office/powerpoint/2010/main" val="19920066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9"/>
          <p:cNvSpPr txBox="1">
            <a:spLocks noChangeArrowheads="1"/>
          </p:cNvSpPr>
          <p:nvPr/>
        </p:nvSpPr>
        <p:spPr bwMode="auto">
          <a:xfrm>
            <a:off x="0" y="1565552"/>
            <a:ext cx="91440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9600" b="1" dirty="0">
                <a:solidFill>
                  <a:schemeClr val="bg1"/>
                </a:solidFill>
                <a:latin typeface="Twinkl" pitchFamily="2" charset="0"/>
              </a:rPr>
              <a:t>100</a:t>
            </a:r>
          </a:p>
        </p:txBody>
      </p:sp>
    </p:spTree>
    <p:extLst>
      <p:ext uri="{BB962C8B-B14F-4D97-AF65-F5344CB8AC3E}">
        <p14:creationId xmlns:p14="http://schemas.microsoft.com/office/powerpoint/2010/main" val="29619763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4"/>
          <p:cNvSpPr txBox="1">
            <a:spLocks noChangeArrowheads="1"/>
          </p:cNvSpPr>
          <p:nvPr/>
        </p:nvSpPr>
        <p:spPr bwMode="auto">
          <a:xfrm>
            <a:off x="755650" y="1801813"/>
            <a:ext cx="7632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chemeClr val="tx1"/>
                </a:solidFill>
                <a:latin typeface="+mn-lt"/>
              </a:rPr>
              <a:t>Which hundred is the following number nearest to?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755650" y="877888"/>
            <a:ext cx="7632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tx1"/>
                </a:solidFill>
                <a:latin typeface="Twinkl" pitchFamily="2" charset="0"/>
              </a:rPr>
              <a:t>Learning Objective: To round to the nearest 100</a:t>
            </a:r>
          </a:p>
        </p:txBody>
      </p:sp>
      <p:sp>
        <p:nvSpPr>
          <p:cNvPr id="4" name="TextBox 19"/>
          <p:cNvSpPr txBox="1">
            <a:spLocks noChangeArrowheads="1"/>
          </p:cNvSpPr>
          <p:nvPr/>
        </p:nvSpPr>
        <p:spPr bwMode="auto">
          <a:xfrm>
            <a:off x="436228" y="2496730"/>
            <a:ext cx="8254766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9600" b="1" dirty="0">
                <a:solidFill>
                  <a:srgbClr val="00B050"/>
                </a:solidFill>
                <a:latin typeface="Twinkl" pitchFamily="2" charset="0"/>
              </a:rPr>
              <a:t>156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62063" y="5735309"/>
            <a:ext cx="8076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bg1"/>
                </a:solidFill>
                <a:latin typeface="+mn-lt"/>
              </a:rPr>
              <a:t>100</a:t>
            </a:r>
          </a:p>
        </p:txBody>
      </p:sp>
      <p:sp>
        <p:nvSpPr>
          <p:cNvPr id="6" name="TextBox 18"/>
          <p:cNvSpPr txBox="1">
            <a:spLocks noChangeArrowheads="1"/>
          </p:cNvSpPr>
          <p:nvPr/>
        </p:nvSpPr>
        <p:spPr bwMode="auto">
          <a:xfrm>
            <a:off x="7818539" y="5735309"/>
            <a:ext cx="7891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bg1"/>
                </a:solidFill>
                <a:latin typeface="+mn-lt"/>
              </a:rPr>
              <a:t>200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572000" y="3903663"/>
            <a:ext cx="728663" cy="126047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6594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9"/>
          <p:cNvSpPr txBox="1">
            <a:spLocks noChangeArrowheads="1"/>
          </p:cNvSpPr>
          <p:nvPr/>
        </p:nvSpPr>
        <p:spPr bwMode="auto">
          <a:xfrm>
            <a:off x="436228" y="2496730"/>
            <a:ext cx="8254766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9600" b="1" dirty="0">
                <a:solidFill>
                  <a:srgbClr val="00B050"/>
                </a:solidFill>
                <a:latin typeface="Twinkl" pitchFamily="2" charset="0"/>
              </a:rPr>
              <a:t>215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62063" y="5735309"/>
            <a:ext cx="8076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bg1"/>
                </a:solidFill>
                <a:latin typeface="+mn-lt"/>
              </a:rPr>
              <a:t>200</a:t>
            </a:r>
          </a:p>
        </p:txBody>
      </p:sp>
      <p:sp>
        <p:nvSpPr>
          <p:cNvPr id="6" name="TextBox 18"/>
          <p:cNvSpPr txBox="1">
            <a:spLocks noChangeArrowheads="1"/>
          </p:cNvSpPr>
          <p:nvPr/>
        </p:nvSpPr>
        <p:spPr bwMode="auto">
          <a:xfrm>
            <a:off x="7818539" y="5735309"/>
            <a:ext cx="7891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bg1"/>
                </a:solidFill>
                <a:latin typeface="+mn-lt"/>
              </a:rPr>
              <a:t>300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1481138" y="3903663"/>
            <a:ext cx="3090862" cy="131127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755650" y="1801813"/>
            <a:ext cx="7632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chemeClr val="tx1"/>
                </a:solidFill>
                <a:latin typeface="+mn-lt"/>
              </a:rPr>
              <a:t>Which hundred is the following number nearest to?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55650" y="877888"/>
            <a:ext cx="7632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tx1"/>
                </a:solidFill>
                <a:latin typeface="Twinkl" pitchFamily="2" charset="0"/>
              </a:rPr>
              <a:t>Learning Objective: To round to the nearest 100</a:t>
            </a:r>
          </a:p>
        </p:txBody>
      </p:sp>
    </p:spTree>
    <p:extLst>
      <p:ext uri="{BB962C8B-B14F-4D97-AF65-F5344CB8AC3E}">
        <p14:creationId xmlns:p14="http://schemas.microsoft.com/office/powerpoint/2010/main" val="3796117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9"/>
          <p:cNvSpPr txBox="1">
            <a:spLocks noChangeArrowheads="1"/>
          </p:cNvSpPr>
          <p:nvPr/>
        </p:nvSpPr>
        <p:spPr bwMode="auto">
          <a:xfrm>
            <a:off x="436228" y="2496730"/>
            <a:ext cx="8254766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9600" b="1" dirty="0">
                <a:solidFill>
                  <a:srgbClr val="00B050"/>
                </a:solidFill>
                <a:latin typeface="Twinkl" pitchFamily="2" charset="0"/>
              </a:rPr>
              <a:t>1670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62063" y="5735309"/>
            <a:ext cx="8076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bg1"/>
                </a:solidFill>
                <a:latin typeface="+mn-lt"/>
              </a:rPr>
              <a:t>1600</a:t>
            </a:r>
          </a:p>
        </p:txBody>
      </p:sp>
      <p:sp>
        <p:nvSpPr>
          <p:cNvPr id="6" name="TextBox 18"/>
          <p:cNvSpPr txBox="1">
            <a:spLocks noChangeArrowheads="1"/>
          </p:cNvSpPr>
          <p:nvPr/>
        </p:nvSpPr>
        <p:spPr bwMode="auto">
          <a:xfrm>
            <a:off x="7818539" y="5735309"/>
            <a:ext cx="7891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bg1"/>
                </a:solidFill>
                <a:latin typeface="+mn-lt"/>
              </a:rPr>
              <a:t>1700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572000" y="3903663"/>
            <a:ext cx="1684338" cy="12700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755650" y="1801813"/>
            <a:ext cx="7632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chemeClr val="tx1"/>
                </a:solidFill>
                <a:latin typeface="+mn-lt"/>
              </a:rPr>
              <a:t>Which hundred is the following number nearest to?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55650" y="877888"/>
            <a:ext cx="7632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tx1"/>
                </a:solidFill>
                <a:latin typeface="Twinkl" pitchFamily="2" charset="0"/>
              </a:rPr>
              <a:t>Learning Objective: To round to the nearest 100</a:t>
            </a:r>
          </a:p>
        </p:txBody>
      </p:sp>
    </p:spTree>
    <p:extLst>
      <p:ext uri="{BB962C8B-B14F-4D97-AF65-F5344CB8AC3E}">
        <p14:creationId xmlns:p14="http://schemas.microsoft.com/office/powerpoint/2010/main" val="2237890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9"/>
          <p:cNvSpPr txBox="1">
            <a:spLocks noChangeArrowheads="1"/>
          </p:cNvSpPr>
          <p:nvPr/>
        </p:nvSpPr>
        <p:spPr bwMode="auto">
          <a:xfrm>
            <a:off x="436228" y="2496730"/>
            <a:ext cx="8254766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9600" b="1" dirty="0">
                <a:solidFill>
                  <a:srgbClr val="00B050"/>
                </a:solidFill>
                <a:latin typeface="Twinkl" pitchFamily="2" charset="0"/>
              </a:rPr>
              <a:t>1950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62063" y="5735309"/>
            <a:ext cx="8076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bg1"/>
                </a:solidFill>
                <a:latin typeface="+mn-lt"/>
              </a:rPr>
              <a:t>1900</a:t>
            </a:r>
          </a:p>
        </p:txBody>
      </p:sp>
      <p:sp>
        <p:nvSpPr>
          <p:cNvPr id="6" name="TextBox 18"/>
          <p:cNvSpPr txBox="1">
            <a:spLocks noChangeArrowheads="1"/>
          </p:cNvSpPr>
          <p:nvPr/>
        </p:nvSpPr>
        <p:spPr bwMode="auto">
          <a:xfrm>
            <a:off x="7818539" y="5735309"/>
            <a:ext cx="7891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bg1"/>
                </a:solidFill>
                <a:latin typeface="+mn-lt"/>
              </a:rPr>
              <a:t>2000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4572000" y="3903663"/>
            <a:ext cx="0" cy="11430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755650" y="1801813"/>
            <a:ext cx="7632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chemeClr val="tx1"/>
                </a:solidFill>
                <a:latin typeface="+mn-lt"/>
              </a:rPr>
              <a:t>Which hundred is the following number nearest to?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755650" y="877888"/>
            <a:ext cx="7632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tx1"/>
                </a:solidFill>
                <a:latin typeface="Twinkl" pitchFamily="2" charset="0"/>
              </a:rPr>
              <a:t>Learning Objective: To round to the nearest 100</a:t>
            </a:r>
          </a:p>
        </p:txBody>
      </p:sp>
    </p:spTree>
    <p:extLst>
      <p:ext uri="{BB962C8B-B14F-4D97-AF65-F5344CB8AC3E}">
        <p14:creationId xmlns:p14="http://schemas.microsoft.com/office/powerpoint/2010/main" val="30876547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9"/>
          <p:cNvSpPr txBox="1">
            <a:spLocks noChangeArrowheads="1"/>
          </p:cNvSpPr>
          <p:nvPr/>
        </p:nvSpPr>
        <p:spPr bwMode="auto">
          <a:xfrm>
            <a:off x="436228" y="2496730"/>
            <a:ext cx="8254766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9600" b="1" dirty="0">
                <a:solidFill>
                  <a:srgbClr val="00B050"/>
                </a:solidFill>
                <a:latin typeface="Twinkl" pitchFamily="2" charset="0"/>
              </a:rPr>
              <a:t>3370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62063" y="5735309"/>
            <a:ext cx="8076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bg1"/>
                </a:solidFill>
                <a:latin typeface="+mn-lt"/>
              </a:rPr>
              <a:t>3300</a:t>
            </a:r>
          </a:p>
        </p:txBody>
      </p:sp>
      <p:sp>
        <p:nvSpPr>
          <p:cNvPr id="6" name="TextBox 18"/>
          <p:cNvSpPr txBox="1">
            <a:spLocks noChangeArrowheads="1"/>
          </p:cNvSpPr>
          <p:nvPr/>
        </p:nvSpPr>
        <p:spPr bwMode="auto">
          <a:xfrm>
            <a:off x="7818539" y="5735309"/>
            <a:ext cx="7891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bg1"/>
                </a:solidFill>
                <a:latin typeface="+mn-lt"/>
              </a:rPr>
              <a:t>3400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>
            <a:off x="4572000" y="3903663"/>
            <a:ext cx="1912938" cy="12700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4"/>
          <p:cNvSpPr txBox="1">
            <a:spLocks noChangeArrowheads="1"/>
          </p:cNvSpPr>
          <p:nvPr/>
        </p:nvSpPr>
        <p:spPr bwMode="auto">
          <a:xfrm>
            <a:off x="755650" y="1801813"/>
            <a:ext cx="7632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chemeClr val="tx1"/>
                </a:solidFill>
                <a:latin typeface="+mn-lt"/>
              </a:rPr>
              <a:t>Which hundred is the following number nearest to?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755650" y="877888"/>
            <a:ext cx="7632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tx1"/>
                </a:solidFill>
                <a:latin typeface="Twinkl" pitchFamily="2" charset="0"/>
              </a:rPr>
              <a:t>Learning Objective: To round to the nearest 100</a:t>
            </a:r>
          </a:p>
        </p:txBody>
      </p:sp>
    </p:spTree>
    <p:extLst>
      <p:ext uri="{BB962C8B-B14F-4D97-AF65-F5344CB8AC3E}">
        <p14:creationId xmlns:p14="http://schemas.microsoft.com/office/powerpoint/2010/main" val="897839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9"/>
          <p:cNvSpPr txBox="1">
            <a:spLocks noChangeArrowheads="1"/>
          </p:cNvSpPr>
          <p:nvPr/>
        </p:nvSpPr>
        <p:spPr bwMode="auto">
          <a:xfrm>
            <a:off x="0" y="1565552"/>
            <a:ext cx="9144000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9600" b="1" dirty="0">
                <a:solidFill>
                  <a:schemeClr val="bg1"/>
                </a:solidFill>
                <a:latin typeface="Twinkl" pitchFamily="2" charset="0"/>
              </a:rPr>
              <a:t>1000</a:t>
            </a:r>
          </a:p>
        </p:txBody>
      </p:sp>
    </p:spTree>
    <p:extLst>
      <p:ext uri="{BB962C8B-B14F-4D97-AF65-F5344CB8AC3E}">
        <p14:creationId xmlns:p14="http://schemas.microsoft.com/office/powerpoint/2010/main" val="13160033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9"/>
          <p:cNvSpPr txBox="1">
            <a:spLocks noChangeArrowheads="1"/>
          </p:cNvSpPr>
          <p:nvPr/>
        </p:nvSpPr>
        <p:spPr bwMode="auto">
          <a:xfrm>
            <a:off x="436228" y="2496730"/>
            <a:ext cx="8254766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9600" b="1" dirty="0">
                <a:solidFill>
                  <a:srgbClr val="00B050"/>
                </a:solidFill>
                <a:latin typeface="Twinkl" pitchFamily="2" charset="0"/>
              </a:rPr>
              <a:t>2352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562063" y="5735309"/>
            <a:ext cx="8076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bg1"/>
                </a:solidFill>
                <a:latin typeface="+mn-lt"/>
              </a:rPr>
              <a:t>2000</a:t>
            </a:r>
          </a:p>
        </p:txBody>
      </p:sp>
      <p:sp>
        <p:nvSpPr>
          <p:cNvPr id="4" name="TextBox 18"/>
          <p:cNvSpPr txBox="1">
            <a:spLocks noChangeArrowheads="1"/>
          </p:cNvSpPr>
          <p:nvPr/>
        </p:nvSpPr>
        <p:spPr bwMode="auto">
          <a:xfrm>
            <a:off x="7818539" y="5735309"/>
            <a:ext cx="7891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bg1"/>
                </a:solidFill>
                <a:latin typeface="+mn-lt"/>
              </a:rPr>
              <a:t>3000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755650" y="1801813"/>
            <a:ext cx="7632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chemeClr val="tx1"/>
                </a:solidFill>
                <a:latin typeface="+mn-lt"/>
              </a:rPr>
              <a:t>Which thousand is the following number nearest to?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55650" y="877888"/>
            <a:ext cx="7632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tx1"/>
                </a:solidFill>
                <a:latin typeface="Twinkl" pitchFamily="2" charset="0"/>
              </a:rPr>
              <a:t>Learning Objective: To round to the nearest 1000</a:t>
            </a:r>
          </a:p>
        </p:txBody>
      </p:sp>
      <p:cxnSp>
        <p:nvCxnSpPr>
          <p:cNvPr id="7" name="Straight Arrow Connector 6"/>
          <p:cNvCxnSpPr/>
          <p:nvPr/>
        </p:nvCxnSpPr>
        <p:spPr>
          <a:xfrm flipH="1">
            <a:off x="2725738" y="3903663"/>
            <a:ext cx="1846262" cy="12525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0237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/>
          <p:cNvCxnSpPr/>
          <p:nvPr/>
        </p:nvCxnSpPr>
        <p:spPr>
          <a:xfrm>
            <a:off x="4572000" y="3903663"/>
            <a:ext cx="2954338" cy="1285875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19"/>
          <p:cNvSpPr txBox="1">
            <a:spLocks noChangeArrowheads="1"/>
          </p:cNvSpPr>
          <p:nvPr/>
        </p:nvSpPr>
        <p:spPr bwMode="auto">
          <a:xfrm>
            <a:off x="436228" y="2496730"/>
            <a:ext cx="8254766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9600" b="1" dirty="0">
                <a:solidFill>
                  <a:srgbClr val="00B050"/>
                </a:solidFill>
                <a:latin typeface="Twinkl" pitchFamily="2" charset="0"/>
              </a:rPr>
              <a:t>3892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62063" y="5735309"/>
            <a:ext cx="8076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bg1"/>
                </a:solidFill>
                <a:latin typeface="+mn-lt"/>
              </a:rPr>
              <a:t>3000</a:t>
            </a:r>
          </a:p>
        </p:txBody>
      </p:sp>
      <p:sp>
        <p:nvSpPr>
          <p:cNvPr id="5" name="TextBox 18"/>
          <p:cNvSpPr txBox="1">
            <a:spLocks noChangeArrowheads="1"/>
          </p:cNvSpPr>
          <p:nvPr/>
        </p:nvSpPr>
        <p:spPr bwMode="auto">
          <a:xfrm>
            <a:off x="7818539" y="5735309"/>
            <a:ext cx="7891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bg1"/>
                </a:solidFill>
                <a:latin typeface="+mn-lt"/>
              </a:rPr>
              <a:t>4000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55650" y="1801813"/>
            <a:ext cx="7632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chemeClr val="tx1"/>
                </a:solidFill>
                <a:latin typeface="+mn-lt"/>
              </a:rPr>
              <a:t>Which thousand is the following number nearest to?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55650" y="877888"/>
            <a:ext cx="7632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tx1"/>
                </a:solidFill>
                <a:latin typeface="Twinkl" pitchFamily="2" charset="0"/>
              </a:rPr>
              <a:t>Learning Objective: To round to the nearest 1000</a:t>
            </a:r>
          </a:p>
        </p:txBody>
      </p:sp>
    </p:spTree>
    <p:extLst>
      <p:ext uri="{BB962C8B-B14F-4D97-AF65-F5344CB8AC3E}">
        <p14:creationId xmlns:p14="http://schemas.microsoft.com/office/powerpoint/2010/main" val="103657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/>
          <p:cNvCxnSpPr/>
          <p:nvPr/>
        </p:nvCxnSpPr>
        <p:spPr>
          <a:xfrm flipH="1">
            <a:off x="1287463" y="3903663"/>
            <a:ext cx="3284537" cy="132080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19"/>
          <p:cNvSpPr txBox="1">
            <a:spLocks noChangeArrowheads="1"/>
          </p:cNvSpPr>
          <p:nvPr/>
        </p:nvSpPr>
        <p:spPr bwMode="auto">
          <a:xfrm>
            <a:off x="436228" y="2496730"/>
            <a:ext cx="8254766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9600" b="1" dirty="0">
                <a:solidFill>
                  <a:srgbClr val="00B050"/>
                </a:solidFill>
                <a:latin typeface="Twinkl" pitchFamily="2" charset="0"/>
              </a:rPr>
              <a:t>4090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62063" y="5735309"/>
            <a:ext cx="8076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bg1"/>
                </a:solidFill>
                <a:latin typeface="+mn-lt"/>
              </a:rPr>
              <a:t>4000</a:t>
            </a:r>
          </a:p>
        </p:txBody>
      </p:sp>
      <p:sp>
        <p:nvSpPr>
          <p:cNvPr id="5" name="TextBox 18"/>
          <p:cNvSpPr txBox="1">
            <a:spLocks noChangeArrowheads="1"/>
          </p:cNvSpPr>
          <p:nvPr/>
        </p:nvSpPr>
        <p:spPr bwMode="auto">
          <a:xfrm>
            <a:off x="7818539" y="5735309"/>
            <a:ext cx="7891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bg1"/>
                </a:solidFill>
                <a:latin typeface="+mn-lt"/>
              </a:rPr>
              <a:t>5000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55650" y="1801813"/>
            <a:ext cx="7632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chemeClr val="tx1"/>
                </a:solidFill>
                <a:latin typeface="+mn-lt"/>
              </a:rPr>
              <a:t>Which thousand is the following number nearest to?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55650" y="877888"/>
            <a:ext cx="7632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tx1"/>
                </a:solidFill>
                <a:latin typeface="Twinkl" pitchFamily="2" charset="0"/>
              </a:rPr>
              <a:t>Learning Objective: To round to the nearest 1000</a:t>
            </a:r>
          </a:p>
        </p:txBody>
      </p:sp>
    </p:spTree>
    <p:extLst>
      <p:ext uri="{BB962C8B-B14F-4D97-AF65-F5344CB8AC3E}">
        <p14:creationId xmlns:p14="http://schemas.microsoft.com/office/powerpoint/2010/main" val="2126674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/>
          <p:cNvCxnSpPr/>
          <p:nvPr/>
        </p:nvCxnSpPr>
        <p:spPr>
          <a:xfrm>
            <a:off x="4572000" y="3903663"/>
            <a:ext cx="711200" cy="127793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19"/>
          <p:cNvSpPr txBox="1">
            <a:spLocks noChangeArrowheads="1"/>
          </p:cNvSpPr>
          <p:nvPr/>
        </p:nvSpPr>
        <p:spPr bwMode="auto">
          <a:xfrm>
            <a:off x="436228" y="2496730"/>
            <a:ext cx="8254766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9600" b="1" dirty="0">
                <a:solidFill>
                  <a:srgbClr val="00B050"/>
                </a:solidFill>
                <a:latin typeface="Twinkl" pitchFamily="2" charset="0"/>
              </a:rPr>
              <a:t>3593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62063" y="5735309"/>
            <a:ext cx="8076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bg1"/>
                </a:solidFill>
                <a:latin typeface="+mn-lt"/>
              </a:rPr>
              <a:t>3000</a:t>
            </a:r>
          </a:p>
        </p:txBody>
      </p:sp>
      <p:sp>
        <p:nvSpPr>
          <p:cNvPr id="5" name="TextBox 18"/>
          <p:cNvSpPr txBox="1">
            <a:spLocks noChangeArrowheads="1"/>
          </p:cNvSpPr>
          <p:nvPr/>
        </p:nvSpPr>
        <p:spPr bwMode="auto">
          <a:xfrm>
            <a:off x="7818539" y="5735309"/>
            <a:ext cx="7891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bg1"/>
                </a:solidFill>
                <a:latin typeface="+mn-lt"/>
              </a:rPr>
              <a:t>4000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55650" y="1801813"/>
            <a:ext cx="7632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chemeClr val="tx1"/>
                </a:solidFill>
                <a:latin typeface="+mn-lt"/>
              </a:rPr>
              <a:t>Which thousand is the following number nearest to?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55650" y="877888"/>
            <a:ext cx="7632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tx1"/>
                </a:solidFill>
                <a:latin typeface="Twinkl" pitchFamily="2" charset="0"/>
              </a:rPr>
              <a:t>Learning Objective: To round to the nearest 1000</a:t>
            </a:r>
          </a:p>
        </p:txBody>
      </p:sp>
    </p:spTree>
    <p:extLst>
      <p:ext uri="{BB962C8B-B14F-4D97-AF65-F5344CB8AC3E}">
        <p14:creationId xmlns:p14="http://schemas.microsoft.com/office/powerpoint/2010/main" val="1765785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/>
          <p:cNvCxnSpPr/>
          <p:nvPr/>
        </p:nvCxnSpPr>
        <p:spPr>
          <a:xfrm flipH="1">
            <a:off x="4221163" y="3903663"/>
            <a:ext cx="350837" cy="125571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19"/>
          <p:cNvSpPr txBox="1">
            <a:spLocks noChangeArrowheads="1"/>
          </p:cNvSpPr>
          <p:nvPr/>
        </p:nvSpPr>
        <p:spPr bwMode="auto">
          <a:xfrm>
            <a:off x="436228" y="2496730"/>
            <a:ext cx="8254766" cy="1568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sz="9600" b="1" dirty="0">
                <a:solidFill>
                  <a:srgbClr val="00B050"/>
                </a:solidFill>
                <a:latin typeface="Twinkl" pitchFamily="2" charset="0"/>
              </a:rPr>
              <a:t>7457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562063" y="5735309"/>
            <a:ext cx="80764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bg1"/>
                </a:solidFill>
                <a:latin typeface="+mn-lt"/>
              </a:rPr>
              <a:t>7000</a:t>
            </a:r>
          </a:p>
        </p:txBody>
      </p:sp>
      <p:sp>
        <p:nvSpPr>
          <p:cNvPr id="5" name="TextBox 18"/>
          <p:cNvSpPr txBox="1">
            <a:spLocks noChangeArrowheads="1"/>
          </p:cNvSpPr>
          <p:nvPr/>
        </p:nvSpPr>
        <p:spPr bwMode="auto">
          <a:xfrm>
            <a:off x="7818539" y="5735309"/>
            <a:ext cx="7891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bg1"/>
                </a:solidFill>
                <a:latin typeface="+mn-lt"/>
              </a:rPr>
              <a:t>8000</a:t>
            </a:r>
          </a:p>
        </p:txBody>
      </p:sp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755650" y="1801813"/>
            <a:ext cx="76327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dirty="0">
                <a:solidFill>
                  <a:schemeClr val="tx1"/>
                </a:solidFill>
                <a:latin typeface="+mn-lt"/>
              </a:rPr>
              <a:t>Which thousand is the following number nearest to?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755650" y="877888"/>
            <a:ext cx="76327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000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400">
                <a:solidFill>
                  <a:srgbClr val="1C1C1C"/>
                </a:solidFill>
                <a:latin typeface="Sassoon Infant Rg" panose="02000503030000020003" pitchFamily="50" charset="0"/>
                <a:ea typeface="Sassoon Infant Rg" panose="02000503030000020003" pitchFamily="50" charset="0"/>
                <a:cs typeface="Sassoon Infant Rg" panose="02000503030000020003" pitchFamily="50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GB" altLang="en-US" b="1" dirty="0">
                <a:solidFill>
                  <a:schemeClr val="tx1"/>
                </a:solidFill>
                <a:latin typeface="Twinkl" pitchFamily="2" charset="0"/>
              </a:rPr>
              <a:t>Learning Objective: To round to the nearest 1000</a:t>
            </a:r>
          </a:p>
        </p:txBody>
      </p:sp>
    </p:spTree>
    <p:extLst>
      <p:ext uri="{BB962C8B-B14F-4D97-AF65-F5344CB8AC3E}">
        <p14:creationId xmlns:p14="http://schemas.microsoft.com/office/powerpoint/2010/main" val="1998598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1275</TotalTime>
  <Words>318</Words>
  <Application>Microsoft Office PowerPoint</Application>
  <PresentationFormat>On-screen Show (4:3)</PresentationFormat>
  <Paragraphs>78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Sassoon Infant Rg</vt:lpstr>
      <vt:lpstr>Calibri</vt:lpstr>
      <vt:lpstr>Arial</vt:lpstr>
      <vt:lpstr>Twinkl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Geography</dc:title>
  <dc:creator>Twinkl</dc:creator>
  <cp:lastModifiedBy>Twinkl LTD</cp:lastModifiedBy>
  <cp:revision>121</cp:revision>
  <dcterms:created xsi:type="dcterms:W3CDTF">2014-10-01T16:09:27Z</dcterms:created>
  <dcterms:modified xsi:type="dcterms:W3CDTF">2016-09-21T09:20:44Z</dcterms:modified>
</cp:coreProperties>
</file>