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60" r:id="rId2"/>
    <p:sldId id="261" r:id="rId3"/>
    <p:sldId id="262" r:id="rId4"/>
    <p:sldId id="265" r:id="rId5"/>
    <p:sldId id="266" r:id="rId6"/>
    <p:sldId id="267" r:id="rId7"/>
    <p:sldId id="268" r:id="rId8"/>
    <p:sldId id="269" r:id="rId9"/>
    <p:sldId id="264" r:id="rId10"/>
  </p:sldIdLst>
  <p:sldSz cx="9144000" cy="6858000" type="screen4x3"/>
  <p:notesSz cx="6858000" cy="9144000"/>
  <p:embeddedFontLst>
    <p:embeddedFont>
      <p:font typeface="Twinkl SemiBold" pitchFamily="2" charset="0"/>
      <p:bold r:id="rId11"/>
    </p:embeddedFont>
    <p:embeddedFont>
      <p:font typeface="Twinkl" panose="020B0604020202020204" pitchFamily="2" charset="0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476" userDrawn="1">
          <p15:clr>
            <a:srgbClr val="A4A3A4"/>
          </p15:clr>
        </p15:guide>
        <p15:guide id="5" pos="5284" userDrawn="1">
          <p15:clr>
            <a:srgbClr val="A4A3A4"/>
          </p15:clr>
        </p15:guide>
        <p15:guide id="6" pos="5443" userDrawn="1">
          <p15:clr>
            <a:srgbClr val="A4A3A4"/>
          </p15:clr>
        </p15:guide>
        <p15:guide id="7" orient="horz" pos="323" userDrawn="1">
          <p15:clr>
            <a:srgbClr val="A4A3A4"/>
          </p15:clr>
        </p15:guide>
        <p15:guide id="8" orient="horz" pos="482" userDrawn="1">
          <p15:clr>
            <a:srgbClr val="A4A3A4"/>
          </p15:clr>
        </p15:guide>
        <p15:guide id="9" orient="horz" pos="3997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8C4D"/>
    <a:srgbClr val="BBE5FF"/>
    <a:srgbClr val="578B4C"/>
    <a:srgbClr val="6C38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320" y="66"/>
      </p:cViewPr>
      <p:guideLst>
        <p:guide orient="horz" pos="2137"/>
        <p:guide pos="2880"/>
        <p:guide pos="317"/>
        <p:guide pos="476"/>
        <p:guide pos="5284"/>
        <p:guide pos="5443"/>
        <p:guide orient="horz" pos="323"/>
        <p:guide orient="horz" pos="482"/>
        <p:guide orient="horz" pos="3997"/>
        <p:guide orient="horz"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Twinkl" pitchFamily="2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86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703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Clas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Whole Clas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08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Individual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507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i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ai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25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artne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Talking Partne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26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Group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12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tal and Oral Starter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38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s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3600" b="0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11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8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80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69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16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D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491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1C1C1C"/>
          </a:solidFill>
          <a:latin typeface="Twinkl SemiBold" pitchFamily="2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4.png"/><Relationship Id="rId7" Type="http://schemas.openxmlformats.org/officeDocument/2006/relationships/image" Target="../media/image1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2071688" y="6383338"/>
            <a:ext cx="4992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dirty="0">
                <a:solidFill>
                  <a:srgbClr val="FFFFFF"/>
                </a:solidFill>
                <a:latin typeface="Tuffy" panose="020B0603060100000000" pitchFamily="34" charset="0"/>
              </a:rPr>
              <a:t>Year 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51575"/>
            <a:ext cx="9144000" cy="611188"/>
          </a:xfrm>
          <a:prstGeom prst="rect">
            <a:avLst/>
          </a:prstGeom>
          <a:solidFill>
            <a:srgbClr val="6C38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251575"/>
            <a:ext cx="92614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4" name="TextBox 10"/>
          <p:cNvSpPr txBox="1">
            <a:spLocks noChangeArrowheads="1"/>
          </p:cNvSpPr>
          <p:nvPr/>
        </p:nvSpPr>
        <p:spPr bwMode="auto">
          <a:xfrm>
            <a:off x="1498600" y="6464300"/>
            <a:ext cx="613886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800" b="1" dirty="0">
                <a:solidFill>
                  <a:srgbClr val="FFFFFF"/>
                </a:solidFill>
                <a:latin typeface="Tuffy" panose="020B0603060100000000" pitchFamily="34" charset="0"/>
              </a:rPr>
              <a:t>Maths </a:t>
            </a:r>
            <a:r>
              <a:rPr lang="en-GB" altLang="en-US" sz="800" dirty="0">
                <a:solidFill>
                  <a:srgbClr val="FFFFFF"/>
                </a:solidFill>
                <a:latin typeface="Tuffy" panose="020B0603060100000000" pitchFamily="34" charset="0"/>
              </a:rPr>
              <a:t>| Year 1 | Position and Direction | Position | Lesson 2 of 3: Under the Sea</a:t>
            </a:r>
          </a:p>
        </p:txBody>
      </p:sp>
      <p:sp>
        <p:nvSpPr>
          <p:cNvPr id="17415" name="Title 17"/>
          <p:cNvSpPr>
            <a:spLocks noGrp="1"/>
          </p:cNvSpPr>
          <p:nvPr>
            <p:ph type="title"/>
          </p:nvPr>
        </p:nvSpPr>
        <p:spPr>
          <a:xfrm>
            <a:off x="461963" y="2359025"/>
            <a:ext cx="8221662" cy="655638"/>
          </a:xfrm>
        </p:spPr>
        <p:txBody>
          <a:bodyPr/>
          <a:lstStyle/>
          <a:p>
            <a:pPr eaLnBrk="1" hangingPunct="1"/>
            <a:r>
              <a:rPr lang="en-GB" altLang="en-US" sz="5400"/>
              <a:t>Maths</a:t>
            </a:r>
            <a:endParaRPr lang="en-GB" altLang="en-US" sz="5400" b="0"/>
          </a:p>
        </p:txBody>
      </p:sp>
      <p:sp>
        <p:nvSpPr>
          <p:cNvPr id="17416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655763" y="3200400"/>
            <a:ext cx="5832475" cy="542925"/>
          </a:xfrm>
        </p:spPr>
        <p:txBody>
          <a:bodyPr/>
          <a:lstStyle/>
          <a:p>
            <a:pPr eaLnBrk="1" hangingPunct="1"/>
            <a:r>
              <a:rPr lang="en-GB" altLang="en-US" dirty="0"/>
              <a:t>Position and Direction</a:t>
            </a:r>
          </a:p>
        </p:txBody>
      </p:sp>
      <p:pic>
        <p:nvPicPr>
          <p:cNvPr id="1741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0" y="982663"/>
            <a:ext cx="16129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488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55638"/>
            <a:ext cx="9144000" cy="1112837"/>
          </a:xfrm>
          <a:prstGeom prst="rect">
            <a:avLst/>
          </a:prstGeom>
          <a:solidFill>
            <a:srgbClr val="FEFEF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8435" name="Title 7"/>
          <p:cNvSpPr>
            <a:spLocks noGrp="1"/>
          </p:cNvSpPr>
          <p:nvPr>
            <p:ph type="title" idx="4294967295"/>
          </p:nvPr>
        </p:nvSpPr>
        <p:spPr>
          <a:xfrm>
            <a:off x="0" y="582613"/>
            <a:ext cx="9144000" cy="1325562"/>
          </a:xfrm>
        </p:spPr>
        <p:txBody>
          <a:bodyPr lIns="0" tIns="0" rIns="0" bIns="0"/>
          <a:lstStyle/>
          <a:p>
            <a:pPr eaLnBrk="1" hangingPunct="1"/>
            <a:r>
              <a:rPr lang="en-GB" altLang="en-US" sz="5400" b="1" dirty="0">
                <a:solidFill>
                  <a:schemeClr val="tx1"/>
                </a:solidFill>
                <a:latin typeface="Twinkl" pitchFamily="2" charset="0"/>
              </a:rPr>
              <a:t>Under the Sea</a:t>
            </a:r>
          </a:p>
        </p:txBody>
      </p:sp>
    </p:spTree>
    <p:extLst>
      <p:ext uri="{BB962C8B-B14F-4D97-AF65-F5344CB8AC3E}">
        <p14:creationId xmlns:p14="http://schemas.microsoft.com/office/powerpoint/2010/main" val="2563027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9460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dirty="0">
                <a:latin typeface="Twinkl SemiBold" pitchFamily="2" charset="0"/>
              </a:rPr>
              <a:t>Success Criteria</a:t>
            </a:r>
          </a:p>
        </p:txBody>
      </p:sp>
      <p:sp>
        <p:nvSpPr>
          <p:cNvPr id="19461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dirty="0">
                <a:latin typeface="Twinkl SemiBold" pitchFamily="2" charset="0"/>
              </a:rPr>
              <a:t>Aim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 can describe the position of objects.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463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I can ask questions using positional vocabulary. </a:t>
            </a:r>
          </a:p>
          <a:p>
            <a:r>
              <a:rPr lang="en-GB" dirty="0">
                <a:solidFill>
                  <a:schemeClr val="tx1"/>
                </a:solidFill>
              </a:rPr>
              <a:t>I can follow instructions about position. </a:t>
            </a:r>
          </a:p>
          <a:p>
            <a:r>
              <a:rPr lang="en-GB" dirty="0">
                <a:solidFill>
                  <a:schemeClr val="tx1"/>
                </a:solidFill>
              </a:rPr>
              <a:t>I can draw items in a given position. </a:t>
            </a:r>
          </a:p>
        </p:txBody>
      </p:sp>
    </p:spTree>
    <p:extLst>
      <p:ext uri="{BB962C8B-B14F-4D97-AF65-F5344CB8AC3E}">
        <p14:creationId xmlns:p14="http://schemas.microsoft.com/office/powerpoint/2010/main" val="340917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: Rounded Corners 16"/>
          <p:cNvSpPr/>
          <p:nvPr/>
        </p:nvSpPr>
        <p:spPr>
          <a:xfrm>
            <a:off x="-706170" y="3852925"/>
            <a:ext cx="9850170" cy="31997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755650" y="1380728"/>
            <a:ext cx="7473949" cy="2472197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>
              <a:lnSpc>
                <a:spcPct val="120000"/>
              </a:lnSpc>
            </a:pPr>
            <a:r>
              <a:rPr lang="en-GB" b="1" dirty="0">
                <a:latin typeface="Twinkl" pitchFamily="2" charset="0"/>
              </a:rPr>
              <a:t>How to Play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Twinkl" pitchFamily="2" charset="0"/>
              </a:rPr>
              <a:t>Play the game in pairs. Place the cards face down and take turns picking a card from the top. The player with the card must keep it a secret but describe where the picture is under the sea. Their partner must try and guess the answer. If a player guesses the picture correctly, they get to steal the card and if not, their partner keeps the card. The player with the most cards wins the game. </a:t>
            </a:r>
            <a:r>
              <a:rPr lang="en-GB" dirty="0" smtClean="0">
                <a:latin typeface="Twinkl" pitchFamily="2" charset="0"/>
              </a:rPr>
              <a:t> </a:t>
            </a:r>
            <a:r>
              <a:rPr lang="en-GB" b="1" dirty="0" smtClean="0">
                <a:latin typeface="Twinkl" pitchFamily="2" charset="0"/>
              </a:rPr>
              <a:t>The picture is on the next slide.</a:t>
            </a:r>
            <a:endParaRPr lang="en-GB" b="1" dirty="0">
              <a:latin typeface="Twinkl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651" y="765175"/>
            <a:ext cx="7632699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sz="4000" dirty="0">
                <a:latin typeface="Twinkl SemiBold" pitchFamily="2" charset="0"/>
              </a:rPr>
              <a:t>Under the Sea Board Game</a:t>
            </a:r>
            <a:endParaRPr lang="en-GB" sz="4000" dirty="0">
              <a:latin typeface="Twinkl SemiBold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83" y="3981584"/>
            <a:ext cx="3101641" cy="21927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965" y="3981584"/>
            <a:ext cx="3101641" cy="21927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97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651" y="765175"/>
            <a:ext cx="7632699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sz="4000" dirty="0">
                <a:latin typeface="+mj-lt"/>
              </a:rPr>
              <a:t>I Spy</a:t>
            </a:r>
            <a:endParaRPr lang="en-GB" sz="4000" dirty="0">
              <a:latin typeface="+mj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673480" y="2044840"/>
            <a:ext cx="2033984" cy="1477107"/>
            <a:chOff x="3925403" y="2502039"/>
            <a:chExt cx="2033984" cy="147710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5886" y="2908998"/>
              <a:ext cx="1092228" cy="84908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403" y="2502039"/>
              <a:ext cx="2033984" cy="1477107"/>
            </a:xfrm>
            <a:prstGeom prst="rect">
              <a:avLst/>
            </a:prstGeom>
          </p:spPr>
        </p:pic>
      </p:grpSp>
      <p:sp>
        <p:nvSpPr>
          <p:cNvPr id="11" name="click here for picture 2"/>
          <p:cNvSpPr/>
          <p:nvPr/>
        </p:nvSpPr>
        <p:spPr>
          <a:xfrm>
            <a:off x="3145134" y="3928906"/>
            <a:ext cx="2853732" cy="884255"/>
          </a:xfrm>
          <a:prstGeom prst="roundRect">
            <a:avLst/>
          </a:prstGeom>
          <a:solidFill>
            <a:srgbClr val="578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Click here for picture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6799"/>
              <a:ext cx="9144000" cy="64644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688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1" y="1380728"/>
            <a:ext cx="7632700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>
                <a:latin typeface="Twinkl" pitchFamily="2" charset="0"/>
              </a:rPr>
              <a:t>Draw the sandy seabed halfway across your mini whiteboard. </a:t>
            </a:r>
          </a:p>
        </p:txBody>
      </p:sp>
      <p:sp>
        <p:nvSpPr>
          <p:cNvPr id="4" name="Rectangle 3"/>
          <p:cNvSpPr/>
          <p:nvPr/>
        </p:nvSpPr>
        <p:spPr>
          <a:xfrm>
            <a:off x="755651" y="746579"/>
            <a:ext cx="7632699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sz="4000" dirty="0">
                <a:latin typeface="Twinkl SemiBold" pitchFamily="2" charset="0"/>
              </a:rPr>
              <a:t>Seascape</a:t>
            </a:r>
            <a:endParaRPr lang="en-GB" sz="4000" dirty="0">
              <a:latin typeface="Twinkl SemiBold" pitchFamily="2" charset="0"/>
            </a:endParaRPr>
          </a:p>
        </p:txBody>
      </p:sp>
      <p:sp>
        <p:nvSpPr>
          <p:cNvPr id="23" name="Freeform: Shape 22"/>
          <p:cNvSpPr/>
          <p:nvPr/>
        </p:nvSpPr>
        <p:spPr>
          <a:xfrm>
            <a:off x="447674" y="3621268"/>
            <a:ext cx="8245475" cy="416810"/>
          </a:xfrm>
          <a:custGeom>
            <a:avLst/>
            <a:gdLst>
              <a:gd name="connsiteX0" fmla="*/ 0 w 7629525"/>
              <a:gd name="connsiteY0" fmla="*/ 1057289 h 2219423"/>
              <a:gd name="connsiteX1" fmla="*/ 1943100 w 7629525"/>
              <a:gd name="connsiteY1" fmla="*/ 14 h 2219423"/>
              <a:gd name="connsiteX2" fmla="*/ 4143375 w 7629525"/>
              <a:gd name="connsiteY2" fmla="*/ 1076339 h 2219423"/>
              <a:gd name="connsiteX3" fmla="*/ 6057900 w 7629525"/>
              <a:gd name="connsiteY3" fmla="*/ 2219339 h 2219423"/>
              <a:gd name="connsiteX4" fmla="*/ 7629525 w 7629525"/>
              <a:gd name="connsiteY4" fmla="*/ 1123964 h 221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9525" h="2219423">
                <a:moveTo>
                  <a:pt x="0" y="1057289"/>
                </a:moveTo>
                <a:cubicBezTo>
                  <a:pt x="626269" y="527064"/>
                  <a:pt x="1252538" y="-3161"/>
                  <a:pt x="1943100" y="14"/>
                </a:cubicBezTo>
                <a:cubicBezTo>
                  <a:pt x="2633663" y="3189"/>
                  <a:pt x="3457575" y="706451"/>
                  <a:pt x="4143375" y="1076339"/>
                </a:cubicBezTo>
                <a:cubicBezTo>
                  <a:pt x="4829175" y="1446227"/>
                  <a:pt x="5476875" y="2211402"/>
                  <a:pt x="6057900" y="2219339"/>
                </a:cubicBezTo>
                <a:cubicBezTo>
                  <a:pt x="6638925" y="2227276"/>
                  <a:pt x="7134225" y="1675620"/>
                  <a:pt x="7629525" y="1123964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5" name="Group 34"/>
          <p:cNvGrpSpPr/>
          <p:nvPr/>
        </p:nvGrpSpPr>
        <p:grpSpPr>
          <a:xfrm>
            <a:off x="1931339" y="4062269"/>
            <a:ext cx="5100949" cy="2054747"/>
            <a:chOff x="2019936" y="4038078"/>
            <a:chExt cx="5100949" cy="2054747"/>
          </a:xfrm>
        </p:grpSpPr>
        <p:grpSp>
          <p:nvGrpSpPr>
            <p:cNvPr id="30" name="Group 29"/>
            <p:cNvGrpSpPr/>
            <p:nvPr/>
          </p:nvGrpSpPr>
          <p:grpSpPr>
            <a:xfrm>
              <a:off x="2019936" y="4038078"/>
              <a:ext cx="5100949" cy="2054747"/>
              <a:chOff x="2019936" y="4038078"/>
              <a:chExt cx="5100949" cy="2054747"/>
            </a:xfrm>
          </p:grpSpPr>
          <p:sp>
            <p:nvSpPr>
              <p:cNvPr id="29" name="Rectangle: Rounded Corners 28"/>
              <p:cNvSpPr/>
              <p:nvPr/>
            </p:nvSpPr>
            <p:spPr>
              <a:xfrm>
                <a:off x="3170255" y="4038078"/>
                <a:ext cx="2803490" cy="1746845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: Rounded Corners 27"/>
              <p:cNvSpPr/>
              <p:nvPr/>
            </p:nvSpPr>
            <p:spPr>
              <a:xfrm>
                <a:off x="2019936" y="5393652"/>
                <a:ext cx="5100949" cy="699173"/>
              </a:xfrm>
              <a:prstGeom prst="roundRect">
                <a:avLst/>
              </a:prstGeom>
              <a:solidFill>
                <a:srgbClr val="BBE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Twinkl" pitchFamily="2" charset="0"/>
                  </a:rPr>
                  <a:t>Draw a rock on the far right of the seabed.</a:t>
                </a:r>
              </a:p>
            </p:txBody>
          </p:sp>
        </p:grp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6351" y="4219026"/>
              <a:ext cx="1068119" cy="993678"/>
            </a:xfrm>
            <a:prstGeom prst="rect">
              <a:avLst/>
            </a:prstGeom>
            <a:noFill/>
          </p:spPr>
        </p:pic>
      </p:grpSp>
      <p:grpSp>
        <p:nvGrpSpPr>
          <p:cNvPr id="43" name="Group 42"/>
          <p:cNvGrpSpPr/>
          <p:nvPr/>
        </p:nvGrpSpPr>
        <p:grpSpPr>
          <a:xfrm>
            <a:off x="1931339" y="4062269"/>
            <a:ext cx="5100949" cy="2054747"/>
            <a:chOff x="3749625" y="2520152"/>
            <a:chExt cx="5100949" cy="2054747"/>
          </a:xfrm>
        </p:grpSpPr>
        <p:grpSp>
          <p:nvGrpSpPr>
            <p:cNvPr id="37" name="Group 36"/>
            <p:cNvGrpSpPr/>
            <p:nvPr/>
          </p:nvGrpSpPr>
          <p:grpSpPr>
            <a:xfrm>
              <a:off x="3749625" y="2520152"/>
              <a:ext cx="5100949" cy="2054747"/>
              <a:chOff x="2019936" y="4038078"/>
              <a:chExt cx="5100949" cy="2054747"/>
            </a:xfrm>
          </p:grpSpPr>
          <p:sp>
            <p:nvSpPr>
              <p:cNvPr id="39" name="Rectangle: Rounded Corners 38"/>
              <p:cNvSpPr/>
              <p:nvPr/>
            </p:nvSpPr>
            <p:spPr>
              <a:xfrm>
                <a:off x="3170255" y="4038078"/>
                <a:ext cx="2803490" cy="1803922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Rectangle: Rounded Corners 39"/>
              <p:cNvSpPr/>
              <p:nvPr/>
            </p:nvSpPr>
            <p:spPr>
              <a:xfrm>
                <a:off x="2019936" y="5393652"/>
                <a:ext cx="5100949" cy="699173"/>
              </a:xfrm>
              <a:prstGeom prst="roundRect">
                <a:avLst/>
              </a:prstGeom>
              <a:solidFill>
                <a:srgbClr val="BBE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Draw a starfish on the far left of the seabed.</a:t>
                </a:r>
              </a:p>
            </p:txBody>
          </p:sp>
        </p:grp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9668" y="2688017"/>
              <a:ext cx="1200861" cy="1045070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1931339" y="4062269"/>
            <a:ext cx="5100949" cy="2054747"/>
            <a:chOff x="3592200" y="1987132"/>
            <a:chExt cx="5100949" cy="2054747"/>
          </a:xfrm>
        </p:grpSpPr>
        <p:grpSp>
          <p:nvGrpSpPr>
            <p:cNvPr id="50" name="Group 49"/>
            <p:cNvGrpSpPr/>
            <p:nvPr/>
          </p:nvGrpSpPr>
          <p:grpSpPr>
            <a:xfrm>
              <a:off x="3592200" y="1987132"/>
              <a:ext cx="5100949" cy="2054747"/>
              <a:chOff x="2019936" y="4038078"/>
              <a:chExt cx="5100949" cy="2054747"/>
            </a:xfrm>
          </p:grpSpPr>
          <p:sp>
            <p:nvSpPr>
              <p:cNvPr id="52" name="Rectangle: Rounded Corners 51"/>
              <p:cNvSpPr/>
              <p:nvPr/>
            </p:nvSpPr>
            <p:spPr>
              <a:xfrm>
                <a:off x="3170255" y="4038078"/>
                <a:ext cx="2803490" cy="1778522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Rectangle: Rounded Corners 52"/>
              <p:cNvSpPr/>
              <p:nvPr/>
            </p:nvSpPr>
            <p:spPr>
              <a:xfrm>
                <a:off x="2019936" y="5393652"/>
                <a:ext cx="5100949" cy="699173"/>
              </a:xfrm>
              <a:prstGeom prst="roundRect">
                <a:avLst/>
              </a:prstGeom>
              <a:solidFill>
                <a:srgbClr val="BBE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Draw a small fish swimming close to the top of the water.</a:t>
                </a:r>
              </a:p>
            </p:txBody>
          </p:sp>
        </p:grp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992" y="2417102"/>
              <a:ext cx="1089839" cy="495634"/>
            </a:xfrm>
            <a:prstGeom prst="rect">
              <a:avLst/>
            </a:prstGeom>
          </p:spPr>
        </p:pic>
      </p:grpSp>
      <p:grpSp>
        <p:nvGrpSpPr>
          <p:cNvPr id="64" name="Group 63"/>
          <p:cNvGrpSpPr/>
          <p:nvPr/>
        </p:nvGrpSpPr>
        <p:grpSpPr>
          <a:xfrm>
            <a:off x="1931339" y="4062269"/>
            <a:ext cx="5100949" cy="2054747"/>
            <a:chOff x="2463652" y="1799331"/>
            <a:chExt cx="5100949" cy="2054747"/>
          </a:xfrm>
        </p:grpSpPr>
        <p:grpSp>
          <p:nvGrpSpPr>
            <p:cNvPr id="58" name="Group 57"/>
            <p:cNvGrpSpPr/>
            <p:nvPr/>
          </p:nvGrpSpPr>
          <p:grpSpPr>
            <a:xfrm>
              <a:off x="2463652" y="1799331"/>
              <a:ext cx="5100949" cy="2054747"/>
              <a:chOff x="2019936" y="4038078"/>
              <a:chExt cx="5100949" cy="2054747"/>
            </a:xfrm>
          </p:grpSpPr>
          <p:sp>
            <p:nvSpPr>
              <p:cNvPr id="60" name="Rectangle: Rounded Corners 59"/>
              <p:cNvSpPr/>
              <p:nvPr/>
            </p:nvSpPr>
            <p:spPr>
              <a:xfrm>
                <a:off x="3170255" y="4038078"/>
                <a:ext cx="2803490" cy="1753122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Rectangle: Rounded Corners 60"/>
              <p:cNvSpPr/>
              <p:nvPr/>
            </p:nvSpPr>
            <p:spPr>
              <a:xfrm>
                <a:off x="2019936" y="5393652"/>
                <a:ext cx="5100949" cy="699173"/>
              </a:xfrm>
              <a:prstGeom prst="roundRect">
                <a:avLst/>
              </a:prstGeom>
              <a:solidFill>
                <a:srgbClr val="BBE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Draw a jellyfish just above the rock.</a:t>
                </a:r>
              </a:p>
            </p:txBody>
          </p:sp>
        </p:grp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010260"/>
              <a:ext cx="774570" cy="974230"/>
            </a:xfrm>
            <a:prstGeom prst="rect">
              <a:avLst/>
            </a:prstGeom>
          </p:spPr>
        </p:pic>
      </p:grpSp>
      <p:grpSp>
        <p:nvGrpSpPr>
          <p:cNvPr id="73" name="Group 72"/>
          <p:cNvGrpSpPr/>
          <p:nvPr/>
        </p:nvGrpSpPr>
        <p:grpSpPr>
          <a:xfrm>
            <a:off x="1931339" y="4062269"/>
            <a:ext cx="5100949" cy="2054747"/>
            <a:chOff x="2393314" y="1598976"/>
            <a:chExt cx="5100949" cy="2054747"/>
          </a:xfrm>
        </p:grpSpPr>
        <p:grpSp>
          <p:nvGrpSpPr>
            <p:cNvPr id="67" name="Group 66"/>
            <p:cNvGrpSpPr/>
            <p:nvPr/>
          </p:nvGrpSpPr>
          <p:grpSpPr>
            <a:xfrm>
              <a:off x="2393314" y="1598976"/>
              <a:ext cx="5100949" cy="2054747"/>
              <a:chOff x="2019936" y="4038078"/>
              <a:chExt cx="5100949" cy="2054747"/>
            </a:xfrm>
          </p:grpSpPr>
          <p:sp>
            <p:nvSpPr>
              <p:cNvPr id="69" name="Rectangle: Rounded Corners 68"/>
              <p:cNvSpPr/>
              <p:nvPr/>
            </p:nvSpPr>
            <p:spPr>
              <a:xfrm>
                <a:off x="3170255" y="4038078"/>
                <a:ext cx="2803490" cy="1766758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: Rounded Corners 69"/>
              <p:cNvSpPr/>
              <p:nvPr/>
            </p:nvSpPr>
            <p:spPr>
              <a:xfrm>
                <a:off x="2019936" y="5393652"/>
                <a:ext cx="5100949" cy="699173"/>
              </a:xfrm>
              <a:prstGeom prst="roundRect">
                <a:avLst/>
              </a:prstGeom>
              <a:solidFill>
                <a:srgbClr val="BBE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Draw a treasure chest in-between the rock and the starfish. </a:t>
                </a:r>
              </a:p>
            </p:txBody>
          </p:sp>
        </p:grp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3741" y="1793454"/>
              <a:ext cx="920095" cy="993231"/>
            </a:xfrm>
            <a:prstGeom prst="rect">
              <a:avLst/>
            </a:prstGeom>
          </p:spPr>
        </p:pic>
      </p:grpSp>
      <p:grpSp>
        <p:nvGrpSpPr>
          <p:cNvPr id="82" name="Group 81"/>
          <p:cNvGrpSpPr/>
          <p:nvPr/>
        </p:nvGrpSpPr>
        <p:grpSpPr>
          <a:xfrm>
            <a:off x="1876497" y="4062269"/>
            <a:ext cx="5100949" cy="2054747"/>
            <a:chOff x="2142106" y="1658932"/>
            <a:chExt cx="5100949" cy="2054747"/>
          </a:xfrm>
        </p:grpSpPr>
        <p:grpSp>
          <p:nvGrpSpPr>
            <p:cNvPr id="75" name="Group 74"/>
            <p:cNvGrpSpPr/>
            <p:nvPr/>
          </p:nvGrpSpPr>
          <p:grpSpPr>
            <a:xfrm>
              <a:off x="2142106" y="1658932"/>
              <a:ext cx="5100949" cy="2054747"/>
              <a:chOff x="2019936" y="4038078"/>
              <a:chExt cx="5100949" cy="2054747"/>
            </a:xfrm>
          </p:grpSpPr>
          <p:sp>
            <p:nvSpPr>
              <p:cNvPr id="77" name="Rectangle: Rounded Corners 76"/>
              <p:cNvSpPr/>
              <p:nvPr/>
            </p:nvSpPr>
            <p:spPr>
              <a:xfrm>
                <a:off x="3170255" y="4038078"/>
                <a:ext cx="2803490" cy="1717483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Rectangle: Rounded Corners 77"/>
              <p:cNvSpPr/>
              <p:nvPr/>
            </p:nvSpPr>
            <p:spPr>
              <a:xfrm>
                <a:off x="2019936" y="5393652"/>
                <a:ext cx="5100949" cy="699173"/>
              </a:xfrm>
              <a:prstGeom prst="roundRect">
                <a:avLst/>
              </a:prstGeom>
              <a:solidFill>
                <a:srgbClr val="BBE5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Draw a big shark behind the treasure chest. </a:t>
                </a:r>
              </a:p>
            </p:txBody>
          </p:sp>
        </p:grpSp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6650" y="1865911"/>
              <a:ext cx="1591861" cy="10356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934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651" y="765175"/>
            <a:ext cx="7632699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sz="4000">
                <a:latin typeface="Twinkl SemiBold" pitchFamily="2" charset="0"/>
              </a:rPr>
              <a:t>Sea Scape</a:t>
            </a:r>
            <a:endParaRPr lang="en-GB" sz="4000" dirty="0">
              <a:latin typeface="Twinkl SemiBold" pitchFamily="2" charset="0"/>
            </a:endParaRPr>
          </a:p>
        </p:txBody>
      </p:sp>
      <p:sp>
        <p:nvSpPr>
          <p:cNvPr id="5" name="Freeform: Shape 4"/>
          <p:cNvSpPr/>
          <p:nvPr/>
        </p:nvSpPr>
        <p:spPr>
          <a:xfrm>
            <a:off x="447674" y="3683808"/>
            <a:ext cx="8245475" cy="354269"/>
          </a:xfrm>
          <a:custGeom>
            <a:avLst/>
            <a:gdLst>
              <a:gd name="connsiteX0" fmla="*/ 0 w 7629525"/>
              <a:gd name="connsiteY0" fmla="*/ 1057289 h 2219423"/>
              <a:gd name="connsiteX1" fmla="*/ 1943100 w 7629525"/>
              <a:gd name="connsiteY1" fmla="*/ 14 h 2219423"/>
              <a:gd name="connsiteX2" fmla="*/ 4143375 w 7629525"/>
              <a:gd name="connsiteY2" fmla="*/ 1076339 h 2219423"/>
              <a:gd name="connsiteX3" fmla="*/ 6057900 w 7629525"/>
              <a:gd name="connsiteY3" fmla="*/ 2219339 h 2219423"/>
              <a:gd name="connsiteX4" fmla="*/ 7629525 w 7629525"/>
              <a:gd name="connsiteY4" fmla="*/ 1123964 h 221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9525" h="2219423">
                <a:moveTo>
                  <a:pt x="0" y="1057289"/>
                </a:moveTo>
                <a:cubicBezTo>
                  <a:pt x="626269" y="527064"/>
                  <a:pt x="1252538" y="-3161"/>
                  <a:pt x="1943100" y="14"/>
                </a:cubicBezTo>
                <a:cubicBezTo>
                  <a:pt x="2633663" y="3189"/>
                  <a:pt x="3457575" y="706451"/>
                  <a:pt x="4143375" y="1076339"/>
                </a:cubicBezTo>
                <a:cubicBezTo>
                  <a:pt x="4829175" y="1446227"/>
                  <a:pt x="5476875" y="2211402"/>
                  <a:pt x="6057900" y="2219339"/>
                </a:cubicBezTo>
                <a:cubicBezTo>
                  <a:pt x="6638925" y="2227276"/>
                  <a:pt x="7134225" y="1675620"/>
                  <a:pt x="7629525" y="1123964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390" y="4425016"/>
            <a:ext cx="2461220" cy="160120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952" y="5249451"/>
            <a:ext cx="920095" cy="99323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644" y="3980875"/>
            <a:ext cx="978301" cy="123047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899" y="3900272"/>
            <a:ext cx="1089839" cy="49563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38" y="5249368"/>
            <a:ext cx="1200861" cy="104507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244" y="5295971"/>
            <a:ext cx="1068119" cy="9936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153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9460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dirty="0">
                <a:latin typeface="Twinkl SemiBold" pitchFamily="2" charset="0"/>
              </a:rPr>
              <a:t>Success Criteria</a:t>
            </a:r>
          </a:p>
        </p:txBody>
      </p:sp>
      <p:sp>
        <p:nvSpPr>
          <p:cNvPr id="19461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600" b="1" dirty="0">
                <a:latin typeface="Twinkl SemiBold" pitchFamily="2" charset="0"/>
              </a:rPr>
              <a:t>Aim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I can describe the position of objects.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463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I can ask questions using positional vocabulary. </a:t>
            </a:r>
          </a:p>
          <a:p>
            <a:r>
              <a:rPr lang="en-GB" dirty="0">
                <a:solidFill>
                  <a:schemeClr val="tx1"/>
                </a:solidFill>
              </a:rPr>
              <a:t>I can follow instructions about position. </a:t>
            </a:r>
          </a:p>
          <a:p>
            <a:r>
              <a:rPr lang="en-GB" dirty="0">
                <a:solidFill>
                  <a:schemeClr val="tx1"/>
                </a:solidFill>
              </a:rPr>
              <a:t>I can draw items in a given position. </a:t>
            </a:r>
          </a:p>
        </p:txBody>
      </p:sp>
    </p:spTree>
    <p:extLst>
      <p:ext uri="{BB962C8B-B14F-4D97-AF65-F5344CB8AC3E}">
        <p14:creationId xmlns:p14="http://schemas.microsoft.com/office/powerpoint/2010/main" val="4048617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49522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Custom 1">
      <a:majorFont>
        <a:latin typeface="Twinkl Semi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sson Presentation Template" id="{3FFF0595-56A2-4BAA-8945-9E1AE3AE943F}" vid="{2EAE8D29-B0EE-4A35-BF03-BC97A170F45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284</Words>
  <Application>Microsoft Office PowerPoint</Application>
  <PresentationFormat>On-screen Show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Tuffy</vt:lpstr>
      <vt:lpstr>Arial</vt:lpstr>
      <vt:lpstr>Sassoon Infant Md</vt:lpstr>
      <vt:lpstr>Sassoon Infant Rg</vt:lpstr>
      <vt:lpstr>Twinkl SemiBold</vt:lpstr>
      <vt:lpstr>Twinkl</vt:lpstr>
      <vt:lpstr>1_Office Theme</vt:lpstr>
      <vt:lpstr>Maths</vt:lpstr>
      <vt:lpstr>Under the Sea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Becker</dc:creator>
  <cp:lastModifiedBy>Louisa Adams</cp:lastModifiedBy>
  <cp:revision>40</cp:revision>
  <dcterms:created xsi:type="dcterms:W3CDTF">2017-05-05T07:54:52Z</dcterms:created>
  <dcterms:modified xsi:type="dcterms:W3CDTF">2020-07-12T13:23:33Z</dcterms:modified>
</cp:coreProperties>
</file>