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258" r:id="rId3"/>
    <p:sldId id="270" r:id="rId4"/>
    <p:sldId id="269" r:id="rId5"/>
    <p:sldId id="273" r:id="rId6"/>
    <p:sldId id="257" r:id="rId7"/>
    <p:sldId id="267" r:id="rId8"/>
    <p:sldId id="272" r:id="rId9"/>
    <p:sldId id="261" r:id="rId10"/>
    <p:sldId id="275" r:id="rId11"/>
    <p:sldId id="285" r:id="rId12"/>
    <p:sldId id="263" r:id="rId13"/>
    <p:sldId id="265" r:id="rId14"/>
    <p:sldId id="262" r:id="rId15"/>
    <p:sldId id="283" r:id="rId16"/>
    <p:sldId id="264" r:id="rId17"/>
    <p:sldId id="278" r:id="rId18"/>
    <p:sldId id="280" r:id="rId19"/>
    <p:sldId id="279" r:id="rId20"/>
    <p:sldId id="282" r:id="rId21"/>
    <p:sldId id="284" r:id="rId22"/>
    <p:sldId id="277" r:id="rId23"/>
  </p:sldIdLst>
  <p:sldSz cx="9144000" cy="6858000" type="screen4x3"/>
  <p:notesSz cx="6870700" cy="100060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8" autoAdjust="0"/>
    <p:restoredTop sz="93817" autoAdjust="0"/>
  </p:normalViewPr>
  <p:slideViewPr>
    <p:cSldViewPr>
      <p:cViewPr varScale="1">
        <p:scale>
          <a:sx n="85" d="100"/>
          <a:sy n="85" d="100"/>
        </p:scale>
        <p:origin x="1392"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6563" cy="5016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92550" y="0"/>
            <a:ext cx="2976563" cy="501650"/>
          </a:xfrm>
          <a:prstGeom prst="rect">
            <a:avLst/>
          </a:prstGeom>
        </p:spPr>
        <p:txBody>
          <a:bodyPr vert="horz" lIns="91440" tIns="45720" rIns="91440" bIns="45720" rtlCol="0"/>
          <a:lstStyle>
            <a:lvl1pPr algn="r">
              <a:defRPr sz="1200"/>
            </a:lvl1pPr>
          </a:lstStyle>
          <a:p>
            <a:fld id="{754B26F4-568D-49BA-ABBB-FE4D8340D565}" type="datetimeFigureOut">
              <a:rPr lang="en-GB" smtClean="0"/>
              <a:t>15/09/2025</a:t>
            </a:fld>
            <a:endParaRPr lang="en-GB"/>
          </a:p>
        </p:txBody>
      </p:sp>
      <p:sp>
        <p:nvSpPr>
          <p:cNvPr id="4" name="Footer Placeholder 3"/>
          <p:cNvSpPr>
            <a:spLocks noGrp="1"/>
          </p:cNvSpPr>
          <p:nvPr>
            <p:ph type="ftr" sz="quarter" idx="2"/>
          </p:nvPr>
        </p:nvSpPr>
        <p:spPr>
          <a:xfrm>
            <a:off x="0" y="9504363"/>
            <a:ext cx="2976563" cy="5016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92550" y="9504363"/>
            <a:ext cx="2976563" cy="501650"/>
          </a:xfrm>
          <a:prstGeom prst="rect">
            <a:avLst/>
          </a:prstGeom>
        </p:spPr>
        <p:txBody>
          <a:bodyPr vert="horz" lIns="91440" tIns="45720" rIns="91440" bIns="45720" rtlCol="0" anchor="b"/>
          <a:lstStyle>
            <a:lvl1pPr algn="r">
              <a:defRPr sz="1200"/>
            </a:lvl1pPr>
          </a:lstStyle>
          <a:p>
            <a:fld id="{24D740B7-50B6-461B-9FFD-37F8AD9204A2}" type="slidenum">
              <a:rPr lang="en-GB" smtClean="0"/>
              <a:t>‹#›</a:t>
            </a:fld>
            <a:endParaRPr lang="en-GB"/>
          </a:p>
        </p:txBody>
      </p:sp>
    </p:spTree>
    <p:extLst>
      <p:ext uri="{BB962C8B-B14F-4D97-AF65-F5344CB8AC3E}">
        <p14:creationId xmlns:p14="http://schemas.microsoft.com/office/powerpoint/2010/main" val="22248186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6563" cy="5016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92550" y="0"/>
            <a:ext cx="2976563" cy="501650"/>
          </a:xfrm>
          <a:prstGeom prst="rect">
            <a:avLst/>
          </a:prstGeom>
        </p:spPr>
        <p:txBody>
          <a:bodyPr vert="horz" lIns="91440" tIns="45720" rIns="91440" bIns="45720" rtlCol="0"/>
          <a:lstStyle>
            <a:lvl1pPr algn="r">
              <a:defRPr sz="1200"/>
            </a:lvl1pPr>
          </a:lstStyle>
          <a:p>
            <a:fld id="{DE08FDF8-4829-4917-B0E9-374760BDD535}" type="datetimeFigureOut">
              <a:rPr lang="en-GB" smtClean="0"/>
              <a:t>15/09/2025</a:t>
            </a:fld>
            <a:endParaRPr lang="en-GB"/>
          </a:p>
        </p:txBody>
      </p:sp>
      <p:sp>
        <p:nvSpPr>
          <p:cNvPr id="4" name="Slide Image Placeholder 3"/>
          <p:cNvSpPr>
            <a:spLocks noGrp="1" noRot="1" noChangeAspect="1"/>
          </p:cNvSpPr>
          <p:nvPr>
            <p:ph type="sldImg" idx="2"/>
          </p:nvPr>
        </p:nvSpPr>
        <p:spPr>
          <a:xfrm>
            <a:off x="1184275" y="1250950"/>
            <a:ext cx="4502150" cy="33766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7388" y="4814888"/>
            <a:ext cx="5495925" cy="39401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4363"/>
            <a:ext cx="2976563" cy="50165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92550" y="9504363"/>
            <a:ext cx="2976563" cy="501650"/>
          </a:xfrm>
          <a:prstGeom prst="rect">
            <a:avLst/>
          </a:prstGeom>
        </p:spPr>
        <p:txBody>
          <a:bodyPr vert="horz" lIns="91440" tIns="45720" rIns="91440" bIns="45720" rtlCol="0" anchor="b"/>
          <a:lstStyle>
            <a:lvl1pPr algn="r">
              <a:defRPr sz="1200"/>
            </a:lvl1pPr>
          </a:lstStyle>
          <a:p>
            <a:fld id="{43902440-A161-4439-BE67-4E209286D7AF}" type="slidenum">
              <a:rPr lang="en-GB" smtClean="0"/>
              <a:t>‹#›</a:t>
            </a:fld>
            <a:endParaRPr lang="en-GB"/>
          </a:p>
        </p:txBody>
      </p:sp>
    </p:spTree>
    <p:extLst>
      <p:ext uri="{BB962C8B-B14F-4D97-AF65-F5344CB8AC3E}">
        <p14:creationId xmlns:p14="http://schemas.microsoft.com/office/powerpoint/2010/main" val="2685308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902440-A161-4439-BE67-4E209286D7AF}" type="slidenum">
              <a:rPr lang="en-GB" smtClean="0"/>
              <a:t>9</a:t>
            </a:fld>
            <a:endParaRPr lang="en-GB"/>
          </a:p>
        </p:txBody>
      </p:sp>
    </p:spTree>
    <p:extLst>
      <p:ext uri="{BB962C8B-B14F-4D97-AF65-F5344CB8AC3E}">
        <p14:creationId xmlns:p14="http://schemas.microsoft.com/office/powerpoint/2010/main" val="1083506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902440-A161-4439-BE67-4E209286D7AF}" type="slidenum">
              <a:rPr lang="en-GB" smtClean="0"/>
              <a:t>10</a:t>
            </a:fld>
            <a:endParaRPr lang="en-GB"/>
          </a:p>
        </p:txBody>
      </p:sp>
    </p:spTree>
    <p:extLst>
      <p:ext uri="{BB962C8B-B14F-4D97-AF65-F5344CB8AC3E}">
        <p14:creationId xmlns:p14="http://schemas.microsoft.com/office/powerpoint/2010/main" val="4183032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902440-A161-4439-BE67-4E209286D7AF}" type="slidenum">
              <a:rPr lang="en-GB" smtClean="0"/>
              <a:t>11</a:t>
            </a:fld>
            <a:endParaRPr lang="en-GB"/>
          </a:p>
        </p:txBody>
      </p:sp>
    </p:spTree>
    <p:extLst>
      <p:ext uri="{BB962C8B-B14F-4D97-AF65-F5344CB8AC3E}">
        <p14:creationId xmlns:p14="http://schemas.microsoft.com/office/powerpoint/2010/main" val="3010343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902440-A161-4439-BE67-4E209286D7AF}" type="slidenum">
              <a:rPr lang="en-GB" smtClean="0"/>
              <a:t>12</a:t>
            </a:fld>
            <a:endParaRPr lang="en-GB"/>
          </a:p>
        </p:txBody>
      </p:sp>
    </p:spTree>
    <p:extLst>
      <p:ext uri="{BB962C8B-B14F-4D97-AF65-F5344CB8AC3E}">
        <p14:creationId xmlns:p14="http://schemas.microsoft.com/office/powerpoint/2010/main" val="2881248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902440-A161-4439-BE67-4E209286D7AF}" type="slidenum">
              <a:rPr lang="en-GB" smtClean="0"/>
              <a:t>18</a:t>
            </a:fld>
            <a:endParaRPr lang="en-GB"/>
          </a:p>
        </p:txBody>
      </p:sp>
    </p:spTree>
    <p:extLst>
      <p:ext uri="{BB962C8B-B14F-4D97-AF65-F5344CB8AC3E}">
        <p14:creationId xmlns:p14="http://schemas.microsoft.com/office/powerpoint/2010/main" val="380982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DFDE0FA-AE3F-4ED3-9BDE-BD37B24640D5}" type="datetimeFigureOut">
              <a:rPr lang="en-GB" smtClean="0"/>
              <a:t>15/09/2025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2B863F-3601-4917-B5C0-EBEECD7DE736}" type="slidenum">
              <a:rPr lang="en-GB" smtClean="0"/>
              <a:t>‹#›</a:t>
            </a:fld>
            <a:endParaRPr lang="en-GB"/>
          </a:p>
        </p:txBody>
      </p:sp>
    </p:spTree>
    <p:extLst>
      <p:ext uri="{BB962C8B-B14F-4D97-AF65-F5344CB8AC3E}">
        <p14:creationId xmlns:p14="http://schemas.microsoft.com/office/powerpoint/2010/main" val="3845032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FDE0FA-AE3F-4ED3-9BDE-BD37B24640D5}" type="datetimeFigureOut">
              <a:rPr lang="en-GB" smtClean="0"/>
              <a:t>15/09/2025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2B863F-3601-4917-B5C0-EBEECD7DE736}" type="slidenum">
              <a:rPr lang="en-GB" smtClean="0"/>
              <a:t>‹#›</a:t>
            </a:fld>
            <a:endParaRPr lang="en-GB"/>
          </a:p>
        </p:txBody>
      </p:sp>
    </p:spTree>
    <p:extLst>
      <p:ext uri="{BB962C8B-B14F-4D97-AF65-F5344CB8AC3E}">
        <p14:creationId xmlns:p14="http://schemas.microsoft.com/office/powerpoint/2010/main" val="387617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FDE0FA-AE3F-4ED3-9BDE-BD37B24640D5}" type="datetimeFigureOut">
              <a:rPr lang="en-GB" smtClean="0"/>
              <a:t>15/09/2025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2B863F-3601-4917-B5C0-EBEECD7DE736}" type="slidenum">
              <a:rPr lang="en-GB" smtClean="0"/>
              <a:t>‹#›</a:t>
            </a:fld>
            <a:endParaRPr lang="en-GB"/>
          </a:p>
        </p:txBody>
      </p:sp>
    </p:spTree>
    <p:extLst>
      <p:ext uri="{BB962C8B-B14F-4D97-AF65-F5344CB8AC3E}">
        <p14:creationId xmlns:p14="http://schemas.microsoft.com/office/powerpoint/2010/main" val="2486338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FDE0FA-AE3F-4ED3-9BDE-BD37B24640D5}" type="datetimeFigureOut">
              <a:rPr lang="en-GB" smtClean="0"/>
              <a:t>15/09/2025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2B863F-3601-4917-B5C0-EBEECD7DE736}" type="slidenum">
              <a:rPr lang="en-GB" smtClean="0"/>
              <a:t>‹#›</a:t>
            </a:fld>
            <a:endParaRPr lang="en-GB"/>
          </a:p>
        </p:txBody>
      </p:sp>
    </p:spTree>
    <p:extLst>
      <p:ext uri="{BB962C8B-B14F-4D97-AF65-F5344CB8AC3E}">
        <p14:creationId xmlns:p14="http://schemas.microsoft.com/office/powerpoint/2010/main" val="1158135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FDE0FA-AE3F-4ED3-9BDE-BD37B24640D5}" type="datetimeFigureOut">
              <a:rPr lang="en-GB" smtClean="0"/>
              <a:t>15/09/2025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2B863F-3601-4917-B5C0-EBEECD7DE736}" type="slidenum">
              <a:rPr lang="en-GB" smtClean="0"/>
              <a:t>‹#›</a:t>
            </a:fld>
            <a:endParaRPr lang="en-GB"/>
          </a:p>
        </p:txBody>
      </p:sp>
    </p:spTree>
    <p:extLst>
      <p:ext uri="{BB962C8B-B14F-4D97-AF65-F5344CB8AC3E}">
        <p14:creationId xmlns:p14="http://schemas.microsoft.com/office/powerpoint/2010/main" val="2422574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DFDE0FA-AE3F-4ED3-9BDE-BD37B24640D5}" type="datetimeFigureOut">
              <a:rPr lang="en-GB" smtClean="0"/>
              <a:t>15/09/2025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2B863F-3601-4917-B5C0-EBEECD7DE736}" type="slidenum">
              <a:rPr lang="en-GB" smtClean="0"/>
              <a:t>‹#›</a:t>
            </a:fld>
            <a:endParaRPr lang="en-GB"/>
          </a:p>
        </p:txBody>
      </p:sp>
    </p:spTree>
    <p:extLst>
      <p:ext uri="{BB962C8B-B14F-4D97-AF65-F5344CB8AC3E}">
        <p14:creationId xmlns:p14="http://schemas.microsoft.com/office/powerpoint/2010/main" val="3513234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DFDE0FA-AE3F-4ED3-9BDE-BD37B24640D5}" type="datetimeFigureOut">
              <a:rPr lang="en-GB" smtClean="0"/>
              <a:t>15/09/2025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02B863F-3601-4917-B5C0-EBEECD7DE736}" type="slidenum">
              <a:rPr lang="en-GB" smtClean="0"/>
              <a:t>‹#›</a:t>
            </a:fld>
            <a:endParaRPr lang="en-GB"/>
          </a:p>
        </p:txBody>
      </p:sp>
    </p:spTree>
    <p:extLst>
      <p:ext uri="{BB962C8B-B14F-4D97-AF65-F5344CB8AC3E}">
        <p14:creationId xmlns:p14="http://schemas.microsoft.com/office/powerpoint/2010/main" val="868207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DFDE0FA-AE3F-4ED3-9BDE-BD37B24640D5}" type="datetimeFigureOut">
              <a:rPr lang="en-GB" smtClean="0"/>
              <a:t>15/09/2025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02B863F-3601-4917-B5C0-EBEECD7DE736}" type="slidenum">
              <a:rPr lang="en-GB" smtClean="0"/>
              <a:t>‹#›</a:t>
            </a:fld>
            <a:endParaRPr lang="en-GB"/>
          </a:p>
        </p:txBody>
      </p:sp>
    </p:spTree>
    <p:extLst>
      <p:ext uri="{BB962C8B-B14F-4D97-AF65-F5344CB8AC3E}">
        <p14:creationId xmlns:p14="http://schemas.microsoft.com/office/powerpoint/2010/main" val="318965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FDE0FA-AE3F-4ED3-9BDE-BD37B24640D5}" type="datetimeFigureOut">
              <a:rPr lang="en-GB" smtClean="0"/>
              <a:t>15/09/2025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02B863F-3601-4917-B5C0-EBEECD7DE736}" type="slidenum">
              <a:rPr lang="en-GB" smtClean="0"/>
              <a:t>‹#›</a:t>
            </a:fld>
            <a:endParaRPr lang="en-GB"/>
          </a:p>
        </p:txBody>
      </p:sp>
    </p:spTree>
    <p:extLst>
      <p:ext uri="{BB962C8B-B14F-4D97-AF65-F5344CB8AC3E}">
        <p14:creationId xmlns:p14="http://schemas.microsoft.com/office/powerpoint/2010/main" val="3737912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FDE0FA-AE3F-4ED3-9BDE-BD37B24640D5}" type="datetimeFigureOut">
              <a:rPr lang="en-GB" smtClean="0"/>
              <a:t>15/09/2025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2B863F-3601-4917-B5C0-EBEECD7DE736}" type="slidenum">
              <a:rPr lang="en-GB" smtClean="0"/>
              <a:t>‹#›</a:t>
            </a:fld>
            <a:endParaRPr lang="en-GB"/>
          </a:p>
        </p:txBody>
      </p:sp>
    </p:spTree>
    <p:extLst>
      <p:ext uri="{BB962C8B-B14F-4D97-AF65-F5344CB8AC3E}">
        <p14:creationId xmlns:p14="http://schemas.microsoft.com/office/powerpoint/2010/main" val="1373652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FDE0FA-AE3F-4ED3-9BDE-BD37B24640D5}" type="datetimeFigureOut">
              <a:rPr lang="en-GB" smtClean="0"/>
              <a:t>15/09/2025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2B863F-3601-4917-B5C0-EBEECD7DE736}" type="slidenum">
              <a:rPr lang="en-GB" smtClean="0"/>
              <a:t>‹#›</a:t>
            </a:fld>
            <a:endParaRPr lang="en-GB"/>
          </a:p>
        </p:txBody>
      </p:sp>
    </p:spTree>
    <p:extLst>
      <p:ext uri="{BB962C8B-B14F-4D97-AF65-F5344CB8AC3E}">
        <p14:creationId xmlns:p14="http://schemas.microsoft.com/office/powerpoint/2010/main" val="2450163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75000"/>
            <a:alpha val="41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FDE0FA-AE3F-4ED3-9BDE-BD37B24640D5}" type="datetimeFigureOut">
              <a:rPr lang="en-GB" smtClean="0"/>
              <a:t>15/09/2025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B863F-3601-4917-B5C0-EBEECD7DE736}" type="slidenum">
              <a:rPr lang="en-GB" smtClean="0"/>
              <a:t>‹#›</a:t>
            </a:fld>
            <a:endParaRPr lang="en-GB"/>
          </a:p>
        </p:txBody>
      </p:sp>
    </p:spTree>
    <p:extLst>
      <p:ext uri="{BB962C8B-B14F-4D97-AF65-F5344CB8AC3E}">
        <p14:creationId xmlns:p14="http://schemas.microsoft.com/office/powerpoint/2010/main" val="125228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office@westernroad.e-sussex.sch.uk" TargetMode="Externa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1447056"/>
            <a:ext cx="6876256" cy="3139321"/>
          </a:xfrm>
          <a:prstGeom prst="rect">
            <a:avLst/>
          </a:prstGeom>
        </p:spPr>
        <p:txBody>
          <a:bodyPr wrap="square">
            <a:spAutoFit/>
          </a:bodyPr>
          <a:lstStyle/>
          <a:p>
            <a:pPr algn="ctr"/>
            <a:r>
              <a:rPr lang="en-GB" sz="6600" b="1" dirty="0"/>
              <a:t>Parents’ Information Meeting</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467544" y="188640"/>
            <a:ext cx="1800200" cy="2448272"/>
          </a:xfrm>
          <a:prstGeom prst="rect">
            <a:avLst/>
          </a:prstGeom>
        </p:spPr>
      </p:pic>
    </p:spTree>
    <p:extLst>
      <p:ext uri="{BB962C8B-B14F-4D97-AF65-F5344CB8AC3E}">
        <p14:creationId xmlns:p14="http://schemas.microsoft.com/office/powerpoint/2010/main" val="740887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0" y="-19067"/>
            <a:ext cx="1368152" cy="1656184"/>
          </a:xfrm>
          <a:prstGeom prst="rect">
            <a:avLst/>
          </a:prstGeom>
        </p:spPr>
      </p:pic>
      <p:sp>
        <p:nvSpPr>
          <p:cNvPr id="5" name="Rectangle 4"/>
          <p:cNvSpPr/>
          <p:nvPr/>
        </p:nvSpPr>
        <p:spPr>
          <a:xfrm>
            <a:off x="395536" y="594067"/>
            <a:ext cx="8414455" cy="769441"/>
          </a:xfrm>
          <a:prstGeom prst="rect">
            <a:avLst/>
          </a:prstGeom>
        </p:spPr>
        <p:txBody>
          <a:bodyPr wrap="square">
            <a:spAutoFit/>
          </a:bodyPr>
          <a:lstStyle/>
          <a:p>
            <a:pPr algn="ctr"/>
            <a:r>
              <a:rPr lang="en-GB" altLang="en-US" sz="4400" b="1" dirty="0"/>
              <a:t>A School Day</a:t>
            </a:r>
            <a:endParaRPr lang="en-GB" sz="4400" b="1" dirty="0"/>
          </a:p>
        </p:txBody>
      </p:sp>
      <p:sp>
        <p:nvSpPr>
          <p:cNvPr id="6" name="Rectangle 5"/>
          <p:cNvSpPr/>
          <p:nvPr/>
        </p:nvSpPr>
        <p:spPr>
          <a:xfrm>
            <a:off x="668724" y="1784855"/>
            <a:ext cx="4608512" cy="2677656"/>
          </a:xfrm>
          <a:prstGeom prst="rect">
            <a:avLst/>
          </a:prstGeom>
        </p:spPr>
        <p:txBody>
          <a:bodyPr wrap="square">
            <a:spAutoFit/>
          </a:bodyPr>
          <a:lstStyle/>
          <a:p>
            <a:pPr>
              <a:buClr>
                <a:schemeClr val="tx1"/>
              </a:buClr>
              <a:defRPr/>
            </a:pPr>
            <a:r>
              <a:rPr lang="en-GB" sz="2800" dirty="0">
                <a:latin typeface="+mj-lt"/>
              </a:rPr>
              <a:t>8.40am- School gates open</a:t>
            </a:r>
          </a:p>
          <a:p>
            <a:pPr>
              <a:buClr>
                <a:schemeClr val="tx1"/>
              </a:buClr>
              <a:defRPr/>
            </a:pPr>
            <a:r>
              <a:rPr lang="en-GB" sz="2800" dirty="0">
                <a:latin typeface="+mj-lt"/>
              </a:rPr>
              <a:t>8.50- School gate closes</a:t>
            </a:r>
          </a:p>
          <a:p>
            <a:pPr>
              <a:buClr>
                <a:schemeClr val="tx1"/>
              </a:buClr>
              <a:defRPr/>
            </a:pPr>
            <a:r>
              <a:rPr lang="en-GB" sz="2800" dirty="0">
                <a:latin typeface="+mj-lt"/>
              </a:rPr>
              <a:t>10.15- Toilet and Snack time</a:t>
            </a:r>
          </a:p>
          <a:p>
            <a:pPr>
              <a:buClr>
                <a:schemeClr val="tx1"/>
              </a:buClr>
              <a:defRPr/>
            </a:pPr>
            <a:r>
              <a:rPr lang="en-GB" sz="2800" dirty="0">
                <a:latin typeface="+mj-lt"/>
              </a:rPr>
              <a:t>12- Lunchtime</a:t>
            </a:r>
          </a:p>
          <a:p>
            <a:pPr>
              <a:buClr>
                <a:schemeClr val="tx1"/>
              </a:buClr>
              <a:defRPr/>
            </a:pPr>
            <a:r>
              <a:rPr lang="en-GB" sz="2800" dirty="0">
                <a:latin typeface="+mj-lt"/>
              </a:rPr>
              <a:t>1- Children return to class</a:t>
            </a:r>
          </a:p>
          <a:p>
            <a:pPr>
              <a:buClr>
                <a:schemeClr val="tx1"/>
              </a:buClr>
              <a:defRPr/>
            </a:pPr>
            <a:r>
              <a:rPr lang="en-GB" sz="2800" dirty="0">
                <a:latin typeface="+mj-lt"/>
              </a:rPr>
              <a:t>3.15- End of school day</a:t>
            </a:r>
            <a:endParaRPr lang="en-GB" sz="2800" dirty="0"/>
          </a:p>
        </p:txBody>
      </p:sp>
      <p:pic>
        <p:nvPicPr>
          <p:cNvPr id="7" name="Picture 6">
            <a:extLst>
              <a:ext uri="{FF2B5EF4-FFF2-40B4-BE49-F238E27FC236}">
                <a16:creationId xmlns:a16="http://schemas.microsoft.com/office/drawing/2014/main" id="{A634900D-1033-4906-A3AD-6A755C1F855B}"/>
              </a:ext>
            </a:extLst>
          </p:cNvPr>
          <p:cNvPicPr>
            <a:picLocks noChangeAspect="1"/>
          </p:cNvPicPr>
          <p:nvPr/>
        </p:nvPicPr>
        <p:blipFill>
          <a:blip r:embed="rId4"/>
          <a:stretch>
            <a:fillRect/>
          </a:stretch>
        </p:blipFill>
        <p:spPr>
          <a:xfrm>
            <a:off x="2699792" y="4869159"/>
            <a:ext cx="3456384" cy="1394773"/>
          </a:xfrm>
          <a:prstGeom prst="rect">
            <a:avLst/>
          </a:prstGeom>
        </p:spPr>
      </p:pic>
    </p:spTree>
    <p:extLst>
      <p:ext uri="{BB962C8B-B14F-4D97-AF65-F5344CB8AC3E}">
        <p14:creationId xmlns:p14="http://schemas.microsoft.com/office/powerpoint/2010/main" val="2268876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0" y="-19067"/>
            <a:ext cx="1368152" cy="1656184"/>
          </a:xfrm>
          <a:prstGeom prst="rect">
            <a:avLst/>
          </a:prstGeom>
        </p:spPr>
      </p:pic>
      <p:sp>
        <p:nvSpPr>
          <p:cNvPr id="5" name="Rectangle 4"/>
          <p:cNvSpPr/>
          <p:nvPr/>
        </p:nvSpPr>
        <p:spPr>
          <a:xfrm>
            <a:off x="395536" y="594067"/>
            <a:ext cx="8414455" cy="769441"/>
          </a:xfrm>
          <a:prstGeom prst="rect">
            <a:avLst/>
          </a:prstGeom>
        </p:spPr>
        <p:txBody>
          <a:bodyPr wrap="square">
            <a:spAutoFit/>
          </a:bodyPr>
          <a:lstStyle/>
          <a:p>
            <a:pPr algn="ctr"/>
            <a:r>
              <a:rPr lang="en-GB" altLang="en-US" sz="4400" b="1" dirty="0"/>
              <a:t>PE</a:t>
            </a:r>
            <a:endParaRPr lang="en-GB" sz="4400" b="1" dirty="0"/>
          </a:p>
        </p:txBody>
      </p:sp>
      <p:sp>
        <p:nvSpPr>
          <p:cNvPr id="6" name="Rectangle 5"/>
          <p:cNvSpPr/>
          <p:nvPr/>
        </p:nvSpPr>
        <p:spPr>
          <a:xfrm>
            <a:off x="539552" y="1859340"/>
            <a:ext cx="7920880" cy="3108543"/>
          </a:xfrm>
          <a:prstGeom prst="rect">
            <a:avLst/>
          </a:prstGeom>
        </p:spPr>
        <p:txBody>
          <a:bodyPr wrap="square">
            <a:spAutoFit/>
          </a:bodyPr>
          <a:lstStyle/>
          <a:p>
            <a:pPr>
              <a:buClr>
                <a:schemeClr val="tx1"/>
              </a:buClr>
              <a:buFontTx/>
              <a:buChar char="•"/>
              <a:defRPr/>
            </a:pPr>
            <a:r>
              <a:rPr lang="en-GB" sz="2800" dirty="0">
                <a:latin typeface="+mj-lt"/>
              </a:rPr>
              <a:t> Children take part in a range of learning opportunities which promotes physical development. </a:t>
            </a:r>
          </a:p>
          <a:p>
            <a:pPr>
              <a:buClr>
                <a:schemeClr val="tx1"/>
              </a:buClr>
              <a:buFontTx/>
              <a:buChar char="•"/>
              <a:defRPr/>
            </a:pPr>
            <a:r>
              <a:rPr lang="en-GB" sz="2800" dirty="0">
                <a:latin typeface="+mj-lt"/>
              </a:rPr>
              <a:t> P.E. in Reception takes place twice a week.</a:t>
            </a:r>
          </a:p>
          <a:p>
            <a:pPr>
              <a:buClr>
                <a:schemeClr val="tx1"/>
              </a:buClr>
              <a:buFontTx/>
              <a:buChar char="•"/>
              <a:defRPr/>
            </a:pPr>
            <a:r>
              <a:rPr lang="en-GB" sz="2800" dirty="0">
                <a:latin typeface="+mj-lt"/>
              </a:rPr>
              <a:t> Your child should have a full PE kit. This can be worn to school on the day that your child has PE.</a:t>
            </a:r>
          </a:p>
          <a:p>
            <a:pPr>
              <a:buClr>
                <a:schemeClr val="tx1"/>
              </a:buClr>
              <a:buFontTx/>
              <a:buChar char="•"/>
              <a:defRPr/>
            </a:pPr>
            <a:r>
              <a:rPr lang="en-GB" sz="2800" dirty="0">
                <a:latin typeface="+mj-lt"/>
              </a:rPr>
              <a:t>Days that we will be taking part in PE will be shared in September.</a:t>
            </a:r>
            <a:endParaRPr lang="en-GB" sz="28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176" y="4684889"/>
            <a:ext cx="2755782" cy="1872208"/>
          </a:xfrm>
          <a:prstGeom prst="rect">
            <a:avLst/>
          </a:prstGeom>
        </p:spPr>
      </p:pic>
    </p:spTree>
    <p:extLst>
      <p:ext uri="{BB962C8B-B14F-4D97-AF65-F5344CB8AC3E}">
        <p14:creationId xmlns:p14="http://schemas.microsoft.com/office/powerpoint/2010/main" val="863643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3573016"/>
            <a:ext cx="8424936" cy="1470025"/>
          </a:xfrm>
        </p:spPr>
        <p:txBody>
          <a:bodyPr>
            <a:noAutofit/>
          </a:bodyPr>
          <a:lstStyle/>
          <a:p>
            <a:r>
              <a:rPr lang="en-GB" sz="2200" dirty="0"/>
              <a:t>In Reception your child will be given books each week to read at home we will change these each week.</a:t>
            </a:r>
            <a:br>
              <a:rPr lang="en-GB" sz="2200" dirty="0"/>
            </a:br>
            <a:br>
              <a:rPr lang="en-GB" sz="2200" dirty="0"/>
            </a:br>
            <a:r>
              <a:rPr lang="en-GB" sz="2200" dirty="0"/>
              <a:t>The books match our phonics scheme so support the teaching and learning in school. </a:t>
            </a:r>
            <a:br>
              <a:rPr lang="en-GB" sz="2200" dirty="0"/>
            </a:br>
            <a:br>
              <a:rPr lang="en-GB" sz="2200" dirty="0"/>
            </a:br>
            <a:r>
              <a:rPr lang="en-GB" sz="2200" dirty="0"/>
              <a:t>Children also take home a school library book each week. These are for you to enjoy sharing together.</a:t>
            </a:r>
            <a:br>
              <a:rPr lang="en-GB" sz="2200" dirty="0"/>
            </a:br>
            <a:br>
              <a:rPr lang="en-GB" sz="2200" dirty="0"/>
            </a:br>
            <a:r>
              <a:rPr lang="en-GB" sz="2200" dirty="0"/>
              <a:t>We read with the children regularly, this includes reading to the teacher </a:t>
            </a:r>
            <a:br>
              <a:rPr lang="en-GB" sz="2200" dirty="0"/>
            </a:br>
            <a:r>
              <a:rPr lang="en-GB" sz="2200" dirty="0"/>
              <a:t>and TA, individually and as a whole class. </a:t>
            </a:r>
            <a:br>
              <a:rPr lang="en-GB" sz="2000" dirty="0"/>
            </a:br>
            <a:br>
              <a:rPr lang="en-GB" sz="2000" dirty="0"/>
            </a:br>
            <a:endParaRPr lang="en-GB" sz="2000"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0" y="-19067"/>
            <a:ext cx="1368152" cy="1656184"/>
          </a:xfrm>
          <a:prstGeom prst="rect">
            <a:avLst/>
          </a:prstGeom>
        </p:spPr>
      </p:pic>
      <p:sp>
        <p:nvSpPr>
          <p:cNvPr id="5" name="Rectangle 4"/>
          <p:cNvSpPr/>
          <p:nvPr/>
        </p:nvSpPr>
        <p:spPr>
          <a:xfrm>
            <a:off x="684076" y="719416"/>
            <a:ext cx="8414455" cy="769441"/>
          </a:xfrm>
          <a:prstGeom prst="rect">
            <a:avLst/>
          </a:prstGeom>
        </p:spPr>
        <p:txBody>
          <a:bodyPr wrap="square">
            <a:spAutoFit/>
          </a:bodyPr>
          <a:lstStyle/>
          <a:p>
            <a:pPr algn="ctr"/>
            <a:r>
              <a:rPr lang="en-GB" sz="4400" b="1" dirty="0"/>
              <a:t>Reading Information</a:t>
            </a:r>
          </a:p>
        </p:txBody>
      </p:sp>
      <p:pic>
        <p:nvPicPr>
          <p:cNvPr id="3" name="Picture 2"/>
          <p:cNvPicPr>
            <a:picLocks noChangeAspect="1"/>
          </p:cNvPicPr>
          <p:nvPr/>
        </p:nvPicPr>
        <p:blipFill>
          <a:blip r:embed="rId4"/>
          <a:stretch>
            <a:fillRect/>
          </a:stretch>
        </p:blipFill>
        <p:spPr>
          <a:xfrm>
            <a:off x="224343" y="5517232"/>
            <a:ext cx="919466" cy="1189617"/>
          </a:xfrm>
          <a:prstGeom prst="rect">
            <a:avLst/>
          </a:prstGeom>
        </p:spPr>
      </p:pic>
      <p:pic>
        <p:nvPicPr>
          <p:cNvPr id="1026"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2263" y="556997"/>
            <a:ext cx="1301349"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318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3068960"/>
            <a:ext cx="8424936" cy="3168352"/>
          </a:xfrm>
        </p:spPr>
        <p:txBody>
          <a:bodyPr>
            <a:noAutofit/>
          </a:bodyPr>
          <a:lstStyle/>
          <a:p>
            <a:pPr algn="l"/>
            <a:br>
              <a:rPr lang="en-GB" sz="2200" dirty="0"/>
            </a:br>
            <a:br>
              <a:rPr lang="en-GB" sz="2200" dirty="0"/>
            </a:br>
            <a:endParaRPr lang="en-GB" sz="2000"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9067"/>
            <a:ext cx="1368152" cy="1656184"/>
          </a:xfrm>
          <a:prstGeom prst="rect">
            <a:avLst/>
          </a:prstGeom>
        </p:spPr>
      </p:pic>
      <p:sp>
        <p:nvSpPr>
          <p:cNvPr id="5" name="Rectangle 4"/>
          <p:cNvSpPr/>
          <p:nvPr/>
        </p:nvSpPr>
        <p:spPr>
          <a:xfrm>
            <a:off x="392605" y="988964"/>
            <a:ext cx="8414455" cy="769441"/>
          </a:xfrm>
          <a:prstGeom prst="rect">
            <a:avLst/>
          </a:prstGeom>
        </p:spPr>
        <p:txBody>
          <a:bodyPr wrap="square">
            <a:spAutoFit/>
          </a:bodyPr>
          <a:lstStyle/>
          <a:p>
            <a:pPr algn="ctr"/>
            <a:r>
              <a:rPr lang="en-GB" sz="4400" b="1" dirty="0"/>
              <a:t>Behaviour System</a:t>
            </a: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6" name="Rectangle 3"/>
          <p:cNvSpPr>
            <a:spLocks noChangeArrowheads="1"/>
          </p:cNvSpPr>
          <p:nvPr/>
        </p:nvSpPr>
        <p:spPr bwMode="auto">
          <a:xfrm>
            <a:off x="392604" y="4046875"/>
            <a:ext cx="857188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the classroom we talk to the children about the ‘Zones of Regulation.’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This is a colour coded system which helps children identify and start to be able to regulate their emotions. We regularly talk to the children about the</a:t>
            </a:r>
            <a:r>
              <a:rPr kumimoji="0" lang="en-GB"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behavioural expectations of our classroom and school community.</a:t>
            </a: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1600" dirty="0">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We praise children for their personal and academic successes. </a:t>
            </a:r>
          </a:p>
          <a:p>
            <a:pPr marL="0" marR="0" lvl="0" indent="0" algn="ctr" defTabSz="914400" rtl="0" eaLnBrk="0" fontAlgn="base" latinLnBrk="0" hangingPunct="0">
              <a:lnSpc>
                <a:spcPct val="100000"/>
              </a:lnSpc>
              <a:spcBef>
                <a:spcPct val="0"/>
              </a:spcBef>
              <a:spcAft>
                <a:spcPct val="0"/>
              </a:spcAft>
              <a:buClrTx/>
              <a:buSzTx/>
              <a:buFontTx/>
              <a:buNone/>
              <a:tabLst/>
            </a:pPr>
            <a:br>
              <a:rPr kumimoji="0" lang="en-GB"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kumimoji="0" lang="en-GB"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Children’s achievements are celebrated with parents and carers during fortnightly assemblies </a:t>
            </a:r>
            <a:r>
              <a:rPr kumimoji="0" lang="en-GB"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where children in each class receive the </a:t>
            </a:r>
            <a:r>
              <a:rPr kumimoji="0" lang="en-GB" altLang="en-US" sz="16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Headteacher’s</a:t>
            </a:r>
            <a:r>
              <a:rPr kumimoji="0" lang="en-GB"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Award. Parents are informed in advance of their children’s awards and invited to attend.</a:t>
            </a:r>
            <a:endParaRPr kumimoji="0" lang="en-GB" altLang="en-US" sz="1600" b="0" i="0" u="none" strike="noStrike" cap="none" normalizeH="0" baseline="0" dirty="0">
              <a:ln>
                <a:noFill/>
              </a:ln>
              <a:solidFill>
                <a:schemeClr val="tx1"/>
              </a:solidFill>
              <a:effectLst/>
              <a:latin typeface="Arial" panose="020B0604020202020204" pitchFamily="34" charset="0"/>
            </a:endParaRPr>
          </a:p>
        </p:txBody>
      </p:sp>
      <p:pic>
        <p:nvPicPr>
          <p:cNvPr id="8" name="Picture 7"/>
          <p:cNvPicPr>
            <a:picLocks noChangeAspect="1"/>
          </p:cNvPicPr>
          <p:nvPr/>
        </p:nvPicPr>
        <p:blipFill>
          <a:blip r:embed="rId3"/>
          <a:stretch>
            <a:fillRect/>
          </a:stretch>
        </p:blipFill>
        <p:spPr>
          <a:xfrm>
            <a:off x="2051721" y="1796228"/>
            <a:ext cx="4680520" cy="1886539"/>
          </a:xfrm>
          <a:prstGeom prst="rect">
            <a:avLst/>
          </a:prstGeom>
        </p:spPr>
      </p:pic>
    </p:spTree>
    <p:extLst>
      <p:ext uri="{BB962C8B-B14F-4D97-AF65-F5344CB8AC3E}">
        <p14:creationId xmlns:p14="http://schemas.microsoft.com/office/powerpoint/2010/main" val="3688304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9067"/>
            <a:ext cx="1368152" cy="1656184"/>
          </a:xfrm>
          <a:prstGeom prst="rect">
            <a:avLst/>
          </a:prstGeom>
        </p:spPr>
      </p:pic>
      <p:sp>
        <p:nvSpPr>
          <p:cNvPr id="5" name="Rectangle 4"/>
          <p:cNvSpPr/>
          <p:nvPr/>
        </p:nvSpPr>
        <p:spPr>
          <a:xfrm>
            <a:off x="361619" y="867676"/>
            <a:ext cx="8414455" cy="769441"/>
          </a:xfrm>
          <a:prstGeom prst="rect">
            <a:avLst/>
          </a:prstGeom>
        </p:spPr>
        <p:txBody>
          <a:bodyPr wrap="square">
            <a:spAutoFit/>
          </a:bodyPr>
          <a:lstStyle/>
          <a:p>
            <a:pPr algn="ctr"/>
            <a:r>
              <a:rPr lang="en-GB" altLang="en-US" sz="4400" b="1" dirty="0"/>
              <a:t>Food and Drink</a:t>
            </a:r>
            <a:endParaRPr lang="en-GB" sz="4400" b="1" dirty="0"/>
          </a:p>
        </p:txBody>
      </p:sp>
      <p:sp>
        <p:nvSpPr>
          <p:cNvPr id="6" name="Rectangle 5"/>
          <p:cNvSpPr/>
          <p:nvPr/>
        </p:nvSpPr>
        <p:spPr>
          <a:xfrm>
            <a:off x="539552" y="1859340"/>
            <a:ext cx="7920880" cy="3970318"/>
          </a:xfrm>
          <a:prstGeom prst="rect">
            <a:avLst/>
          </a:prstGeom>
        </p:spPr>
        <p:txBody>
          <a:bodyPr wrap="square">
            <a:spAutoFit/>
          </a:bodyPr>
          <a:lstStyle/>
          <a:p>
            <a:pPr>
              <a:buClr>
                <a:schemeClr val="tx1"/>
              </a:buClr>
              <a:buFontTx/>
              <a:buChar char="•"/>
              <a:defRPr/>
            </a:pPr>
            <a:r>
              <a:rPr lang="en-GB" sz="2800" dirty="0"/>
              <a:t> Government Legislation means that from Sept 2014, all Reception and KS1 children are entitled to a free school meal.</a:t>
            </a:r>
          </a:p>
          <a:p>
            <a:pPr>
              <a:buClr>
                <a:schemeClr val="tx1"/>
              </a:buClr>
              <a:defRPr/>
            </a:pPr>
            <a:endParaRPr lang="en-GB" sz="2800" dirty="0"/>
          </a:p>
          <a:p>
            <a:pPr>
              <a:buClr>
                <a:schemeClr val="tx1"/>
              </a:buClr>
              <a:buFontTx/>
              <a:buChar char="•"/>
              <a:defRPr/>
            </a:pPr>
            <a:r>
              <a:rPr lang="en-GB" sz="2800" dirty="0"/>
              <a:t> You can still opt to provide your child with a healthy packed lunch if you wish to do so. We ask that packed lunches contain healthy options for your child and no foods containing nuts or sesame.</a:t>
            </a:r>
          </a:p>
          <a:p>
            <a:pPr>
              <a:buClr>
                <a:schemeClr val="tx1"/>
              </a:buClr>
              <a:defRPr/>
            </a:pPr>
            <a:endParaRPr lang="en-GB" sz="2800" dirty="0"/>
          </a:p>
        </p:txBody>
      </p:sp>
    </p:spTree>
    <p:extLst>
      <p:ext uri="{BB962C8B-B14F-4D97-AF65-F5344CB8AC3E}">
        <p14:creationId xmlns:p14="http://schemas.microsoft.com/office/powerpoint/2010/main" val="2856082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9067"/>
            <a:ext cx="1368152" cy="1656184"/>
          </a:xfrm>
          <a:prstGeom prst="rect">
            <a:avLst/>
          </a:prstGeom>
        </p:spPr>
      </p:pic>
      <p:sp>
        <p:nvSpPr>
          <p:cNvPr id="5" name="Rectangle 4"/>
          <p:cNvSpPr/>
          <p:nvPr/>
        </p:nvSpPr>
        <p:spPr>
          <a:xfrm>
            <a:off x="361619" y="867676"/>
            <a:ext cx="8414455" cy="769441"/>
          </a:xfrm>
          <a:prstGeom prst="rect">
            <a:avLst/>
          </a:prstGeom>
        </p:spPr>
        <p:txBody>
          <a:bodyPr wrap="square">
            <a:spAutoFit/>
          </a:bodyPr>
          <a:lstStyle/>
          <a:p>
            <a:pPr algn="ctr"/>
            <a:r>
              <a:rPr lang="en-GB" altLang="en-US" sz="4400" b="1" dirty="0"/>
              <a:t>Snack</a:t>
            </a:r>
            <a:endParaRPr lang="en-GB" sz="4400" b="1" dirty="0"/>
          </a:p>
        </p:txBody>
      </p:sp>
      <p:sp>
        <p:nvSpPr>
          <p:cNvPr id="6" name="Rectangle 5"/>
          <p:cNvSpPr/>
          <p:nvPr/>
        </p:nvSpPr>
        <p:spPr>
          <a:xfrm>
            <a:off x="539552" y="1859340"/>
            <a:ext cx="7920880" cy="2677656"/>
          </a:xfrm>
          <a:prstGeom prst="rect">
            <a:avLst/>
          </a:prstGeom>
        </p:spPr>
        <p:txBody>
          <a:bodyPr wrap="square">
            <a:spAutoFit/>
          </a:bodyPr>
          <a:lstStyle/>
          <a:p>
            <a:pPr>
              <a:buClr>
                <a:schemeClr val="tx1"/>
              </a:buClr>
              <a:buFontTx/>
              <a:buChar char="•"/>
              <a:defRPr/>
            </a:pPr>
            <a:r>
              <a:rPr lang="en-GB" sz="2800" dirty="0"/>
              <a:t> Children are given a piece of fruit each day. </a:t>
            </a:r>
          </a:p>
          <a:p>
            <a:pPr>
              <a:buClr>
                <a:schemeClr val="tx1"/>
              </a:buClr>
              <a:defRPr/>
            </a:pPr>
            <a:endParaRPr lang="en-GB" sz="2800" dirty="0"/>
          </a:p>
          <a:p>
            <a:pPr marL="457200" indent="-457200">
              <a:buClr>
                <a:schemeClr val="tx1"/>
              </a:buClr>
              <a:buFont typeface="Arial" panose="020B0604020202020204" pitchFamily="34" charset="0"/>
              <a:buChar char="•"/>
              <a:defRPr/>
            </a:pPr>
            <a:r>
              <a:rPr lang="en-GB" sz="2800" dirty="0"/>
              <a:t>Children can ‘opt in’ for milk.</a:t>
            </a:r>
          </a:p>
          <a:p>
            <a:pPr marL="457200" indent="-457200">
              <a:buClr>
                <a:schemeClr val="tx1"/>
              </a:buClr>
              <a:buFont typeface="Arial" panose="020B0604020202020204" pitchFamily="34" charset="0"/>
              <a:buChar char="•"/>
              <a:defRPr/>
            </a:pPr>
            <a:endParaRPr lang="en-GB" sz="2800" dirty="0"/>
          </a:p>
          <a:p>
            <a:pPr marL="457200" indent="-457200">
              <a:buClr>
                <a:schemeClr val="tx1"/>
              </a:buClr>
              <a:buFont typeface="Arial" panose="020B0604020202020204" pitchFamily="34" charset="0"/>
              <a:buChar char="•"/>
              <a:defRPr/>
            </a:pPr>
            <a:r>
              <a:rPr lang="en-GB" sz="2800" dirty="0"/>
              <a:t>You are able to provide a piece of fruit for your child if you wish.</a:t>
            </a:r>
          </a:p>
        </p:txBody>
      </p:sp>
      <p:pic>
        <p:nvPicPr>
          <p:cNvPr id="3" name="Picture 2">
            <a:extLst>
              <a:ext uri="{FF2B5EF4-FFF2-40B4-BE49-F238E27FC236}">
                <a16:creationId xmlns:a16="http://schemas.microsoft.com/office/drawing/2014/main" id="{5605006D-E29F-4954-A8E7-FB8B5488494A}"/>
              </a:ext>
            </a:extLst>
          </p:cNvPr>
          <p:cNvPicPr>
            <a:picLocks noChangeAspect="1"/>
          </p:cNvPicPr>
          <p:nvPr/>
        </p:nvPicPr>
        <p:blipFill>
          <a:blip r:embed="rId3"/>
          <a:stretch>
            <a:fillRect/>
          </a:stretch>
        </p:blipFill>
        <p:spPr>
          <a:xfrm>
            <a:off x="5652120" y="4293096"/>
            <a:ext cx="2748479" cy="2179436"/>
          </a:xfrm>
          <a:prstGeom prst="rect">
            <a:avLst/>
          </a:prstGeom>
        </p:spPr>
      </p:pic>
    </p:spTree>
    <p:extLst>
      <p:ext uri="{BB962C8B-B14F-4D97-AF65-F5344CB8AC3E}">
        <p14:creationId xmlns:p14="http://schemas.microsoft.com/office/powerpoint/2010/main" val="432067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799315"/>
            <a:ext cx="8424936" cy="1470025"/>
          </a:xfrm>
        </p:spPr>
        <p:txBody>
          <a:bodyPr>
            <a:noAutofit/>
          </a:bodyPr>
          <a:lstStyle/>
          <a:p>
            <a:r>
              <a:rPr lang="en-GB" sz="2800" dirty="0"/>
              <a:t>We have a ‘buddy’ system whereby some of the older pupils support the younger children at playtimes and lunchtimes. </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9067"/>
            <a:ext cx="1368152" cy="1656184"/>
          </a:xfrm>
          <a:prstGeom prst="rect">
            <a:avLst/>
          </a:prstGeom>
        </p:spPr>
      </p:pic>
      <p:sp>
        <p:nvSpPr>
          <p:cNvPr id="5" name="Rectangle 4"/>
          <p:cNvSpPr/>
          <p:nvPr/>
        </p:nvSpPr>
        <p:spPr>
          <a:xfrm>
            <a:off x="251518" y="617042"/>
            <a:ext cx="8414455" cy="769441"/>
          </a:xfrm>
          <a:prstGeom prst="rect">
            <a:avLst/>
          </a:prstGeom>
        </p:spPr>
        <p:txBody>
          <a:bodyPr wrap="square">
            <a:spAutoFit/>
          </a:bodyPr>
          <a:lstStyle/>
          <a:p>
            <a:pPr algn="ctr"/>
            <a:r>
              <a:rPr lang="en-GB" sz="4400" b="1" dirty="0"/>
              <a:t>Buddies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876" y="3681594"/>
            <a:ext cx="3054256" cy="3054256"/>
          </a:xfrm>
          <a:prstGeom prst="rect">
            <a:avLst/>
          </a:prstGeom>
        </p:spPr>
      </p:pic>
    </p:spTree>
    <p:extLst>
      <p:ext uri="{BB962C8B-B14F-4D97-AF65-F5344CB8AC3E}">
        <p14:creationId xmlns:p14="http://schemas.microsoft.com/office/powerpoint/2010/main" val="559955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2241305"/>
            <a:ext cx="8424936" cy="1470025"/>
          </a:xfrm>
        </p:spPr>
        <p:txBody>
          <a:bodyPr>
            <a:noAutofit/>
          </a:bodyPr>
          <a:lstStyle/>
          <a:p>
            <a:r>
              <a:rPr lang="en-GB" sz="2200" dirty="0"/>
              <a:t>We send home a weekly newsletter which will keep you informed about our learning. We will share suggestions and ideas of how you could support your child’s learning at home. </a:t>
            </a:r>
            <a:br>
              <a:rPr lang="en-GB" sz="2200" dirty="0"/>
            </a:br>
            <a:r>
              <a:rPr lang="en-GB" sz="2200" dirty="0"/>
              <a:t>We upload photos of the children learning at school for you to see. You can also upload photos of your child learning at home.</a:t>
            </a:r>
            <a:br>
              <a:rPr lang="en-GB" sz="2200" dirty="0"/>
            </a:br>
            <a:r>
              <a:rPr lang="en-GB" sz="2200" dirty="0"/>
              <a:t>Communication from the classroom will primarily come through </a:t>
            </a:r>
            <a:r>
              <a:rPr lang="en-GB" sz="2200" b="1" u="sng" dirty="0"/>
              <a:t>Tapestry </a:t>
            </a:r>
            <a:r>
              <a:rPr lang="en-GB" sz="2200" dirty="0"/>
              <a:t>– an online platform. We will need your consent to set this up.</a:t>
            </a:r>
            <a:br>
              <a:rPr lang="en-GB" sz="2200" dirty="0"/>
            </a:br>
            <a:br>
              <a:rPr lang="en-GB" sz="2200" dirty="0"/>
            </a:br>
            <a:endParaRPr lang="en-GB" sz="2000"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9067"/>
            <a:ext cx="1368152" cy="1656184"/>
          </a:xfrm>
          <a:prstGeom prst="rect">
            <a:avLst/>
          </a:prstGeom>
        </p:spPr>
      </p:pic>
      <p:sp>
        <p:nvSpPr>
          <p:cNvPr id="5" name="Rectangle 4"/>
          <p:cNvSpPr/>
          <p:nvPr/>
        </p:nvSpPr>
        <p:spPr>
          <a:xfrm>
            <a:off x="251518" y="617042"/>
            <a:ext cx="8414455" cy="769441"/>
          </a:xfrm>
          <a:prstGeom prst="rect">
            <a:avLst/>
          </a:prstGeom>
        </p:spPr>
        <p:txBody>
          <a:bodyPr wrap="square">
            <a:spAutoFit/>
          </a:bodyPr>
          <a:lstStyle/>
          <a:p>
            <a:pPr algn="ctr"/>
            <a:r>
              <a:rPr lang="en-GB" sz="4400" b="1" dirty="0"/>
              <a:t>Learning at Home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20543">
            <a:off x="6284554" y="4685684"/>
            <a:ext cx="2347168" cy="164148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67326">
            <a:off x="583119" y="4637221"/>
            <a:ext cx="2421781" cy="163440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3888" y="4139651"/>
            <a:ext cx="2305244" cy="2494915"/>
          </a:xfrm>
          <a:prstGeom prst="rect">
            <a:avLst/>
          </a:prstGeom>
        </p:spPr>
      </p:pic>
    </p:spTree>
    <p:extLst>
      <p:ext uri="{BB962C8B-B14F-4D97-AF65-F5344CB8AC3E}">
        <p14:creationId xmlns:p14="http://schemas.microsoft.com/office/powerpoint/2010/main" val="2865020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E289-ABEA-4C62-962D-4B07637B7AC0}"/>
              </a:ext>
            </a:extLst>
          </p:cNvPr>
          <p:cNvSpPr>
            <a:spLocks noGrp="1"/>
          </p:cNvSpPr>
          <p:nvPr>
            <p:ph type="title"/>
          </p:nvPr>
        </p:nvSpPr>
        <p:spPr/>
        <p:txBody>
          <a:bodyPr/>
          <a:lstStyle/>
          <a:p>
            <a:r>
              <a:rPr lang="en-GB" dirty="0"/>
              <a:t>Preschool Visits</a:t>
            </a:r>
          </a:p>
        </p:txBody>
      </p:sp>
      <p:sp>
        <p:nvSpPr>
          <p:cNvPr id="3" name="Content Placeholder 2">
            <a:extLst>
              <a:ext uri="{FF2B5EF4-FFF2-40B4-BE49-F238E27FC236}">
                <a16:creationId xmlns:a16="http://schemas.microsoft.com/office/drawing/2014/main" id="{9619DBD4-3D40-49B4-B63A-27BCE7D8612F}"/>
              </a:ext>
            </a:extLst>
          </p:cNvPr>
          <p:cNvSpPr>
            <a:spLocks noGrp="1"/>
          </p:cNvSpPr>
          <p:nvPr>
            <p:ph idx="1"/>
          </p:nvPr>
        </p:nvSpPr>
        <p:spPr/>
        <p:txBody>
          <a:bodyPr>
            <a:normAutofit fontScale="92500" lnSpcReduction="10000"/>
          </a:bodyPr>
          <a:lstStyle/>
          <a:p>
            <a:r>
              <a:rPr lang="en-GB" dirty="0"/>
              <a:t>We know that transition to school can be a nerve wracking and exciting time for children and adults.  To help the children have a smooth transition from their nursery to school we will be visiting as many nurseries as possible over the next few weeks. </a:t>
            </a:r>
          </a:p>
          <a:p>
            <a:pPr marL="0" indent="0">
              <a:buNone/>
            </a:pPr>
            <a:endParaRPr lang="en-GB" dirty="0"/>
          </a:p>
          <a:p>
            <a:r>
              <a:rPr lang="en-GB" dirty="0"/>
              <a:t>During the visit we will get a chance to speak to your child’s key worker and hopefully see your child in action. </a:t>
            </a:r>
          </a:p>
          <a:p>
            <a:endParaRPr lang="en-GB" dirty="0"/>
          </a:p>
        </p:txBody>
      </p:sp>
    </p:spTree>
    <p:extLst>
      <p:ext uri="{BB962C8B-B14F-4D97-AF65-F5344CB8AC3E}">
        <p14:creationId xmlns:p14="http://schemas.microsoft.com/office/powerpoint/2010/main" val="1863774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0"/>
            <a:ext cx="7772400" cy="1470025"/>
          </a:xfrm>
        </p:spPr>
        <p:txBody>
          <a:bodyPr/>
          <a:lstStyle/>
          <a:p>
            <a:r>
              <a:rPr lang="en-GB" dirty="0"/>
              <a:t>Settling Sessions and Parent Consultations</a:t>
            </a:r>
          </a:p>
        </p:txBody>
      </p:sp>
      <p:sp>
        <p:nvSpPr>
          <p:cNvPr id="3" name="Subtitle 2"/>
          <p:cNvSpPr>
            <a:spLocks noGrp="1"/>
          </p:cNvSpPr>
          <p:nvPr>
            <p:ph type="subTitle" idx="1"/>
          </p:nvPr>
        </p:nvSpPr>
        <p:spPr>
          <a:xfrm>
            <a:off x="584014" y="1478057"/>
            <a:ext cx="7848872" cy="3476079"/>
          </a:xfrm>
        </p:spPr>
        <p:txBody>
          <a:bodyPr>
            <a:normAutofit fontScale="25000" lnSpcReduction="20000"/>
          </a:bodyPr>
          <a:lstStyle/>
          <a:p>
            <a:pPr algn="l"/>
            <a:r>
              <a:rPr lang="en-GB" sz="11200" dirty="0">
                <a:solidFill>
                  <a:schemeClr val="tx1"/>
                </a:solidFill>
              </a:rPr>
              <a:t>We are looking forward to meeting and getting to know the children over the coming weeks </a:t>
            </a:r>
          </a:p>
          <a:p>
            <a:pPr algn="l"/>
            <a:r>
              <a:rPr lang="en-GB" sz="11200" dirty="0">
                <a:solidFill>
                  <a:schemeClr val="tx1"/>
                </a:solidFill>
              </a:rPr>
              <a:t>Our </a:t>
            </a:r>
            <a:r>
              <a:rPr lang="en-GB" sz="11200" b="1" dirty="0">
                <a:solidFill>
                  <a:schemeClr val="tx1"/>
                </a:solidFill>
              </a:rPr>
              <a:t>Taster Session </a:t>
            </a:r>
            <a:r>
              <a:rPr lang="en-GB" sz="11200" dirty="0">
                <a:solidFill>
                  <a:schemeClr val="tx1"/>
                </a:solidFill>
              </a:rPr>
              <a:t>is on:</a:t>
            </a:r>
          </a:p>
          <a:p>
            <a:pPr algn="l"/>
            <a:r>
              <a:rPr lang="en-GB" sz="11200" b="1" dirty="0">
                <a:solidFill>
                  <a:schemeClr val="tx1"/>
                </a:solidFill>
              </a:rPr>
              <a:t>Tuesday 8</a:t>
            </a:r>
            <a:r>
              <a:rPr lang="en-GB" sz="11200" b="1" baseline="30000" dirty="0">
                <a:solidFill>
                  <a:schemeClr val="tx1"/>
                </a:solidFill>
              </a:rPr>
              <a:t>th</a:t>
            </a:r>
            <a:r>
              <a:rPr lang="en-GB" sz="11200" b="1" dirty="0">
                <a:solidFill>
                  <a:schemeClr val="tx1"/>
                </a:solidFill>
              </a:rPr>
              <a:t> July </a:t>
            </a:r>
            <a:r>
              <a:rPr lang="en-GB" sz="11200" dirty="0">
                <a:solidFill>
                  <a:schemeClr val="tx1"/>
                </a:solidFill>
              </a:rPr>
              <a:t>(If your child’s surname begins with  A-L) </a:t>
            </a:r>
          </a:p>
          <a:p>
            <a:pPr algn="l"/>
            <a:r>
              <a:rPr lang="en-GB" sz="11200" b="1" dirty="0">
                <a:solidFill>
                  <a:schemeClr val="tx1"/>
                </a:solidFill>
              </a:rPr>
              <a:t>Wednesday 9</a:t>
            </a:r>
            <a:r>
              <a:rPr lang="en-GB" sz="11200" b="1" baseline="30000" dirty="0">
                <a:solidFill>
                  <a:schemeClr val="tx1"/>
                </a:solidFill>
              </a:rPr>
              <a:t>th</a:t>
            </a:r>
            <a:r>
              <a:rPr lang="en-GB" sz="11200" b="1" dirty="0">
                <a:solidFill>
                  <a:schemeClr val="tx1"/>
                </a:solidFill>
              </a:rPr>
              <a:t> July </a:t>
            </a:r>
            <a:r>
              <a:rPr lang="en-GB" sz="11200" dirty="0">
                <a:solidFill>
                  <a:schemeClr val="tx1"/>
                </a:solidFill>
              </a:rPr>
              <a:t>(If your child’s surname begins with M-Z)</a:t>
            </a:r>
          </a:p>
          <a:p>
            <a:pPr algn="l"/>
            <a:endParaRPr lang="en-GB" sz="11200" dirty="0">
              <a:solidFill>
                <a:schemeClr val="tx1"/>
              </a:solidFill>
            </a:endParaRPr>
          </a:p>
          <a:p>
            <a:pPr algn="l"/>
            <a:r>
              <a:rPr lang="en-GB" sz="11200" dirty="0">
                <a:solidFill>
                  <a:schemeClr val="tx1"/>
                </a:solidFill>
              </a:rPr>
              <a:t>You are invited to attend</a:t>
            </a:r>
          </a:p>
          <a:p>
            <a:pPr algn="l"/>
            <a:r>
              <a:rPr lang="en-GB" sz="11200" dirty="0">
                <a:solidFill>
                  <a:schemeClr val="tx1"/>
                </a:solidFill>
              </a:rPr>
              <a:t>On </a:t>
            </a:r>
            <a:r>
              <a:rPr lang="en-GB" sz="11200" b="1" dirty="0">
                <a:solidFill>
                  <a:schemeClr val="tx1"/>
                </a:solidFill>
              </a:rPr>
              <a:t>Friday September 5</a:t>
            </a:r>
            <a:r>
              <a:rPr lang="en-GB" sz="11200" b="1" baseline="30000" dirty="0">
                <a:solidFill>
                  <a:schemeClr val="tx1"/>
                </a:solidFill>
              </a:rPr>
              <a:t>th</a:t>
            </a:r>
            <a:r>
              <a:rPr lang="en-GB" sz="11200" b="1" dirty="0">
                <a:solidFill>
                  <a:schemeClr val="tx1"/>
                </a:solidFill>
              </a:rPr>
              <a:t> or Monday September 8</a:t>
            </a:r>
            <a:r>
              <a:rPr lang="en-GB" sz="11200" b="1" baseline="30000" dirty="0">
                <a:solidFill>
                  <a:schemeClr val="tx1"/>
                </a:solidFill>
              </a:rPr>
              <a:t>th</a:t>
            </a:r>
            <a:r>
              <a:rPr lang="en-GB" sz="11200" b="1" dirty="0">
                <a:solidFill>
                  <a:schemeClr val="tx1"/>
                </a:solidFill>
              </a:rPr>
              <a:t> </a:t>
            </a:r>
            <a:r>
              <a:rPr lang="en-GB" sz="11200" dirty="0">
                <a:solidFill>
                  <a:schemeClr val="tx1"/>
                </a:solidFill>
              </a:rPr>
              <a:t>you have the chance to sign up for a 1:1 Parent consultation which will take place in the classroom. Please bring your child.</a:t>
            </a:r>
          </a:p>
          <a:p>
            <a:pPr algn="l"/>
            <a:endParaRPr lang="en-GB" dirty="0">
              <a:solidFill>
                <a:schemeClr val="tx1"/>
              </a:solidFill>
            </a:endParaRPr>
          </a:p>
          <a:p>
            <a:pPr algn="l"/>
            <a:endParaRPr lang="en-GB" dirty="0">
              <a:solidFill>
                <a:schemeClr val="tx1"/>
              </a:solidFill>
            </a:endParaRPr>
          </a:p>
          <a:p>
            <a:endParaRPr lang="en-GB" dirty="0"/>
          </a:p>
          <a:p>
            <a:endParaRPr lang="en-GB" dirty="0"/>
          </a:p>
        </p:txBody>
      </p:sp>
      <p:pic>
        <p:nvPicPr>
          <p:cNvPr id="5" name="Picture 4" descr="Home - Ms. Najimy's Wiki"/>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08" y="5517232"/>
            <a:ext cx="668257" cy="576084"/>
          </a:xfrm>
          <a:prstGeom prst="rect">
            <a:avLst/>
          </a:prstGeom>
        </p:spPr>
      </p:pic>
    </p:spTree>
    <p:extLst>
      <p:ext uri="{BB962C8B-B14F-4D97-AF65-F5344CB8AC3E}">
        <p14:creationId xmlns:p14="http://schemas.microsoft.com/office/powerpoint/2010/main" val="1552257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3219"/>
            <a:ext cx="1368152" cy="1656184"/>
          </a:xfrm>
          <a:prstGeom prst="rect">
            <a:avLst/>
          </a:prstGeom>
        </p:spPr>
      </p:pic>
      <p:sp>
        <p:nvSpPr>
          <p:cNvPr id="6" name="Rectangle 5"/>
          <p:cNvSpPr/>
          <p:nvPr/>
        </p:nvSpPr>
        <p:spPr>
          <a:xfrm>
            <a:off x="2483768" y="435361"/>
            <a:ext cx="4572000" cy="1446550"/>
          </a:xfrm>
          <a:prstGeom prst="rect">
            <a:avLst/>
          </a:prstGeom>
        </p:spPr>
        <p:txBody>
          <a:bodyPr>
            <a:spAutoFit/>
          </a:bodyPr>
          <a:lstStyle/>
          <a:p>
            <a:r>
              <a:rPr lang="en-GB" altLang="en-US" sz="4400" b="1" dirty="0"/>
              <a:t>The Class Team</a:t>
            </a:r>
            <a:br>
              <a:rPr lang="en-GB" altLang="en-US" sz="4400" b="1" dirty="0"/>
            </a:br>
            <a:endParaRPr lang="en-GB" sz="4400" b="1" dirty="0"/>
          </a:p>
        </p:txBody>
      </p:sp>
      <p:sp>
        <p:nvSpPr>
          <p:cNvPr id="10" name="TextBox 9"/>
          <p:cNvSpPr txBox="1"/>
          <p:nvPr/>
        </p:nvSpPr>
        <p:spPr>
          <a:xfrm>
            <a:off x="660201" y="4994304"/>
            <a:ext cx="3356372" cy="1015663"/>
          </a:xfrm>
          <a:prstGeom prst="rect">
            <a:avLst/>
          </a:prstGeom>
          <a:noFill/>
        </p:spPr>
        <p:txBody>
          <a:bodyPr wrap="square" rtlCol="0">
            <a:spAutoFit/>
          </a:bodyPr>
          <a:lstStyle/>
          <a:p>
            <a:pPr algn="ctr"/>
            <a:r>
              <a:rPr lang="en-GB" sz="2000" b="1" dirty="0"/>
              <a:t>Miss Jones    </a:t>
            </a:r>
          </a:p>
          <a:p>
            <a:pPr algn="ctr"/>
            <a:r>
              <a:rPr lang="en-GB" sz="2000" b="1" dirty="0"/>
              <a:t>Teacher</a:t>
            </a:r>
          </a:p>
          <a:p>
            <a:pPr algn="ctr"/>
            <a:r>
              <a:rPr lang="en-GB" sz="2000" b="1" dirty="0"/>
              <a:t>Monday- Wednesday</a:t>
            </a:r>
          </a:p>
        </p:txBody>
      </p:sp>
      <p:sp>
        <p:nvSpPr>
          <p:cNvPr id="2" name="AutoShape 2" descr="data:image/jpeg;base64,/9j/4AAQSkZJRgABAQEAAAAAAAD/2wBDABALDA4MChAODQ4SERATGCgaGBYWGDEjJR0oOjM9PDkzODdASFxOQERXRTc4UG1RV19iZ2hnPk1xeXBkeFxlZ2P/2wBDARESEhgVGC8aGi9jQjhCY2NjY2NjY2NjY2NjY2NjY2NjY2NjY2NjY2NjY2NjY2NjY2NjY2NjY2NjY2NjY2NjY2P/wAARCAH0AU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CbFLilxS7a2MBuKcBSgU4Ci4WEAoIp4FGOKVx2IyKSnkcU3FUiRKWjFGKYhRTqQdadipZSGkU0ipMU00IRERTSKlIppFaIlkZFJipMU0imIbSYpxFGDVCG4pQKWlFIYqipFWmipVFZyLQoWnigUtYs0CkNKaQ0kAw0w080w1oiWNNMNPNNIq0ZsZRS4oxTJG4oxT8UYpDGYoxT8UbaBjcUU7FJikUJSU6jFAE2KXFKBTgKgsaBTgtOApcVNxjcUYp+KQ0wIzSEU8001aIYwiilNJVEDhThTRSipZSFpCKWjFADMUhFPxSGmIjIpCKeaQjjNXcLDCKTFOJGeTj60bQQTnpRzJByNjcUoFICCPenDijmTDlaFAqVaYlSgVEmUhRS0AU7FZliUhp1IaQEZFMIqQimkVaJZGRSEU7FIRVkMbijFLilAouSJijFPxRipuUkN20baeBRilcqxGRTakIphFUhDaKMUUxE4p4pmcU9azNBwp1IKWoKCkPSg0hNUhDTTCacabWiIYlLigU4U2IAKXFKKdUNlWG4pMU7FBHei4DMUhFMnuYoF3OwwOprMk15MkQrwOrEf48Cs5VVE2p4dzNZkKruYbV9WOKqyXsSrmMNL6lQcfn0rHfV1ZzhGlb1HJ/M/wBKiXUlRiXjjGexO8/ma5pVaj2R208PST1Zr/ao26oFPUfNmmvfpCpBIbdVL+3iqfu4gg9e9Ztxqk0j5JzWUXUe5tP2US499IG4b5Seo9a1ra9Ro0JILntXIzSSO3JxWrYT/Z4Pm2lscHPSt03FHG+WcrWOlyoPB5qaM7hmuZhvtkjMwPI7Vr2OpRT4Aba2MEGtI1L7mU6VtUaYFLimqwIFOzVmIlNNOJptUAhFNIp9GKYiIim7alIpMU7k2I8UCnEUYpk2ExS4oxS0ihMUUtIRSGNNMNSYppFUiSM0008imEVaET04Go80oNTYq5MDT81CGpwaocSrjmNNJoJpuapITYGm0GirsSFOFJinCkwFpwpMUoFSMCQASTjFZ+qaklpH83Lt91B1/GnajfLaxGTgt0RfU+tclcTvPM0kjbmbqTWM5dEdFOHVk1xcvdy75TnHYnAFVJJt+AApxwDjimnc/BOF9P8AGrVlYvcyhY1Le/TFYuy1Z1JuWiKyiRwcEgegqzbafcS/6qFif7xHFdNY6JHFgy4Y+natMRhPlUYHtWbmXyWOSTw/cvzJJinjQzETnmurKEjJOKjaOl7Ri9kmcdd2pj4C9KqkyAYxgCuymtFdfug1nXOkxvkqNppqd9yfZtPQ5sSsDg5P1qUSsh3RN9Qe9TXenvDng4qgTtb2rRWewSTR1Ok6ys4WGY7ZAO/etsNkV52XZGVwSCOQwrstIvvtlkrn74+Vh710Qd9GcdVW1Ro5pQajzSg1rymFyTNFNBpRUtFJjqMUUVJQxhTacTSVSJCkpcUUAFIaXFIaQCUw0400irRIw0w9akIppFWIdmlzSCigYuaXNNpadhXH5pKbS0WC4tKKQUopAKKUUAU4Ckxiio7mZYIS7sFHqamxXLeKL/8AfC1Q8KMt9fSspOyNIRuyhqN8buYt0Xoo9BVDfk461C0jHjPXrWzomltcSK7g+vPYetc7dtTqj7zsh2maRJeOC+VjHLMa660sYraMJEuBUlrAkaBFGAKtBRWDbkdCtHREYj9qXyqmC0BcGlyhzEJjphiHpVo00qTRyhzFUxE1E8dX9p7io3QE980co+Yx7q2DqQa5W+tikzLj5h+oruZI+tc7rdvhlkXqOPwpxdmG5zh5BRunapNOv5NOugwOUPDL6ioy2c5qGbnmulM5Jo9BhlSeFJY23KwyKlFcv4WvTlrZ2yByorqBXVF3RxyVmOFPFMFPWkxofjimGng8U01mWMoxS4pQKYhMUuKdikpDGkUw1IaYapEsZSGnYoxVEjMZoxTwKdtpNjsQUUYpa2ICiigUAAp1AFKKAACnAUgFPFSxoUCnAUAU4CobLSIL24W0tZJm6IM49a84ubhri4eVzlnJJrq/GN35drFbr1kO4/QVxw5NYN3ZtHRFrT7Y3NyqgZyenrXfWUCW0IjAye59TWJ4bsRFAJ2Hzv09hXQoPSuSpK7sdlONkWI+1WV4qCIcVOAacUUx1KBigfnS4yaogaaM0pFNpDF7UxuadUbHFAETDjmsrU4g8bAjgjpWtIwNUrwbos1DGef3CGGZ0PY1ExyMVravbfOZAOR1HrWMxxXRF3RhNWZY0yb7PfxtnAJ2n8a9AjbfGreozXmwOCCOo5rvtIlM+mwuTk7RXRTfQ5aiL1KKMUVozMcDSg1HThU2HcdRTc0uaVh3HZpKTNJmlYdxaaRTqKAGYoAp+KXbTuKw0CnAUuKWobKKmKMU/FJium5kJiinYpMUxBSijFAoAUU8CminipZSHilPQ00U4c1mykcJ4tn83WGQH5YkC/1qhpdqbu7SP+HqfpTtcJOsXWf79anhi3wsk5/3RXNN2R001do6KIBAEUYwMAVOk0QbG8EjrVY5xsUbnfgAVdstHtkw8ymRvc8CuaKudbdiRLyBTtLgGrSTxHHzDHrVO80iGcfL8npiqyWM9u3yNuQDGD6Vd7ErU3gBilwKo2szbNr1dzlc1SkmJpoG6VEXUHBIqK5lZIzt61lTRXEpGM9O3FS5FJaGw0sYP3gKhMikn5hj2qhb6UCd9w7k5yAGOKtjTLXHG8H/AHs0aMQ+RMLuHIquwDAqe9PSCa0VhuMsXbPWoWZWXchyM/lUtWKTMfUrPcrMv4iuUu4zE5BHeu8k5Ga5nW7MITIo+Rj+RqqbsyakbowK7HwtceZYhD1Ula448cV0HhNyJ5F7EfrXXDc4p7HYUU1TkU7NbWMAxRijNLSAbS0tJQA2ilxSUxDgacKYKcDUtFJjgKcBTQacKzZaDFFLRSGV8UuKKUCtzMTbSYqTFIRQmFiPFLinbaXbVCGCnCl20oFACgU4CkAp4qWNHCeLbI2+pecB8kwz+IrQ8Nj/AIlqkddxrc1qygvrFoZmCt1jbGcNWVokDW9gkbfeyc/nXHWatY66N73Nm0gVPnY/O55J/lViW+jibYpyR19BTIUlK4XA4rOn0czysZZZCuclQ3Fc6Oksya5a4YefkqMsEUtgetJBqkcu0xzBtw3KrDaWHqM9arPoEZSQJI0O9drGM4yPT3HtT7fTI7W2EW/dsQqDJzgZzx6Vo1GxCc77F5JVcb14OeRWhG26MVi20ZXndkZxWtGyiMDNZReprJaDJSDJjsKY0ypkR4JH3iTwtRStlyM4z0NRpbFpRvw8a8hc8E+p9ae7E9iKbXbS3JEs5yOpCcfnUtrrFpOf3coY9cHg/rUGraZNfRTrHKIVm27gFzkDsaii0L5Va4mM7KgUMeCABxWvLGxknK5tpMsq5RsiqVzalZd8RwT1XtTbC3lgYjJYevrV9lYjpj1x1rPdGmzMmUEGqOoQCa1dD3Fatwq54zn3qjcAhGHsaSK6HByrhmB6qa2/Co/eyHHcCsi7GblsdzXQeF7Zow7yAqWIwDxmu2D1RwTWjOmQU40ifdFOrpOUQU6kpaTGFFFFSAhFJTqSmISgUYpQKBiinA02iosUmSZpM03NGaViriAU8CkAqRRVNiQ3bS7akC0u2puOxFtpNtT7aTFPmCxFtoxUmKQrTuTYZjFLS45oxTEZertKuxouo9fSo9NBZQSPwq7qMIktyO4ziq+mqUtxnrXnVdJs9OlrTRqRcHBocBjwcH1FJCMn61Y8vAzikloXsUnhds8nH5VG8CLzj8TzV0hjkEYqvOGzgVL0LWpAvJwo+UfrVoAiP8Kr52naOcVOX+TnjilEGQSru+YdRT4gGHr7UiMr5Q1NHCynI6VQaWFCgD5XI9jTlwOrLj2p4XPUUvl4oJAYAyKGZWG3v70bcU2XgVdhNFGf5X9qo3JG0+mKuXhyAazbptsTGsx9DBtrdJtWRsZGSSPpWul5vupLaSLySnK88mjS7eJJ0ZuH5bPvT761MmrRzHgMvX1xVt3CETZi5jQ+oFPxQgwqj2FLXpLY8eW4mKKWimITFFGKMUgCkpcUYpDExRilooASkpTSGgApM0Gkp2C5OoqULTEqUVlI0QoFOxQKWoKExSYp1JTQDcUhFOpKskZjminYpKokjmUNEwIzkcYqnBgHaOAKv4GefxqiPlYe9cmI3R2YZ7o0LfpVpyNuaowNgUtzcBIzk1kpWR0uN2JNcrH71XZ3ncMOBVGB2u5i3WMH86uOzqCI8Z7ZrO9zbltsWbe3DtipmtRjAbms+zkukyZyjH/YqV74+Wdv3q0VjJ3uNlhbqvDCgSyQ4JPHvVQvqJ+dDCB6EE1YCzOi+dtLHsvSnYpGlBKsq5qUiqCI0I3jlT1q0koYDnNK9tCWuqJgoIqtP3qfdgVWmIIpt6CS1M+5OVPNZt2MoFHcitC46n0qmV3SIPUis0NksqeVCCvHvU0SeesQbrk8+1LKnnNjI2IPzNOsRmc8YCr0rSEfeRE5Wgy3jFGKcRRivQTPLaGYpcU7FLii4rDMUhqQimkUAMopcUlMAopaKQ0NNNNPIpppoBhpM0GkqiS0pqQNUIpwNZuJomThqXdUINKDU8o+YlzRmmZpwNFguLS4oFLikMbikIqTFNIp3EROCUYDriqR+Y57itE9KpEq1y2Olc+IWlzpw7s7BE3y5rMuGlvrs26krGvLn19q1YEDZFVhA0U020fMxyK5DvTJI40ijCRjCgYAp4XNZV5c3lvEzRwoSvXJ6UaO93qKb5Zwuc4VBV2bJubcUKnHepXtl64/SqaWE5wyTscnHNTvZ3PClxn6mrUSXa+5MsCgdKQooPtUJs7pT/x8BfrmoJlvERmWVH29QVqthWvsy7wcg9KqljbSY/gPQ+lZMmuS2sgS5tjycBozmrwuPtKgbXGeRuGKiWxaVmaQfK1DKecU62RvKG4c00jdcKO1Re6FsVJUyM1TjQtKB6c1pXKhQw96q2cJluWCtt2jrjNOKu7EykkrsFZwnzJtPfnrVyygKK0jjBfoD2FTJaxxtuOXb1apTXVCFtTkqVVJWRGRSYpxpK3OYAKXFKBTsUrjsRkUwipDTDVIljSKbinkUlUSNpaMUoFIaGmmNUhFMYUIbIqSnGkrQglFOBptLSGOzS5ptLSGPBp61GKetJoZMtOpi1IDWTLQYppFPpDSGQyKxUhfvep6Cs4rHb3IQMXkb5nYnrWm+ccdaqfYFHmSsS8zjAJ7DrgVE43RpTlyslVQsuR0NSSxjeHxUEb+ZCD3WrIYPCOea5F2Owzr2ASr05rO0tm0m6cBGe2c5yoyYz9PSteTqRUBh+bcvXuKIs0spKzNa1uoZkXY2cNxxirZbcynA4BrHt0TnPyn8qkGCxbcfTrWxi6WujL1xNEskfmEAnIX3NZN3qVuUdELPufGFQkkirBC5GHOV6c9Krum5iRxnqfWkxqFupQFiLy8iuJV2+WMiP8A2vU1sLGNvTmo4I9vNWV64qXsUKFCrUUC5lZ+w4qWY4GB1qOQiCDHfqagCheyfepdJGPNcnrgVUnfexPak0fUElkkhxtwfl/2h61rRWplWdo2NwsKYTTS1Jmu1I4Gxc0uabmjNOwrjwaC1M3UhalyhccTSGkzRTsK4U2lNApiDFLilAp2KhspIjao2qVhUZFNDZEabT2ptaIhktLRRQAUopKUCmA4U8U0U4VLAkBp4NRCng1DRSZJmg00GlqbF3DFIRzinUDvSAoyjyLnj7snOPenr/dJxRcReddqD91U7etRBip2v95Tg/41yVY2d0dlGd1YVxliPSnRLg4ppOX+tO6NWPU6d0WQmRzSbAaEkOBng+lOL4ra5FmMMajOBzTDH+VTAk0jDGfSkA0YFSpwM1Bn8utDuXwqHHvQIkDA5frjpVC9n38fpU1zcBF2qazG3SvgfiaQ0QzNlCB+dc9Y3L21/wBfuk5HqO/+NdFcKFQgduPxri5ZdtyWBIIY1pTMavmelRSB41Oc55BqQmsTw1dfabDYTzGcfh2raHvXbF3RwyVmGaM0Gm1ZAuaKSigQtLQKKQhKBRRmgdx4NOqMGnZrNotMUimMKeDQRmlsUVyKYRVhlqMrWiZLQtFFFWQKKcBSAU4CgYoFKKKWkIUUoNNpaQxwNO3UwUtTYq47dRmm5ozSsO4qj5y3qKZcw+Yu5fvjp7+1OWndamUU1YqMmndGcrZO08EetWoxuFV75SJg69xmmxXIHtXDKPK7HownzK5pqqhaCAarJOrd6d5wHencCYHHHSms64NVnuV9arSXOeFouOxPLNgbRUTT7EIB5NVi5J9TSrGW61Ldx2EO+Z+OlSsvloETlu9TxxbV4+8ajcbAT1Jp7C3M+5GBj06/WuJvozDeyJ75FdxOu5yB0A+Y1y2u2/zi4Ucfdb+lOm9bEVo3VyfwteeRfqjH5ZfkPse1d0Oa8xsSy3CFfUGvS7dt8SN1yoOa7ab6HDUXUcRRinYpMVsYDcUYp2KTFAAKKKKQgpKWkNAgpc02ilYaHg04c0wU9ahmiAimFealpp61KZZFS4opa6DEBTwKQCnAUhgBS4pQKXFIYmKTFPxSEUANozQRRTEFKDSUtAxaUGm0oqbDILwfKre9Z8kR3Er1rTuRugb25qoozKB7VxVlaR20HeJnO0i9CVqMyTf89DW79lWTqKT+y4zWNmbqaMMFieWJqxGrHHFaw0yJe1PFqq8KvNLlY+dGekRGM1ZjhI5PWraW4Xk8tTigHFVYV7lbZ19KhmBJwo+Y/oKtsDwB17U0ptHHJNJjRmXEWyPYvU1QvLNTEEZdyngj1rZMW6Qt6dKiuIuAB1rJuzNLXRzdr4fmiu1ltyJYQeVP3h/jXXWyhYFA7DFR2qCNRx7GrDNtPPXHCgZP+frXZRqM4a1MCKSkklSJNzgg+g5P+fpTuoyORXYpJnG4tDaKWimSNpKU0lMApKKKBBRSUtIBQKeopop4rORpEWmmnUlSWRCnCkpwrcxFAqQCmgVIBUtlIAKXFKBTttTcqwzFJUhFNIp3CwwimkU8001SJG0tBpKYC0UlLQApG4FfXis5GxIuewxWjWbOuy4YY4zmuXELZnVhnq0aUTZFWEwB1zWXBIV75FXFl965kzocSzmkyO1QiTPU04EU7gkSGmMfxoyTQoxz3pFbCAYGT171DKeM+vAqU/MfamkZO7sKhlEO3AA9OT9aiYbmzipXNCKPMAOPUnOMD/P9amMOeVglPkVxChjQnIBxxnHX2/z/APXhtodqsxfc3Ugnk+vfn+dTSybmAVwo6YBwQPpuH6UJuB67u/zE/wDxVdsUoqyOGUnJ3ZKi7ccAEdT1P+f/ANfriQdKRWztOAcGpNuCMqVB7/8A1qoRE0YPK96jZSvUVOGRmKhuc9Bz/Kk8yP8AvAgnGD61am0Q4plc001YaNWGUP49qgcbCA5AJ6ZPWtVJMzcWhtJS0hqiQopKKQDgaepqLNODVLRSJgaKYGpc1nYu40U4CkFPWtTNDlFSKKaKkFZs0Q4ClxSClzUFCGmGnmmmqQmMNNp5FNxWiIG4pKfimkVQhKKKMUxAKqXoXz1GfmK8in394ljavKeWAOBWPYmXaJrhsyStuOeo+tcleatY6qEXzXNCI84PWrScDmq7ICQRU8e0jBP51xnayUCnrnFNGO1OzTYkPBpSeOKaGBpGbpRcAY/w/nRIcJSL1psjZbHYc0gGYJ6DJ7ZqEeYssvmHhjhQfT8eDU5LJHuwdzdMgjA+oB5+v9Kh+4pONp9Bgf8A1v0rppw5UclSfMxxODznHQYJA/LJFKrnJG3J9MkH9BTc5OQGOePY/wBKjDqW2w+WwzglVJGfTI7/AEqyC4rk5VCN2PvY4H49yPTilO5gfQ9Sf89Ko3E19DGvkWaT+oSYhvx5OagW8kmfdNH5bg4EczBgD+XX8KYiXUfNNvN5Eq7oU8woxODyOCfpmksNQFzbGaS3a3WNQWL5VR+ef0pL9Li+hES3cflkYKxuuWOfrx+RpL9VaEC9b9xEMkNIFz9AMn6kjn2pgWzLCBG5+QvypVwN3T1xnpjHWqVzOzXZaOVN44zlcgY4z8w68np3psVxbXWliRoEEJwRFMdysM4DAnoR7+ozUa2tpcr96OKTOBtOxgPoev6imhE0V7iNWnJAMojDMBjJ6cj+o/GrYZW5U5H9PWq7WtjZojSPGoQnByN/PXH5n6dazRfvOZrmDor7cAfd4wo+nGMjg4q1JolxubVFMilEsYdemSKdWpkLRSUtACg0uaZRmpsO5OBTwKQCnCkMcKcDTRThUspDwaWm0VNirjqQ0CigBppDTjTTVokSkNDHC561D5+FyeD7dqHNIOW5KcKMsQo96YJMnA+X39vWqzsZHGTx+dR6ncLa2TM527gRwew6/wCfespTbLUTHv7j+0NWitkJ8qP94w/9BH9fxq3IMYHpWb4eVp3ubyT70jVpsczY7VxTd5HfTjaJbt2EkYz1FTjiqVq22Tae9XHBFSWSK1KW9TUKP7052yOKGwSJt3pSbuM1CjZPNOJy2Ow60rlWJVY1G8yrKqYZmPJwCR+OBxT4/mPf1PtVeWVN4bcFPAAYqv8AMg10Uo9WctafRDySXJbBYnrxn8xg0Fg3CsQB3GTn8j/OozKirwysckDEin+bD+dKNxjBVSXPQgZ/kT+hrc5xlw6xxKzd85zgjA6k464/U4FVhN58NyqSMGSFiCTnaTjgfQZHGOc1W8S3PkRwIVba4UbznPBJI55ySB+Qpz2/9l6HPJKMXMkGX5zjJAVR9BkUCM/SjcXiRxpKohtWKy7ow25e3bk9qv3moLFqVrp42+WQRNgty2OFyOcDj9TT9Ktv7L0eNn2+bJ+9I75/hB/HH5GrlnYoiC6uWyX7YAH/ANc/5xTQC+WDHzulxwQkpI+nNVLzR5by1a3jLwRtyQ+Dz/X8q2BJltqKRgemD/j+eKQwyMSd23P+e3P61EqkY7lqnJmbY2VxYWiwOyuFB2uDyD06eh/oKlX7OEWN4GcD1QP/APX/AEq19j5z5mTjGdoNMeGZQcNHJ7On+BqVXiX7CRVmt7NkKpsXncA3ycj0JpttBYWEGUlGSPu7wxOT0OOAM4+naiZLcyATWzxMeMxOTn6Ywfy/KqM9kLa4+1M7z2LArLySYu2cen9RWqkpaoycXHcdbX/kzvbtC8bswZU6gjvj/PatZWDqGU5U9CKxLqRLdo3l+eOYnkpvXd39xnrx1BHFaNqzRqzuyrBxhmb1OBz3/Hn1rWMrGUo3LdFLSVoZhRRRSEWgKcKBS1BoApwpKUUhjqKUUUhiClJCqWY4A6k1FczrbQl2BJ6BR1Y+grnNS1Ke6/cxMVByGZTxn+6D6+9JsZrwazazSXK5KiAgZP8AF9P8KqrcXd/KsySfZ7WNsnbyX9vf+X1rNsLLKKXhEaZ+WIHO73Y9/pV65lztjyVQcFs7dx/HH9am7GW5boysSAQnpiofMJJ5AHvkfzqtxjnDL/wE/wCFOUN/ex3BHU/kTUjLcI3OOv8Ah+IrE8Qebf3fkxcRRqMkn15/w/KteJiiyOwOQhwSv9doqokaMC3qxyfpx/SsqsrLQ2ox5pEFmywWywxDGB+tWo15GetOWEDtipVTBrlO6xEw2kMPrWhu3xDjtVORcgcVZtDugPfHFNCaIgcNj9ac7ZWmSLtYt0Jo6/gKm5aRKhCqKUEk4HU1FuzxmpFR3jk2Z3YIHHfFVBczsRUfKrizSoIdm4fMeQBu47cbT9ajBmX5tkhUjI2LIPzwgpiCVFVA5Py4YnOM/TzBj8qIkiMgIWNWzyCI+f8Ax9jXdY81u5OfNyqgTDGCT+9/Hnp+dRyz20IaW4uFVWGAMK5b8ME/rSKVaZmBiJ6gARkn8uapT3l0Li7EPl7kl2BXYZk5wRjv7elAinHLDrGsQiKEiytju2gcs3YAfXk9hV5mGp3+3cos7ZvMmdTlSw+6gPfHJPvVcwapcwhCINPgl6rEMO4/mfpViR0t0h0yyIWQcgcERAdXcjvxwPxNMB8qHUr/AGEApG+5lJ4z0Cn0AGc+pJ9620t9xDuxIHTt+XoPaoNPtIoIkhiU7UGWLdST6+57/lWlisakuiN6cerIljVBhQAPQUFc1LikIrCxvchK1E68VZIqJxz7UrDuUZ4lkQo6hlPUGqEjzWgyD5sHQ+YCSo9M9cfnj0Naso61Tk44oUnF3QOKktTHmthbK0QiaSwuR9xTuaJv4Sp6EfT6Uo1I3NrHFBKzLGpLblwpJ9R1IOTz2yKsMWs5vlfFtKQGU8qp9SOwPqOhrP1GH+zL1J1XbbzHrkja3qCOmfX69a7ITUlc4pwcXY6C3fzIEOMHAyPTipKzdPmRXwPuuQD22nHAI6DPqOD7dK0q6ou6OaSsxKKKKoku4paKKyNRaKKKAHCnU0U2eZYIi7c46ADJJ9KQzD8TXOJIoFMgA5cxrk46EfketUbKOCXL+Wrxx8Ak9xz0+tWJZWurhmUZdjw56IB39+e30pYLZLOFkBYgncWJz65/kazKJjJtEjBhu6DPv/8AWAqCEbSc/u89eNv6fKf0NObzHGCpI6nCt1xg/wALDqKIyqgqjKpXrgqP0BH8hQA5g5z1xwScn+WD+hozuB+XA9xn+YpCV24LoBjuR/P/AOvTP3bHCspP++v/AMVSGTYC28gCjmNjkLjt9BWbpV15qyqT9yZh+Gc1rqvATj5uD9DxXNaGCJ7uI/eV8/qayqrQ3oO0jpYzmpBgZqnHIUPPSp1kyfWuU7rEgXeDTrMkM6+tMV8U6A4uSfWhMHsOlXMJz1BqIDCCpp84ZfWol+5UjQ2MZz61YYiK3w+AGOD0PH0Of5GoowACxz6Zp80kihSgJUjG1eeP++l/rXVRjZXOPETu+VFZVhLDG1gOvCj/ANpVaTcE3gtgDAAL4P4BBn8jUUauwIZJM4+XAYD8f3lPkUmPBjJ3dSFBx9ctj9T9K3OUkgDll3GZkznDeYOnPO7jtWLZWksss99xFNI4USlNxAP90ep/wrVgZInjXCAytjhY1PTrgMSfwqq88lvpJkCFpAv3e+BhT+J6fQGmBEs0jNPHuWKNGaMkvln4wBxyWz+FW9M02CytI1iCmU/6yQjOT1P4dPrx6mmWCxO8koQGF8MSFxg/3R9OSfoBWoFAmCL8v+yP1P8AP8T7Um7K44q7LNuuyMZ6nk1NmoxT65LnZYXNIeaaGJYjbgetOouFhD0qNh708mmtQBXkGRVNxyc1dkHFVZVrNmiKMyghlYAqwwRVCLygJdOukZldchlGdyepHqPUc9zmtGas3UkcwCeEkT253oQcH3H5VdOXKyasOaJWsIWgldGdt0DbCCQcrjdx9cEj6V0qMWjVjgkjnFcreiSdINWtGVnUfvEAwSOvzY/n3/OtzRbn7RZA+nHPXoM/rmvRps8yaL9JS0VsZFyiiiszQWlFIKUUAOFYOvXM63PkrJ5SCLcDjqScE/h6VvYrO1kDyrc7ct5wUH0yCD+lRLYpGPaXtn5ESKWCYCluMcY9/brUv2qOYyREfPGDuXuQev6g0RlWgdnEY2n5iV4XHX+ZqkkKwaxGxfCyxMqf8BbP8sH8KkouMqAjf5bMcfMwUE/mo/nT/NXb/rQFxx+9/wDttNikIJ8t8k8DY3/xMtTkShRjzs/9tP8AH+tIZC8wPWUZ7fvB/wDHadG6kj99t9mmzn/yKaQu4bmWRf8AekYf+1KljlYbt0v/AH1If6yUgHoQ++MMu/GcArkf+Pe/oKwbXEPiW4UcLON4/Hn/ABroIZGM7K24qflH3iMnv1I/lWBrH+j6ta3HTJKn0/vf+zH8qiaujSm7SNiSPGMdaEbFSOQUDDpioO1cTPSRZBzinRjEgNMi6VIn3sUgJZDn3zUPNSsCeaEUFgD0HLd/w/z6GtIQ5mZTmoRI5U+aFd5U7s7QSCR+APf+tR3DLvZ96qOjEsM/jlGz+dWFZ5HY7Zgn90iQfp8o/nUOG35SOTzB3Ic/ykrtStoee3d3YyJLd2GGVjnj5Yyfr9yppJPNkwGUkHHDx5H5hj/L6U6IPtbJnPoG83/2YnP4A09ZJEBd/MAUZwPNOfwwM0xCLGGuHZiSI1+5lfT/AGR0/wB78qpalNt0yaZB94ZXPoP/AK7H8quxIyKRuYrwxUKFQfgP65JxWZel5Xs7YRkrIyFm/h6lyB6nmgDVsYzbwRR7BwoDcd+v8z+GR71Yt1zM8mc5wM/5/wA8mmI37tn3FgeNoPfPQH8+fqasQLtjA4GeeOlZVXZWNqS1uS06minVznQFFGaQnFABTTTqa1AELCoJB7VZaoHHBqWUihMKqt3B6VdmXrVOQYpFmRp37qe4sWjMgjfciqcMV+9geo9vy71saOgWOXOC2cEjpx/icn8awrzEWtwyMMq6cjdt6Hsex9639Kx++AzgEAArtxjtj8vxzXoUXdI82srNl+kpaK6TmLlFFKBWZoApwFAFOApXHYTFUdbKJpsksgJERV+Oowa0MUy4gS4t5IZF3JIpUg9waTY7HK745HMkZcIfnIYDCkjr6j8jVe6DrCQ4IeGRZwV4yAcNj0IyPqKmEMglKKVMsfybn6nrncPx59h71FJH5H2aLOVfcje2RjH5EflUDL5EgbLLIWPTKv8A1jNHlAHd5Ssc5wUX/wCNVDEUQEARbgPm/wBV/RxUizIx2F4yPQFT+nmH+VAyUI23PlkY7bT/APGxT4G2sFDck4IB5/mDUShUjLkJjsSFH64H86fFvMhwxwB/eJ/qRQA2dDn5lK9Tlo8YP1Mf9RWd4kBmsY7gAcMGPt/nJ/75rQcCNvmKpnGOi/r8h/Wlvbb7TpzRsD+9BC5z97+Hr78f8CqXsOOjG20nnWcTeqjNOAyaz9Cl82wWNshoztIrUA5rhejsenF3RJGKlUe1NRQBk9On404tkhI8Enuf89P59vWqhByInUURRnJC5Ldf8/5/rUHmP9mw8bJvJBBVeffBYenHsKll+SNoQn3jhmdTz+qj9faoAfnAhZeOAE4/RYz/ADrsjFRWhwzm5O7CIRLEzjySSMDaIgfz5qL90SqloR1wcwEfkVFXW84Q/u1lznkfvP0xj+lRr5wYK7XHXpvmVfzII/WmQKqhbUttRcnkqikE++w/49KIpEIESAISgkUo555xjg88+/ORVO4uftEvlwkyvj5cZJ4747DP4sevFWYvmCu5VmRCWbbsUhuuCT2I5zjvTAW4uPLaObg8gDjd3AOD0AzjJ7njtUDpDFLEiLhWuB5ZA5zg4HtlSOe2D6VNtMm3zlYLkMXPC8dGI6+gVent3qO+bzHEsR2sJVOWGCcMN2R6gnP0Y0AagGRGu0LnqAOv+QPwHHerQqqjBrt8c7RjPp7f1P1FWRXLVleVjqpL3R45p1NHSlrM0FoozSUwBhuUjpTcYGKcaaaAGNUMgPXPtipm9qjbmkxlSYD8aozplSPUVflqrKKgtHOa4h3wSdcEqc9Dmt/Rxm3ZyzsTgZk+9wOh+nI96y9YjLWbsF3FCGx61q6KztZKXcOdoOR1AxwD7iu7Ds4cSrMvYop2KMV1nIWhTgKaKcKzNEOpRSU4VJQtLigUtSMwdetvLmjvY1wy8PgZ3LjB+pA5/A1kakuYCN2WjZZlOeoB5/Qn8hXYzxLNEyNxnofQ9jXLXEBikFs6Dncqj0BGCB+HOPTHpQIkimkk+ZHkZGJwFMh4/BP60sjvGpkkaVYwMkkyAD65cVBa2yQkRvH5nloqfNuGfpzjv1GR64pzyotnOsYQ/eJCKEXAA56ep69Tx0oAl89BGu2VTvGRhwCf/Hwf1NPRcbnkBIC/eYHH5sD/AOhVDG3l2qL5wVQgGCW9B6McfitSxldjMhUDtJjaB+O1P/QqAGB1Y/us4br5bZzj/dc/+gmpotqRPG8eFkHIZSPxPyqTTH8yQHOZBjP8TD9Q4oTar/Kyr6j5VI/Vf5UhldbWOO9aWNijvyy71IY+vr+lXgcKcjJGDyOPr2/XFIpSEFU8tR7AD/2ej5mxKyqcdCVAx9OCPxzU8kb3LVSSVrjt+fmZi2P4U5GPc8D8OB7mkkPlsJjIilxgLxgDpnJK89uOAKFIJEjNubsdwJB9vvfpimhJWZ2CndncTtb+kY/nVIhsSBFYmVVDkd40Vjn/AICCf/HqejFmZQCOfmVjk/rJRcyrDGu4LIEIMhdtxTPA+8Tio4pVtmkeWeMIp+VhhQvsQo5PsCfwpgTyx7iqhNoHy/KsZ/Q5P5AVXuStlauQiq21goWMKWbjHT6j86rNey6oWisQiQgYeViAX9go/l37mnW4hDQxqySNbDKMxDEuTgdOBg9fpQArR+SskZQ+ZKryOwUEA9wM/wB3PU8DnAzToJ1ubWMgl/lEgkHJiYDGW9M+vce45jERu7kzFZPs8ZMa7owVkA7ksQvv36mrkarcbonVJI0GFPmB1Rug+VQF4/GgCWN90bbCecMrj5jz6erZ4ye+D04qvcKjw3U2S0bbWcKdxVlGNwboSOhx2z6VG1tbWVvDYLJuknJTO3jJ5wTnjPH/ANaltEycLLKZHXKmZtzYHGSoOEQcjnk5pAakG4vIxAClvlxz9f1zVsVl6OWW0WNojEYyU2E5xz2Pcc1prXFLWTO2PwolWlpo9KXNAx1JRnjmkNAAaaRTs0hoGMNManmo2pDIJBVSUdRVyQVWlFIpFCdcqR61b0wnawOTwMZYtx9cAflUMoqXTTiR19q6cPLWxz4mN1cvYoxS4pcV2HBYmBpwNMpRQNEgNOFRg08GpZSJBS00GlzUFAawfEMZDwygDDcEnswOVP4c/rW6TVDWYfO0+THVPnH4daUr8ug42vqcxc3FyI3igRA+8M7kgBT/AF7YP61Pp0RhRN8gmUKA7L0VgeuP88j3qvM3ygeWcleZB/CAQQM9qtRPEpESF43yWPlKwOcYz7jr+dKLurhJWdiaaUp5RQ7E5A2nGOwJIIyOw7UxDI2oxAMWBtyzYz13ewNRPJ5gkiPzh42Vox1xjt79wOTxUVvIk6RXZBGIzngMuOMnngcjv6mqJNCSIMWLI3QcvGT+rJ/Wnh2VuX4I6B8f+1B/KqiTR7hIjxybR9zbFnHsy/yqzBMZIi8LMBkgqNxwe4yP8KBj0MnKrJn1+bP/ALUNPWJnJ4JP97bg/gQv9aF84sOoHs5P9R/KmXMwgQ/KSenA5PTOe+Bkd+SetADpX+cBnGE+8jyMCB6nDH+WahuC7KMGPf0Aa3yQPTocfQ81WtnLK5QbzksuH2Adh0+XP4Hp1zUO2cjbLJ5cOQg3YJPTIDD1PU9elAixquoRW9pJFcB8yY+VioJx2Cjkc461HplvJqSmW8RHj6JuULxjHOCBj2/SrSadbWqidPJjY8lnKnHfuScfQ59jTzdtBsEm9/NOQrDPHqxx+Q4J4zQMmeKZI28pX+XIQK+V6Y3ADAGBnHHXFY1hZ3C2ciXJFoqsdjOpDqvPU8DucZJ61pXrPNciJ2CuCAq8HHsoPGfU+3PpTo5FlVwkAl8tuBHu2k+oxx+PFAD7e3t1McYWM7QGUqDuHpnqefw+lLdYt5GadkhUglumVBxzkdu3QE9Md6qxRXM9xudwiqDtihkLY+oTP6mny2ccjYP3u6A4P/fK7m/MigDLluW1a4MUErW8aEFfkLSNg5+VR1OeSf8ACtOQbXcOjuXIYwLtMrP/AHiq5HXnDHFEdvFbsUjXa56ovylvqq7nP4kU/aWUxoRgdYB8i/Xy0JY/8CNIZNpckZWURs7bZCGL9d3fP4+laiVm6cNqMoG0KcBQioF9goJx+PNaS1xy+JnZD4USCnU0GloKD60ZopM0gFpKQmgUhiGmNTqaaAIW5qvIKtEVA4zSKRSlHNFidt2B6g1JKvPvVZH8u4jfsGrSm7SRNVc0GjYoopa9A8seKcKZmnZqiUOFPBqMU4GpZaJAaXNMzRmlYodmkYBlKnkEYNJmkzRYRyckD27Nao5+QkZAOW578Y7jP0zxTbm2FxaOhUHCK0bgYycHGB+B/MVpa3Bi4D9FmXaT71VgDQQhQ+VXOM53c9een/6zWKlZ8rNXDTmRUsnDlWeEiTy+Cm8EevXIzkA547U6CX7FayCWQIGlJLlMA+gwR+nGPWrDvCjIvG7OU4HXGT3AHGCcHvVK9s0vcS7CSp/1ZkJVgfTnj8yPyqzMjv7l4I7a6U8FmDqpGwsOhwDjnI/Kp9OktgzMGNw0uXaQ52g/06jilEcd5pqpbqHAKyRpu3YIPT7x7E9+1L/aRkF0kNmoEAz5gbcGI4weB9MjvikBcS68iJzLNEoA4dDjaPcf485qiJ0vUmvbnzEsYh8sYOCwXpn8T+ZPpW3Eg8pWmhDnCkl0yc/kOawdYkfUrhLGJgEZg0rqOFQcZ6+uf0pjJLC6mJ32zeXE6KVVAcKx6qMg4PvxVyWZhCPOiEyBtkqnqY36/Qg/zFSJBbBVgZg6RgRj5QuOOARgH8c0+OKCOPbbRR+XJwcYDN+GCaAK8VpDZSPNIJHeM4Dt82Ac4Kg+oHU9MUq3hN5IjtNN823yo9z49c5/Lp9MYpt64hgWKHcZJ5BtTkngEHp2yTz7GpreBbaHY53OxLOXyu5j1OGP/stADSs93MqyxtEFYlvmBY/eJGACeSx7dBVyQA4V9u7oFkxn8A5P/oNNYbU+YbU9GBC/kxRf0qRAAv7tnI/6Z5A/8cCj9aAA7jHhlbb6sCUH/fW1fyBpuC0TYbdH0zyy/l8ifzoXaH+Rsv32YLf+Oh2/UUSDMgLgqx4UvtDH8W3N+QFAyL78ZVPmjHUD5lH4LtT8yagDNhlQtsX+FDlR+CbUH4sasTqch5R06NIOn0Mh/ktQS4JDuob+60nQe4aT/wBlWkBesHV03JjBPOCCP04/Kr61m2bPubfu3HH3tx/Vuv4ACtFOlck/iOyn8KJhzS00etOqSgPtTaWkNJgFFBooQxDTDTzTT60wI2GKhkqw5zULikUipLk1SlHWr8neqU4oT1K6GrG++NW9QDT6q2L7rSPPUDFWM16S1R5EtGyQGlBqPNOBrQzJAaUGowadmlYofmlzUeaXNFhjs0uabRQBU1WLzbFiPvR/OP6/pWMSDCA+CrepAz+ZH6GujOCCDyDwawWUxSNFGQQvYdTj6EH8wfrWM4e9zGsZ+7yjEhUYYRA46NtJPP8AtbD/ADp0yYhPlKqOchWKFVXI78UpicgMYgffYc/+iyf1pTDG4KmBGXGcMhH80pCILVY1jSyMTS4QbSspJK98Dpzg9KVIEtbURQkOoO751DZJPb05A/76FJdWbF4/IKxr1Y5GV6YwOOwxVwpInIVpG7tKScn6YGe3emIilikJ2lxHK3ykkZkIP91eAPrVeV7TT1BiX943GUALE+xA5Pv0HapkWWTMYBij77XDOfyzge2PzqaK3itssm4SEjJkc5P5lf5UhlPTLN/tEt3PEY0nj2GMK3TPqQAMfU1YmYLMsccgkkk/55sdpHyjJ29M4NWY4gxLBRuDcFQGP5hW/nSs2zKyS7OcfMcDH/AmH8qYECWsds+7axdl27pGPT0+YqP0qaLcse5AQvqmQD/3yEH60u19paLJx/cz/wCyKP50gCmUn5GcDPABb/2dqAFBUNmBQzA8mMZP/joY/m1OYMxAkKl8ZAYqCP8Avosf0ocleJThe3mgD/0Nv/ZaehL4EJLRjvGWGR/wBQP1oAG3NGM7vL7l1Yj82Kr+lNTlSsRYqO0WSPyjAH/j1Lld2wOu7OSAUBJ/8falm3MQ0q89i4/+OH+S0DK5xuKw/KxPRD8347AzfmwqvkrIQg2yHrt+8frt3P8Amwq5KC0QJyY8clwSv/j21f0NVXKmPJAaLtnlR+e1P0NICSxKi4YAqTjkKBwffGT+bZ9q1ozxWRbO3nxsx+Q8LknH4fdH/fIP1rWQ1y1fiOql8JYXpSjvTVNLUGgppDQTR0xxSATFFGcZ70vWgY002nZpM0AMNQPUzVDJQUiCUZUgcVRuF4GeoNX3OAaozHdmktyixpx/0cj0Y1cBqhphPlSZ/v8A9Ku16UPhR5NXSbNH+y5v76frS/2XN/fT9a1qKOdj5EZX9mTf30/Wj+zZv76frWrRS52PkRl/2bL/AH0/Wl/s6X++n61p0UczDlRmf2dL/fT9aP7Pl/vp+taVFHMw5UZh06XHDpn8azX8O3eCBNGwP+0wH5EMP0rpaWk22OyRzH/CPXIPBg+pK/8AxulXw9dBfvw59zkD8lFdNRSCxgDQrjA3XKcHoN5/m1RnQZVYFRbjnliQD/6B/WujrnfHYB8Lzg9DJGD/AN9igLEn9hzMvzzxtxwuGI/UkfpTV0S4EhIkQA9Sr4P/AI6o/nRpl9/Z/hy5Ex3PphkhOepC/c/NStYnh+V/D8fiCadTNJAIXkXdjcxUlufqTQFjdbQppFPmTRtx0Ks3/oRP8qQaPdpxH5IBGCd238cKo/nSv4hkitIp5tOkQ3LolrH5i5lLDPP938auadqNxc3ElteafLaTIoflg6MD6MOM+1AWKb6HK4XzZoiR6qW/Vs/ypBolyV2NLEqDpnc36DaP0qPxsyppdqzMFUXsRJPAAyahiuU8W3ssKSgaVasA8YOGuG6jPon86AsWxos8Y/cvGQRwRiPA/wCArn9aX+xWfBllhJH94GQ5+rE/yrbVQihVACgYAAwAK87hTwy+qauddYCf7dJsy0g+XP8As++aAOqGkXONokQJ/wBdGx/3yoUUv9jSx/6t056lP3f8gSfzrN8Lm3GtXS6M0zaQIFyX3bRLn+Hd7VebxG5he8h02aXTYyd1yrrkgHBYJ1K9efagY86JKAXDxGQ9+QR/wI7jUUmgTlvMWSJpM8ZJz+LEMfyxV2+1cQPbw2cDXlxcqXjjRgo2j+Iseg5FJZ61HLHd/a4WtJrIbp43IbauMhgR1GAaAKP9g3KushlhLZ+Y5I/U5J/MVcXTJh/Gn61geKdXuL3wzI76bNBbTtGYZmdTkbgRuUcrkV2o6VEoKW5UZuOxnCwlH8S077FJ/eWr9FL2cSvaSKH2GT+8tL9ik/vLV6ij2cQ9pIofYZP7y0n2GT+8taFFHs4h7SRnGwk/vLSf2fL/AHlrSoo9lEPayMw6dL/eSo20qY/xp+ta9FHsoj9rIw30a4PSSP8AWq7+H7puksQ/OulpKPZRD20zn7TQbiBXDSRHcc8Z/wAKsf2TP/z0j/WtiitU7KyMWru7FooopDCiiigAooooAKKKKACiiigAooooAKwfGcE1z4dmjgieWQvGQqKWP3h2Fb1FAHL6rYXMniBbeKBms79opLhwPlUxEkg/7wCj8Kp39ndOnizbbTHz/K8rCH58Lzt9fwrtKKAMLVIHk0C1jbTheooj86FhhwuOSv8AtCqugRXCasTZrqEel+UdyXueHzxsDc4xXT0UAc/4xtZLzTLeJIHmBu4y6qpPy5Oc47U7WNPmtZ4tW0qL/SLddkkCDAni/u49R2reooAiglE8CTKrqHUNh1KkexB6GsLw9Y/vdZ+12vyy38hXzY/vKccjPUV0VFAGBpsNxpt/NpLJK9hKpe1lAJEQ7xk9sds1gWmj21lZGyvNBvLq/QsqsjOIpRng7gcKMHmu+ooA5LWdFjW+0+6l0+W4sobf7PJDbuxaLHKkYILDtT7TRre60/U47LTJbBbiLyo5J3bfJx1KknAziuqooA4jWri9u/Co01NJvRcxCJZf3eVG0jlSPvZx27V2w6UtFABRRRQAUUUUAFFFFABRRRQAUUUUAFFFFABRRRQAUUUUAFFFFABRRRQAUUUUAFVr+3ku7OSGG5e2kbGJYxll5z/9arNFAHFpY6o3iOTS/wC37zalsJt+BnJbGK6KS8h0aygjvrqSaU/Kp2FpJT7KOtZ8P/JQLj/sHr/6HVXxCrw+J7K4lv3sLdrdolnCqQr5zglgQMj+VAG/aarZXlrJcRTDy4s+bvBUx467geRVWHxJps88USyyL5xCxSPC6pIT0AYjBrItTDDBrd/a3MurSeSA5kjXypCoOAMDDYHXFZepXS3Njpkh1j7ZIbmFjBCirHCPcAZGOgyaAOyv9YstPmWGeR2mZdwiijZ22+uADgVk6vrca3Oi3NteYsp5X8xl6MAOh/HtRHdQaZ4t1OTUZ0gW4hiMDynapVQQwBPfPaqM0tvdXnh+e3tPs0Ml5K6KRjdx9/Hv1oA3l1qyvba8SGeWGSGJmcNEyOi4+8FI5qC21/T7W1sopryWZ5ofMjkaM7pB9AOvtWfrZx4puOf+YNLn/vo1U0IA6r4cyASNObFAHU2GrWeoRyvBKR5JxKsilGj+oPSqbeK9JSPzDPIEJARjCwEnOPlJHP4VjX8M1zq3imC2yZXtIgAOrfL0/EcfjUXiHVNOuvClpBbTRyShof3a8tHjAOR/D6c+tAHc1y+s31++o3UlhOyw6VGkksS9JmJ3Mp+iD8zXRXM8drbS3EpxHEhdj7AZrktH0bV7uya+XWGszqDGd4Rbq+N3Tkn0xQB08+pWlvYLeyzBbdwpVsZ3Z6YA65qGz1uxvHkjSRo5I13vHMhjYL/ewwHHvXNKIINDn0rVGnLaXcptnhADIp5STHoM+9T29202otZPc2+twS2sgeaGNRLGuPukg4+bp25oA2rfxFptzcRxJLIvmnETvEypIfRWIwaht9UtLVtSln1CWRIrjYVkT/VseiLjk1gQ362ttYiw1CPUIfMRY9OuY1M8XOMAjkFfcdqGS1Ya49556xx6mriWDG6FsYD/AEGeaAOli8QWM0c5QzebCm9oWhYSYzjIUjJH0qj4f8Sx3Wg/bdSkMTx5MjmMqnLEAL/e6AcZqHS76VtcS2F7a6sjQMftUUaiSEDoGI4wTWZpuora+BbZIjA08M4SXzFD/ZsyN87L2x2oA6uy1yyvbn7NG0qTEFlSaJoyw9Rkc1WPinSgjt5spWNykhWFm2Y6k4HArESVJPGGjFdVfUTibMmF2KSnRdoxn15ParOgAf8ACL6zwOZrnP5UAWNV8Si01jTYIBJJbTBnkaOEvvXbldhHXrziujU5APrXDW00dung+4uJFihSOUNI7YVcpgZNd0CCMg0ALRRRQAUUUUAFFFFABRRRQAUUUUAFFFFABRRRQAUUUUAFFFFABRRRQBH5UYl80IvmEYLY5x6ZpZI0lQpIiup6hhkGn0UAMREjQIihVHAAGAKjFrbhWQQRBWO4jYME+tT0UARyxRzKBLGrgHIDAGhoo3ZGaNWKcqSM7fp6VJRQBG0MTPvaNGYrtyVGcen0pFghRlZIkUoNqkKBtHoKlooAq3lmtxbzpG5t5Zk2+dHw49Dn2rG/sTUrvyodQuLT7OkiSO0EREk5XpuJOBzXR0UAMdEkQpIoZT1DDINKoCqFAAA4AFOooAj8qPez+Wu9hhmxyR6GiKGKEERRpGCckKoGakooAiWCJZTKsSCQ9XCjJ/GlWKNC5WNVLnLYGNx9/WpKKAI4oYoQRFGkYJyQqgUgghUuREgMn38KPm+vrUtFAEK28KBAsMY8v7mFHy/T0pywxIjIkaKrZJUKADnrmpKKAIWt4GiELQxmMdEKjaPwqWlooAKKKKACiiigAooooAKKKKACiiigAooooAKKKKACiiigAooooAKKKKACiiigAooooAKKKKACiiigAooooAKKKKACiiigAooooAKKKKACiiigAooooAKKKKACiiigAooooAKKKKACiiigAooooAKKKKACiiigAooooAKKKKACiiigAooooAKKKKACiiigAooooAKKKKACiiigAooooAKKKKACiiigAooooAKKKKACiiigAooooAKKKKACiiigD//Z"/>
          <p:cNvSpPr>
            <a:spLocks noChangeAspect="1" noChangeArrowheads="1"/>
          </p:cNvSpPr>
          <p:nvPr/>
        </p:nvSpPr>
        <p:spPr bwMode="auto">
          <a:xfrm>
            <a:off x="63500" y="-136525"/>
            <a:ext cx="3356372" cy="33563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C:\Users\cjones\AppData\Local\Microsoft\Windows\INetCache\Content.Word\IMG_3613.JPG">
            <a:extLst>
              <a:ext uri="{FF2B5EF4-FFF2-40B4-BE49-F238E27FC236}">
                <a16:creationId xmlns:a16="http://schemas.microsoft.com/office/drawing/2014/main" id="{B66C13B5-CF17-47C4-9505-52E17291BBC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173779" y="2401563"/>
            <a:ext cx="2675870" cy="2151236"/>
          </a:xfrm>
          <a:prstGeom prst="rect">
            <a:avLst/>
          </a:prstGeom>
          <a:noFill/>
          <a:ln>
            <a:noFill/>
          </a:ln>
        </p:spPr>
      </p:pic>
      <p:pic>
        <p:nvPicPr>
          <p:cNvPr id="5" name="Picture 4">
            <a:extLst>
              <a:ext uri="{FF2B5EF4-FFF2-40B4-BE49-F238E27FC236}">
                <a16:creationId xmlns:a16="http://schemas.microsoft.com/office/drawing/2014/main" id="{3BBA54E9-B217-4BB8-BD2F-1550CA417A4E}"/>
              </a:ext>
            </a:extLst>
          </p:cNvPr>
          <p:cNvPicPr>
            <a:picLocks noChangeAspect="1"/>
          </p:cNvPicPr>
          <p:nvPr/>
        </p:nvPicPr>
        <p:blipFill>
          <a:blip r:embed="rId4"/>
          <a:stretch>
            <a:fillRect/>
          </a:stretch>
        </p:blipFill>
        <p:spPr>
          <a:xfrm>
            <a:off x="1459278" y="2121282"/>
            <a:ext cx="1953335" cy="2675870"/>
          </a:xfrm>
          <a:prstGeom prst="rect">
            <a:avLst/>
          </a:prstGeom>
        </p:spPr>
      </p:pic>
      <p:sp>
        <p:nvSpPr>
          <p:cNvPr id="12" name="TextBox 11">
            <a:extLst>
              <a:ext uri="{FF2B5EF4-FFF2-40B4-BE49-F238E27FC236}">
                <a16:creationId xmlns:a16="http://schemas.microsoft.com/office/drawing/2014/main" id="{B73B91B6-B079-4789-B52A-DC8A2C9BC94C}"/>
              </a:ext>
            </a:extLst>
          </p:cNvPr>
          <p:cNvSpPr txBox="1"/>
          <p:nvPr/>
        </p:nvSpPr>
        <p:spPr>
          <a:xfrm>
            <a:off x="4427984" y="4976089"/>
            <a:ext cx="4572000" cy="1015663"/>
          </a:xfrm>
          <a:prstGeom prst="rect">
            <a:avLst/>
          </a:prstGeom>
          <a:noFill/>
        </p:spPr>
        <p:txBody>
          <a:bodyPr wrap="square">
            <a:spAutoFit/>
          </a:bodyPr>
          <a:lstStyle/>
          <a:p>
            <a:pPr algn="ctr"/>
            <a:r>
              <a:rPr lang="en-GB" sz="2000" b="1" dirty="0"/>
              <a:t>Mrs Reed   </a:t>
            </a:r>
          </a:p>
          <a:p>
            <a:pPr algn="ctr"/>
            <a:r>
              <a:rPr lang="en-GB" sz="2000" b="1" dirty="0"/>
              <a:t>Teaching Assistant</a:t>
            </a:r>
          </a:p>
          <a:p>
            <a:pPr algn="ctr"/>
            <a:r>
              <a:rPr lang="en-GB" sz="2000" b="1" dirty="0"/>
              <a:t>Everyday</a:t>
            </a:r>
          </a:p>
        </p:txBody>
      </p:sp>
    </p:spTree>
    <p:extLst>
      <p:ext uri="{BB962C8B-B14F-4D97-AF65-F5344CB8AC3E}">
        <p14:creationId xmlns:p14="http://schemas.microsoft.com/office/powerpoint/2010/main" val="1843720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7DE0B-461A-40D3-A3CD-82459CE36903}"/>
              </a:ext>
            </a:extLst>
          </p:cNvPr>
          <p:cNvSpPr>
            <a:spLocks noGrp="1"/>
          </p:cNvSpPr>
          <p:nvPr>
            <p:ph type="title"/>
          </p:nvPr>
        </p:nvSpPr>
        <p:spPr/>
        <p:txBody>
          <a:bodyPr/>
          <a:lstStyle/>
          <a:p>
            <a:r>
              <a:rPr lang="en-GB" dirty="0"/>
              <a:t>Starting School</a:t>
            </a:r>
          </a:p>
        </p:txBody>
      </p:sp>
      <p:sp>
        <p:nvSpPr>
          <p:cNvPr id="3" name="Content Placeholder 2">
            <a:extLst>
              <a:ext uri="{FF2B5EF4-FFF2-40B4-BE49-F238E27FC236}">
                <a16:creationId xmlns:a16="http://schemas.microsoft.com/office/drawing/2014/main" id="{6592AB9F-3882-4799-96FC-FFF27FD5AECF}"/>
              </a:ext>
            </a:extLst>
          </p:cNvPr>
          <p:cNvSpPr>
            <a:spLocks noGrp="1"/>
          </p:cNvSpPr>
          <p:nvPr>
            <p:ph idx="1"/>
          </p:nvPr>
        </p:nvSpPr>
        <p:spPr>
          <a:xfrm>
            <a:off x="427184" y="1340768"/>
            <a:ext cx="8229600" cy="4525963"/>
          </a:xfrm>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If your child was born between April 2021 and August 2021 they will be in Summer Group.</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If your child was born between January 2021 and March 2021 they will be in Spring Group.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If your child was born between July 2020 and December 2020 they will be in Autumn Group.</a:t>
            </a:r>
          </a:p>
          <a:p>
            <a:endParaRPr lang="en-GB" dirty="0"/>
          </a:p>
        </p:txBody>
      </p:sp>
      <p:graphicFrame>
        <p:nvGraphicFramePr>
          <p:cNvPr id="5" name="Table 5">
            <a:extLst>
              <a:ext uri="{FF2B5EF4-FFF2-40B4-BE49-F238E27FC236}">
                <a16:creationId xmlns:a16="http://schemas.microsoft.com/office/drawing/2014/main" id="{ED97DEA4-4F97-4822-860D-0C13B2ADA31E}"/>
              </a:ext>
            </a:extLst>
          </p:cNvPr>
          <p:cNvGraphicFramePr>
            <a:graphicFrameLocks noGrp="1"/>
          </p:cNvGraphicFramePr>
          <p:nvPr>
            <p:extLst>
              <p:ext uri="{D42A27DB-BD31-4B8C-83A1-F6EECF244321}">
                <p14:modId xmlns:p14="http://schemas.microsoft.com/office/powerpoint/2010/main" val="388589610"/>
              </p:ext>
            </p:extLst>
          </p:nvPr>
        </p:nvGraphicFramePr>
        <p:xfrm>
          <a:off x="683568" y="3212976"/>
          <a:ext cx="7973215" cy="3049415"/>
        </p:xfrm>
        <a:graphic>
          <a:graphicData uri="http://schemas.openxmlformats.org/drawingml/2006/table">
            <a:tbl>
              <a:tblPr firstRow="1" bandRow="1">
                <a:tableStyleId>{5C22544A-7EE6-4342-B048-85BDC9FD1C3A}</a:tableStyleId>
              </a:tblPr>
              <a:tblGrid>
                <a:gridCol w="1594643">
                  <a:extLst>
                    <a:ext uri="{9D8B030D-6E8A-4147-A177-3AD203B41FA5}">
                      <a16:colId xmlns:a16="http://schemas.microsoft.com/office/drawing/2014/main" val="1251555805"/>
                    </a:ext>
                  </a:extLst>
                </a:gridCol>
                <a:gridCol w="1594643">
                  <a:extLst>
                    <a:ext uri="{9D8B030D-6E8A-4147-A177-3AD203B41FA5}">
                      <a16:colId xmlns:a16="http://schemas.microsoft.com/office/drawing/2014/main" val="3617910824"/>
                    </a:ext>
                  </a:extLst>
                </a:gridCol>
                <a:gridCol w="1594643">
                  <a:extLst>
                    <a:ext uri="{9D8B030D-6E8A-4147-A177-3AD203B41FA5}">
                      <a16:colId xmlns:a16="http://schemas.microsoft.com/office/drawing/2014/main" val="1241596334"/>
                    </a:ext>
                  </a:extLst>
                </a:gridCol>
                <a:gridCol w="1594643">
                  <a:extLst>
                    <a:ext uri="{9D8B030D-6E8A-4147-A177-3AD203B41FA5}">
                      <a16:colId xmlns:a16="http://schemas.microsoft.com/office/drawing/2014/main" val="1094780372"/>
                    </a:ext>
                  </a:extLst>
                </a:gridCol>
                <a:gridCol w="1594643">
                  <a:extLst>
                    <a:ext uri="{9D8B030D-6E8A-4147-A177-3AD203B41FA5}">
                      <a16:colId xmlns:a16="http://schemas.microsoft.com/office/drawing/2014/main" val="804881354"/>
                    </a:ext>
                  </a:extLst>
                </a:gridCol>
              </a:tblGrid>
              <a:tr h="103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effectLst/>
                        </a:rPr>
                        <a:t>Tuesday 9</a:t>
                      </a:r>
                      <a:r>
                        <a:rPr lang="en-GB" sz="1400" baseline="30000" dirty="0">
                          <a:effectLst/>
                        </a:rPr>
                        <a:t>th</a:t>
                      </a:r>
                      <a:r>
                        <a:rPr lang="en-GB" sz="1400" dirty="0">
                          <a:effectLst/>
                        </a:rPr>
                        <a:t> September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dirty="0"/>
                    </a:p>
                  </a:txBody>
                  <a:tcPr/>
                </a:tc>
                <a:tc>
                  <a:txBody>
                    <a:bodyPr/>
                    <a:lstStyle/>
                    <a:p>
                      <a:r>
                        <a:rPr lang="en-GB" sz="1400" dirty="0">
                          <a:effectLst/>
                        </a:rPr>
                        <a:t>Wednesday 10</a:t>
                      </a:r>
                      <a:r>
                        <a:rPr lang="en-GB" sz="1400" baseline="30000" dirty="0">
                          <a:effectLst/>
                        </a:rPr>
                        <a:t>th</a:t>
                      </a:r>
                      <a:r>
                        <a:rPr lang="en-GB" sz="1400" dirty="0">
                          <a:effectLst/>
                        </a:rPr>
                        <a:t> </a:t>
                      </a:r>
                    </a:p>
                    <a:p>
                      <a:r>
                        <a:rPr lang="en-GB" sz="1400" dirty="0">
                          <a:effectLst/>
                        </a:rPr>
                        <a:t>September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effectLst/>
                        </a:rPr>
                        <a:t>Thursday 11</a:t>
                      </a:r>
                      <a:r>
                        <a:rPr lang="en-GB" sz="1400" baseline="30000" dirty="0">
                          <a:effectLst/>
                        </a:rPr>
                        <a:t>th</a:t>
                      </a:r>
                      <a:r>
                        <a:rPr lang="en-GB" sz="1400" dirty="0">
                          <a:effectLst/>
                        </a:rPr>
                        <a:t> September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effectLst/>
                        </a:rPr>
                        <a:t>Friday 12</a:t>
                      </a:r>
                      <a:r>
                        <a:rPr lang="en-GB" sz="1400" baseline="30000" dirty="0">
                          <a:effectLst/>
                        </a:rPr>
                        <a:t>th</a:t>
                      </a:r>
                      <a:r>
                        <a:rPr lang="en-GB" sz="1400" dirty="0">
                          <a:effectLst/>
                        </a:rPr>
                        <a:t> September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effectLst/>
                        </a:rPr>
                        <a:t>Monday 15</a:t>
                      </a:r>
                      <a:r>
                        <a:rPr lang="en-GB" sz="1400" baseline="30000" dirty="0">
                          <a:effectLst/>
                        </a:rPr>
                        <a:t>th</a:t>
                      </a:r>
                      <a:r>
                        <a:rPr lang="en-GB" sz="1400" dirty="0">
                          <a:effectLst/>
                        </a:rPr>
                        <a:t> September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dirty="0"/>
                    </a:p>
                  </a:txBody>
                  <a:tcPr/>
                </a:tc>
                <a:extLst>
                  <a:ext uri="{0D108BD9-81ED-4DB2-BD59-A6C34878D82A}">
                    <a16:rowId xmlns:a16="http://schemas.microsoft.com/office/drawing/2014/main" val="2920007221"/>
                  </a:ext>
                </a:extLst>
              </a:tr>
              <a:tr h="1436865">
                <a:tc>
                  <a:txBody>
                    <a:bodyPr/>
                    <a:lstStyle/>
                    <a:p>
                      <a:r>
                        <a:rPr lang="en-GB" sz="1100" dirty="0">
                          <a:effectLst/>
                        </a:rPr>
                        <a:t>Summer Group first day 8.40am </a:t>
                      </a:r>
                      <a:r>
                        <a:rPr lang="en-GB" sz="1100" dirty="0">
                          <a:solidFill>
                            <a:schemeClr val="tx1"/>
                          </a:solidFill>
                          <a:effectLst/>
                        </a:rPr>
                        <a:t>- 12pm</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100" dirty="0">
                          <a:effectLst/>
                        </a:rPr>
                        <a:t>Summer Group 8.40am - 1.15pm (staying for lunch)</a:t>
                      </a:r>
                    </a:p>
                    <a:p>
                      <a:r>
                        <a:rPr lang="en-GB" sz="1100" dirty="0">
                          <a:effectLst/>
                        </a:rPr>
                        <a:t> </a:t>
                      </a:r>
                    </a:p>
                    <a:p>
                      <a:r>
                        <a:rPr lang="en-GB" sz="1100" dirty="0">
                          <a:effectLst/>
                        </a:rPr>
                        <a:t>Spring Group first day 8.40am - 12pm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100">
                          <a:effectLst/>
                        </a:rPr>
                        <a:t>Summer Group in all day 8.40am - 3.15pm</a:t>
                      </a:r>
                    </a:p>
                    <a:p>
                      <a:r>
                        <a:rPr lang="en-GB" sz="1100">
                          <a:effectLst/>
                        </a:rPr>
                        <a:t> </a:t>
                      </a:r>
                    </a:p>
                    <a:p>
                      <a:r>
                        <a:rPr lang="en-GB" sz="1100">
                          <a:effectLst/>
                        </a:rPr>
                        <a:t>Spring Group 8.40am - 1.15pm (stay for lunch)</a:t>
                      </a:r>
                    </a:p>
                    <a:p>
                      <a:r>
                        <a:rPr lang="en-GB" sz="1100">
                          <a:effectLst/>
                        </a:rPr>
                        <a:t> </a:t>
                      </a:r>
                    </a:p>
                    <a:p>
                      <a:r>
                        <a:rPr lang="en-GB" sz="1100">
                          <a:effectLst/>
                        </a:rPr>
                        <a:t>Autumn Group first day 8.40am - 12pm</a:t>
                      </a:r>
                    </a:p>
                    <a:p>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100">
                          <a:effectLst/>
                        </a:rPr>
                        <a:t>Summer Group in all day 8.40am - 3.15pm</a:t>
                      </a:r>
                    </a:p>
                    <a:p>
                      <a:r>
                        <a:rPr lang="en-GB" sz="1100">
                          <a:effectLst/>
                        </a:rPr>
                        <a:t> </a:t>
                      </a:r>
                    </a:p>
                    <a:p>
                      <a:r>
                        <a:rPr lang="en-GB" sz="1100">
                          <a:effectLst/>
                        </a:rPr>
                        <a:t>Spring Group in all day 8.40am - 3.15pm</a:t>
                      </a:r>
                    </a:p>
                    <a:p>
                      <a:r>
                        <a:rPr lang="en-GB" sz="1100">
                          <a:effectLst/>
                        </a:rPr>
                        <a:t> </a:t>
                      </a:r>
                    </a:p>
                    <a:p>
                      <a:r>
                        <a:rPr lang="en-GB" sz="1100">
                          <a:effectLst/>
                        </a:rPr>
                        <a:t>Autumn Group 8.40am-1.15pm (stay for lunch)</a:t>
                      </a:r>
                    </a:p>
                    <a:p>
                      <a:r>
                        <a:rPr lang="en-GB" sz="1100">
                          <a:effectLst/>
                        </a:rPr>
                        <a:t> </a:t>
                      </a:r>
                    </a:p>
                    <a:p>
                      <a:r>
                        <a:rPr lang="en-GB" sz="1100">
                          <a:effectLst/>
                        </a:rPr>
                        <a:t> </a:t>
                      </a:r>
                    </a:p>
                    <a:p>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100" dirty="0">
                          <a:effectLst/>
                        </a:rPr>
                        <a:t>Summer Group in all day 8.40am - 3.15pm</a:t>
                      </a:r>
                    </a:p>
                    <a:p>
                      <a:r>
                        <a:rPr lang="en-GB" sz="1100" dirty="0">
                          <a:effectLst/>
                        </a:rPr>
                        <a:t> </a:t>
                      </a:r>
                    </a:p>
                    <a:p>
                      <a:r>
                        <a:rPr lang="en-GB" sz="1100" dirty="0">
                          <a:effectLst/>
                        </a:rPr>
                        <a:t>Spring Group in all day 8.40am - 3.15pm</a:t>
                      </a:r>
                    </a:p>
                    <a:p>
                      <a:r>
                        <a:rPr lang="en-GB" sz="1100" dirty="0">
                          <a:effectLst/>
                        </a:rPr>
                        <a:t> </a:t>
                      </a:r>
                    </a:p>
                    <a:p>
                      <a:r>
                        <a:rPr lang="en-GB" sz="1100" dirty="0">
                          <a:effectLst/>
                        </a:rPr>
                        <a:t>Autumn Group in all day 8.40am - 3.15pm</a:t>
                      </a:r>
                    </a:p>
                    <a:p>
                      <a:r>
                        <a:rPr lang="en-GB" sz="1100" dirty="0">
                          <a:effectLst/>
                        </a:rPr>
                        <a:t> </a:t>
                      </a:r>
                    </a:p>
                    <a:p>
                      <a:r>
                        <a:rPr lang="en-GB" sz="1100" dirty="0">
                          <a:effectLst/>
                        </a:rPr>
                        <a:t> </a:t>
                      </a:r>
                    </a:p>
                    <a:p>
                      <a:r>
                        <a:rPr lang="en-GB" sz="1100" dirty="0">
                          <a:effectLst/>
                        </a:rPr>
                        <a:t> </a:t>
                      </a:r>
                    </a:p>
                    <a:p>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8343540"/>
                  </a:ext>
                </a:extLst>
              </a:tr>
            </a:tbl>
          </a:graphicData>
        </a:graphic>
      </p:graphicFrame>
      <p:sp>
        <p:nvSpPr>
          <p:cNvPr id="7" name="TextBox 6">
            <a:extLst>
              <a:ext uri="{FF2B5EF4-FFF2-40B4-BE49-F238E27FC236}">
                <a16:creationId xmlns:a16="http://schemas.microsoft.com/office/drawing/2014/main" id="{647D7FDE-BD70-4EDA-B172-90CB52A35B85}"/>
              </a:ext>
            </a:extLst>
          </p:cNvPr>
          <p:cNvSpPr txBox="1"/>
          <p:nvPr/>
        </p:nvSpPr>
        <p:spPr>
          <a:xfrm>
            <a:off x="143508" y="6398696"/>
            <a:ext cx="8856984" cy="369332"/>
          </a:xfrm>
          <a:prstGeom prst="rect">
            <a:avLst/>
          </a:prstGeom>
          <a:noFill/>
        </p:spPr>
        <p:txBody>
          <a:bodyPr wrap="square">
            <a:spAutoFit/>
          </a:bodyP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From Monday 15</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dirty="0">
                <a:effectLst/>
                <a:latin typeface="Calibri" panose="020F0502020204030204" pitchFamily="34" charset="0"/>
                <a:ea typeface="Calibri" panose="020F0502020204030204" pitchFamily="34" charset="0"/>
                <a:cs typeface="Times New Roman" panose="02020603050405020304" pitchFamily="18" charset="0"/>
              </a:rPr>
              <a:t> September - all children will attend full time, 8.40am-3.15pm</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0510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7DE0B-461A-40D3-A3CD-82459CE36903}"/>
              </a:ext>
            </a:extLst>
          </p:cNvPr>
          <p:cNvSpPr>
            <a:spLocks noGrp="1"/>
          </p:cNvSpPr>
          <p:nvPr>
            <p:ph type="title"/>
          </p:nvPr>
        </p:nvSpPr>
        <p:spPr/>
        <p:txBody>
          <a:bodyPr/>
          <a:lstStyle/>
          <a:p>
            <a:r>
              <a:rPr lang="en-GB" dirty="0"/>
              <a:t>Uniform</a:t>
            </a:r>
          </a:p>
        </p:txBody>
      </p:sp>
      <p:sp>
        <p:nvSpPr>
          <p:cNvPr id="3" name="Content Placeholder 2">
            <a:extLst>
              <a:ext uri="{FF2B5EF4-FFF2-40B4-BE49-F238E27FC236}">
                <a16:creationId xmlns:a16="http://schemas.microsoft.com/office/drawing/2014/main" id="{6592AB9F-3882-4799-96FC-FFF27FD5AECF}"/>
              </a:ext>
            </a:extLst>
          </p:cNvPr>
          <p:cNvSpPr>
            <a:spLocks noGrp="1"/>
          </p:cNvSpPr>
          <p:nvPr>
            <p:ph idx="1"/>
          </p:nvPr>
        </p:nvSpPr>
        <p:spPr>
          <a:xfrm>
            <a:off x="427184" y="1340768"/>
            <a:ext cx="8229600" cy="4525963"/>
          </a:xfrm>
        </p:spPr>
        <p:txBody>
          <a:bodyPr>
            <a:normAutofit fontScale="47500" lnSpcReduction="20000"/>
          </a:bodyPr>
          <a:lstStyle/>
          <a:p>
            <a:pPr marL="0" indent="0" algn="l">
              <a:buNone/>
            </a:pPr>
            <a:r>
              <a:rPr lang="en-GB" b="1" i="0" u="sng" dirty="0">
                <a:solidFill>
                  <a:srgbClr val="333333"/>
                </a:solidFill>
                <a:effectLst/>
                <a:latin typeface="inherit"/>
              </a:rPr>
              <a:t>Western Road Community Primary School's Uniform consists of:</a:t>
            </a:r>
          </a:p>
          <a:p>
            <a:pPr marL="0" indent="0" algn="l">
              <a:buNone/>
            </a:pPr>
            <a:endParaRPr lang="en-GB" b="0" i="0" dirty="0">
              <a:solidFill>
                <a:srgbClr val="333333"/>
              </a:solidFill>
              <a:effectLst/>
              <a:latin typeface="Lucida Sans Unicode" panose="020B0602030504020204" pitchFamily="34" charset="0"/>
            </a:endParaRPr>
          </a:p>
          <a:p>
            <a:pPr algn="l">
              <a:buFont typeface="Arial" panose="020B0604020202020204" pitchFamily="34" charset="0"/>
              <a:buChar char="•"/>
            </a:pPr>
            <a:r>
              <a:rPr lang="en-GB" b="0" i="0" dirty="0">
                <a:solidFill>
                  <a:srgbClr val="333333"/>
                </a:solidFill>
                <a:effectLst/>
                <a:latin typeface="arial" panose="020B0604020202020204" pitchFamily="34" charset="0"/>
              </a:rPr>
              <a:t>Navy school fleece with school logo (optional but these are very warm and ideal for Winter and Spring)</a:t>
            </a:r>
            <a:endParaRPr lang="en-GB" b="0" i="0" dirty="0">
              <a:solidFill>
                <a:srgbClr val="333333"/>
              </a:solidFill>
              <a:effectLst/>
              <a:latin typeface="inherit"/>
            </a:endParaRPr>
          </a:p>
          <a:p>
            <a:pPr algn="l">
              <a:buFont typeface="Arial" panose="020B0604020202020204" pitchFamily="34" charset="0"/>
              <a:buChar char="•"/>
            </a:pPr>
            <a:r>
              <a:rPr lang="en-GB" b="0" i="0" dirty="0">
                <a:solidFill>
                  <a:srgbClr val="333333"/>
                </a:solidFill>
                <a:effectLst/>
                <a:latin typeface="arial" panose="020B0604020202020204" pitchFamily="34" charset="0"/>
              </a:rPr>
              <a:t>Navy school jumper with or without school logo or navy or mid-grey cardigan</a:t>
            </a:r>
            <a:endParaRPr lang="en-GB" b="0" i="0" dirty="0">
              <a:solidFill>
                <a:srgbClr val="333333"/>
              </a:solidFill>
              <a:effectLst/>
              <a:latin typeface="inherit"/>
            </a:endParaRPr>
          </a:p>
          <a:p>
            <a:pPr algn="l">
              <a:buFont typeface="Arial" panose="020B0604020202020204" pitchFamily="34" charset="0"/>
              <a:buChar char="•"/>
            </a:pPr>
            <a:r>
              <a:rPr lang="en-GB" b="0" i="0" dirty="0">
                <a:solidFill>
                  <a:srgbClr val="333333"/>
                </a:solidFill>
                <a:effectLst/>
                <a:latin typeface="arial" panose="020B0604020202020204" pitchFamily="34" charset="0"/>
              </a:rPr>
              <a:t>White shirt/blouse with long or short sleeves with or without logo or</a:t>
            </a:r>
            <a:endParaRPr lang="en-GB" b="0" i="0" dirty="0">
              <a:solidFill>
                <a:srgbClr val="333333"/>
              </a:solidFill>
              <a:effectLst/>
              <a:latin typeface="inherit"/>
            </a:endParaRPr>
          </a:p>
          <a:p>
            <a:pPr algn="l">
              <a:buFont typeface="Arial" panose="020B0604020202020204" pitchFamily="34" charset="0"/>
              <a:buChar char="•"/>
            </a:pPr>
            <a:r>
              <a:rPr lang="en-GB" b="0" i="0" dirty="0">
                <a:solidFill>
                  <a:srgbClr val="333333"/>
                </a:solidFill>
                <a:effectLst/>
                <a:latin typeface="arial" panose="020B0604020202020204" pitchFamily="34" charset="0"/>
              </a:rPr>
              <a:t>White or navy blue polo shirt with or without school logo</a:t>
            </a:r>
            <a:endParaRPr lang="en-GB" b="0" i="0" dirty="0">
              <a:solidFill>
                <a:srgbClr val="333333"/>
              </a:solidFill>
              <a:effectLst/>
              <a:latin typeface="inherit"/>
            </a:endParaRPr>
          </a:p>
          <a:p>
            <a:pPr algn="l">
              <a:buFont typeface="Arial" panose="020B0604020202020204" pitchFamily="34" charset="0"/>
              <a:buChar char="•"/>
            </a:pPr>
            <a:r>
              <a:rPr lang="en-GB" b="0" i="0" dirty="0">
                <a:solidFill>
                  <a:srgbClr val="333333"/>
                </a:solidFill>
                <a:effectLst/>
                <a:latin typeface="arial" panose="020B0604020202020204" pitchFamily="34" charset="0"/>
              </a:rPr>
              <a:t>Mid-grey or navy trousers or smart shorts, or</a:t>
            </a:r>
            <a:endParaRPr lang="en-GB" b="0" i="0" dirty="0">
              <a:solidFill>
                <a:srgbClr val="333333"/>
              </a:solidFill>
              <a:effectLst/>
              <a:latin typeface="inherit"/>
            </a:endParaRPr>
          </a:p>
          <a:p>
            <a:pPr algn="l">
              <a:buFont typeface="Arial" panose="020B0604020202020204" pitchFamily="34" charset="0"/>
              <a:buChar char="•"/>
            </a:pPr>
            <a:r>
              <a:rPr lang="en-GB" b="0" i="0" dirty="0">
                <a:solidFill>
                  <a:srgbClr val="333333"/>
                </a:solidFill>
                <a:effectLst/>
                <a:latin typeface="arial" panose="020B0604020202020204" pitchFamily="34" charset="0"/>
              </a:rPr>
              <a:t>Mid-grey or navy skirts (or skorts), pinafore dresses or school summer dresses (blue/white check)</a:t>
            </a:r>
            <a:endParaRPr lang="en-GB" b="0" i="0" dirty="0">
              <a:solidFill>
                <a:srgbClr val="333333"/>
              </a:solidFill>
              <a:effectLst/>
              <a:latin typeface="inherit"/>
            </a:endParaRPr>
          </a:p>
          <a:p>
            <a:pPr algn="l">
              <a:buFont typeface="Arial" panose="020B0604020202020204" pitchFamily="34" charset="0"/>
              <a:buChar char="•"/>
            </a:pPr>
            <a:r>
              <a:rPr lang="en-GB" b="0" i="0" dirty="0">
                <a:solidFill>
                  <a:srgbClr val="333333"/>
                </a:solidFill>
                <a:effectLst/>
                <a:latin typeface="arial" panose="020B0604020202020204" pitchFamily="34" charset="0"/>
              </a:rPr>
              <a:t>White/navy/grey socks or tights</a:t>
            </a:r>
            <a:endParaRPr lang="en-GB" b="0" i="0" dirty="0">
              <a:solidFill>
                <a:srgbClr val="333333"/>
              </a:solidFill>
              <a:effectLst/>
              <a:latin typeface="inherit"/>
            </a:endParaRPr>
          </a:p>
          <a:p>
            <a:pPr algn="l">
              <a:buFont typeface="Arial" panose="020B0604020202020204" pitchFamily="34" charset="0"/>
              <a:buChar char="•"/>
            </a:pPr>
            <a:r>
              <a:rPr lang="en-GB" b="0" i="0" dirty="0">
                <a:solidFill>
                  <a:srgbClr val="333333"/>
                </a:solidFill>
                <a:effectLst/>
                <a:latin typeface="arial" panose="020B0604020202020204" pitchFamily="34" charset="0"/>
              </a:rPr>
              <a:t>Plain black or navy school shoes (or plain black or navy trainers with no logos); plain sandals in the Summer terms only.</a:t>
            </a:r>
            <a:endParaRPr lang="en-GB" b="0" i="0" dirty="0">
              <a:solidFill>
                <a:srgbClr val="333333"/>
              </a:solidFill>
              <a:effectLst/>
              <a:latin typeface="inherit"/>
            </a:endParaRPr>
          </a:p>
          <a:p>
            <a:pPr algn="l">
              <a:buFont typeface="Arial" panose="020B0604020202020204" pitchFamily="34" charset="0"/>
              <a:buChar char="•"/>
            </a:pPr>
            <a:r>
              <a:rPr lang="en-GB" b="0" i="0" dirty="0">
                <a:solidFill>
                  <a:srgbClr val="333333"/>
                </a:solidFill>
                <a:effectLst/>
                <a:latin typeface="arial" panose="020B0604020202020204" pitchFamily="34" charset="0"/>
              </a:rPr>
              <a:t>Plain hair accessories (optional and in school colours preferably). Long hair (past shoulder length) must be tied back.</a:t>
            </a:r>
          </a:p>
          <a:p>
            <a:pPr algn="l">
              <a:buFont typeface="Arial" panose="020B0604020202020204" pitchFamily="34" charset="0"/>
              <a:buChar char="•"/>
            </a:pPr>
            <a:endParaRPr lang="en-GB" b="0" i="0" dirty="0">
              <a:solidFill>
                <a:srgbClr val="333333"/>
              </a:solidFill>
              <a:effectLst/>
              <a:latin typeface="inherit"/>
            </a:endParaRPr>
          </a:p>
          <a:p>
            <a:pPr marL="0" indent="0" algn="l">
              <a:buNone/>
            </a:pPr>
            <a:r>
              <a:rPr lang="en-GB" b="1" i="0" dirty="0">
                <a:solidFill>
                  <a:srgbClr val="333333"/>
                </a:solidFill>
                <a:effectLst/>
                <a:latin typeface="arial" panose="020B0604020202020204" pitchFamily="34" charset="0"/>
              </a:rPr>
              <a:t>PE kit:</a:t>
            </a:r>
            <a:endParaRPr lang="en-GB" b="1" i="0" dirty="0">
              <a:solidFill>
                <a:srgbClr val="333333"/>
              </a:solidFill>
              <a:effectLst/>
              <a:latin typeface="Lucida Sans Unicode" panose="020B0602030504020204" pitchFamily="34" charset="0"/>
            </a:endParaRPr>
          </a:p>
          <a:p>
            <a:pPr algn="l">
              <a:buFont typeface="Arial" panose="020B0604020202020204" pitchFamily="34" charset="0"/>
              <a:buChar char="•"/>
            </a:pPr>
            <a:r>
              <a:rPr lang="en-GB" b="0" i="0" dirty="0">
                <a:solidFill>
                  <a:srgbClr val="333333"/>
                </a:solidFill>
                <a:effectLst/>
                <a:latin typeface="arial" panose="020B0604020202020204" pitchFamily="34" charset="0"/>
              </a:rPr>
              <a:t>White T-shirt or polo shirt with school logo (or plain)</a:t>
            </a:r>
            <a:endParaRPr lang="en-GB" b="0" i="0" dirty="0">
              <a:solidFill>
                <a:srgbClr val="333333"/>
              </a:solidFill>
              <a:effectLst/>
              <a:latin typeface="inherit"/>
            </a:endParaRPr>
          </a:p>
          <a:p>
            <a:pPr algn="l">
              <a:buFont typeface="Arial" panose="020B0604020202020204" pitchFamily="34" charset="0"/>
              <a:buChar char="•"/>
            </a:pPr>
            <a:r>
              <a:rPr lang="en-GB" b="0" i="0" dirty="0">
                <a:solidFill>
                  <a:srgbClr val="333333"/>
                </a:solidFill>
                <a:effectLst/>
                <a:latin typeface="arial" panose="020B0604020202020204" pitchFamily="34" charset="0"/>
              </a:rPr>
              <a:t>Grey or navy shorts or jogging bottoms (plain with no logos)</a:t>
            </a:r>
            <a:endParaRPr lang="en-GB" b="0" i="0" dirty="0">
              <a:solidFill>
                <a:srgbClr val="333333"/>
              </a:solidFill>
              <a:effectLst/>
              <a:latin typeface="inherit"/>
            </a:endParaRPr>
          </a:p>
          <a:p>
            <a:pPr algn="l">
              <a:buFont typeface="Arial" panose="020B0604020202020204" pitchFamily="34" charset="0"/>
              <a:buChar char="•"/>
            </a:pPr>
            <a:r>
              <a:rPr lang="en-GB" b="0" i="0" dirty="0">
                <a:solidFill>
                  <a:srgbClr val="333333"/>
                </a:solidFill>
                <a:effectLst/>
                <a:latin typeface="arial" panose="020B0604020202020204" pitchFamily="34" charset="0"/>
              </a:rPr>
              <a:t>Trainers or plimsolls</a:t>
            </a:r>
            <a:endParaRPr lang="en-GB" b="0" i="0" dirty="0">
              <a:solidFill>
                <a:srgbClr val="333333"/>
              </a:solidFill>
              <a:effectLst/>
              <a:latin typeface="inherit"/>
            </a:endParaRPr>
          </a:p>
          <a:p>
            <a:endParaRPr lang="en-GB" dirty="0"/>
          </a:p>
        </p:txBody>
      </p:sp>
    </p:spTree>
    <p:extLst>
      <p:ext uri="{BB962C8B-B14F-4D97-AF65-F5344CB8AC3E}">
        <p14:creationId xmlns:p14="http://schemas.microsoft.com/office/powerpoint/2010/main" val="1464183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639476"/>
            <a:ext cx="8424936" cy="3168352"/>
          </a:xfrm>
        </p:spPr>
        <p:txBody>
          <a:bodyPr>
            <a:noAutofit/>
          </a:bodyPr>
          <a:lstStyle/>
          <a:p>
            <a:r>
              <a:rPr lang="en-GB" altLang="en-US" sz="2800" dirty="0"/>
              <a:t>If you have any concerns or questions, please come and speak to one of us or email </a:t>
            </a:r>
            <a:br>
              <a:rPr lang="en-GB" altLang="en-US" sz="2800" dirty="0"/>
            </a:br>
            <a:r>
              <a:rPr lang="en-GB" altLang="en-US" sz="2800" dirty="0">
                <a:hlinkClick r:id="rId2"/>
              </a:rPr>
              <a:t>office@westernroad.e-sussex.sch.uk</a:t>
            </a:r>
            <a:br>
              <a:rPr lang="en-GB" altLang="en-US" sz="2800" dirty="0"/>
            </a:br>
            <a:br>
              <a:rPr lang="en-GB" altLang="en-US" sz="2800" dirty="0"/>
            </a:br>
            <a:br>
              <a:rPr lang="en-GB" altLang="en-US" sz="2800" dirty="0"/>
            </a:br>
            <a:r>
              <a:rPr lang="en-GB" altLang="en-US" sz="2800" dirty="0"/>
              <a:t>Many thanks for coming. We look forward to meeting you and your child!</a:t>
            </a:r>
            <a:br>
              <a:rPr lang="en-GB" altLang="en-US" sz="2800" dirty="0"/>
            </a:br>
            <a:endParaRPr lang="en-GB" sz="2800"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0" y="-19067"/>
            <a:ext cx="1368152" cy="1656184"/>
          </a:xfrm>
          <a:prstGeom prst="rect">
            <a:avLst/>
          </a:prstGeom>
        </p:spPr>
      </p:pic>
      <p:sp>
        <p:nvSpPr>
          <p:cNvPr id="5" name="Rectangle 4"/>
          <p:cNvSpPr/>
          <p:nvPr/>
        </p:nvSpPr>
        <p:spPr>
          <a:xfrm>
            <a:off x="323528" y="692696"/>
            <a:ext cx="8414455" cy="1446550"/>
          </a:xfrm>
          <a:prstGeom prst="rect">
            <a:avLst/>
          </a:prstGeom>
        </p:spPr>
        <p:txBody>
          <a:bodyPr wrap="square">
            <a:spAutoFit/>
          </a:bodyPr>
          <a:lstStyle/>
          <a:p>
            <a:pPr algn="ctr"/>
            <a:r>
              <a:rPr lang="en-GB" sz="4400" b="1" kern="0" dirty="0"/>
              <a:t>Finally</a:t>
            </a:r>
          </a:p>
          <a:p>
            <a:pPr algn="ctr"/>
            <a:endParaRPr lang="en-GB" sz="4400" b="1" dirty="0"/>
          </a:p>
        </p:txBody>
      </p:sp>
      <p:pic>
        <p:nvPicPr>
          <p:cNvPr id="6" name="Picture 6" descr="http://ts3.mm.bing.net/th?id=JN.6YS96FY1E5%2fj2YDwuoxoLQ&amp;w=224&amp;h=81&amp;c=7&amp;rs=1&amp;qlt=90&amp;o=4&amp;cb=10&amp;url=http%3a%2f%2fchildrenstoy.biz%2fhappy-kids-clip-art%2f&amp;pid=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2469" y="4807828"/>
            <a:ext cx="398303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3971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3219"/>
            <a:ext cx="1368152" cy="1656184"/>
          </a:xfrm>
          <a:prstGeom prst="rect">
            <a:avLst/>
          </a:prstGeom>
        </p:spPr>
      </p:pic>
      <p:sp>
        <p:nvSpPr>
          <p:cNvPr id="5" name="Rectangle 4"/>
          <p:cNvSpPr/>
          <p:nvPr/>
        </p:nvSpPr>
        <p:spPr>
          <a:xfrm>
            <a:off x="2123728" y="1268760"/>
            <a:ext cx="5760640" cy="769441"/>
          </a:xfrm>
          <a:prstGeom prst="rect">
            <a:avLst/>
          </a:prstGeom>
        </p:spPr>
        <p:txBody>
          <a:bodyPr wrap="square">
            <a:spAutoFit/>
          </a:bodyPr>
          <a:lstStyle/>
          <a:p>
            <a:r>
              <a:rPr lang="en-GB" altLang="en-US" sz="4400" u="sng" dirty="0"/>
              <a:t>Aims of the Session</a:t>
            </a:r>
            <a:endParaRPr lang="en-GB" sz="4400" b="1" dirty="0"/>
          </a:p>
        </p:txBody>
      </p:sp>
      <p:sp>
        <p:nvSpPr>
          <p:cNvPr id="3" name="Rectangle 2"/>
          <p:cNvSpPr/>
          <p:nvPr/>
        </p:nvSpPr>
        <p:spPr>
          <a:xfrm>
            <a:off x="395536" y="2276872"/>
            <a:ext cx="8496944" cy="2554545"/>
          </a:xfrm>
          <a:prstGeom prst="rect">
            <a:avLst/>
          </a:prstGeom>
        </p:spPr>
        <p:txBody>
          <a:bodyPr wrap="square">
            <a:spAutoFit/>
          </a:bodyPr>
          <a:lstStyle/>
          <a:p>
            <a:pPr>
              <a:defRPr/>
            </a:pPr>
            <a:r>
              <a:rPr lang="en-GB" altLang="en-US" sz="3200" dirty="0"/>
              <a:t>Today we aim to: </a:t>
            </a:r>
          </a:p>
          <a:p>
            <a:pPr marL="457200" indent="-457200">
              <a:buClr>
                <a:schemeClr val="tx1"/>
              </a:buClr>
              <a:buFont typeface="Arial" panose="020B0604020202020204" pitchFamily="34" charset="0"/>
              <a:buChar char="•"/>
              <a:defRPr/>
            </a:pPr>
            <a:r>
              <a:rPr lang="en-GB" altLang="en-US" sz="3200" dirty="0"/>
              <a:t>Give you a little bit of information about Reception and starting school</a:t>
            </a:r>
          </a:p>
          <a:p>
            <a:pPr marL="457200" indent="-457200">
              <a:buClr>
                <a:schemeClr val="tx1"/>
              </a:buClr>
              <a:buFont typeface="Arial" panose="020B0604020202020204" pitchFamily="34" charset="0"/>
              <a:buChar char="•"/>
              <a:defRPr/>
            </a:pPr>
            <a:r>
              <a:rPr lang="en-GB" altLang="en-US" sz="3200" dirty="0"/>
              <a:t>To help you to feel more relaxed about the transition into school</a:t>
            </a:r>
          </a:p>
        </p:txBody>
      </p:sp>
    </p:spTree>
    <p:extLst>
      <p:ext uri="{BB962C8B-B14F-4D97-AF65-F5344CB8AC3E}">
        <p14:creationId xmlns:p14="http://schemas.microsoft.com/office/powerpoint/2010/main" val="278352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3140968"/>
            <a:ext cx="8568952" cy="1470025"/>
          </a:xfrm>
        </p:spPr>
        <p:txBody>
          <a:bodyPr>
            <a:noAutofit/>
          </a:bodyPr>
          <a:lstStyle/>
          <a:p>
            <a:br>
              <a:rPr lang="en-GB" sz="2400" dirty="0"/>
            </a:br>
            <a:r>
              <a:rPr lang="en-GB" sz="2400" dirty="0"/>
              <a:t> </a:t>
            </a:r>
            <a:br>
              <a:rPr lang="en-GB" sz="2400" dirty="0"/>
            </a:br>
            <a:endParaRPr lang="en-GB" sz="2400"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3219"/>
            <a:ext cx="1368152" cy="1656184"/>
          </a:xfrm>
          <a:prstGeom prst="rect">
            <a:avLst/>
          </a:prstGeom>
        </p:spPr>
      </p:pic>
      <p:sp>
        <p:nvSpPr>
          <p:cNvPr id="3" name="Rectangle 2"/>
          <p:cNvSpPr/>
          <p:nvPr/>
        </p:nvSpPr>
        <p:spPr>
          <a:xfrm>
            <a:off x="3264269" y="814873"/>
            <a:ext cx="2543453" cy="769441"/>
          </a:xfrm>
          <a:prstGeom prst="rect">
            <a:avLst/>
          </a:prstGeom>
        </p:spPr>
        <p:txBody>
          <a:bodyPr wrap="none">
            <a:spAutoFit/>
          </a:bodyPr>
          <a:lstStyle/>
          <a:p>
            <a:pPr algn="ctr"/>
            <a:r>
              <a:rPr lang="en-GB" altLang="en-US" sz="4400" b="1" dirty="0"/>
              <a:t>Settling In</a:t>
            </a:r>
            <a:endParaRPr lang="en-GB" sz="4400" b="1" dirty="0"/>
          </a:p>
        </p:txBody>
      </p:sp>
      <p:sp>
        <p:nvSpPr>
          <p:cNvPr id="6" name="Rectangle 5"/>
          <p:cNvSpPr/>
          <p:nvPr/>
        </p:nvSpPr>
        <p:spPr>
          <a:xfrm>
            <a:off x="684076" y="1844824"/>
            <a:ext cx="7488832" cy="2893100"/>
          </a:xfrm>
          <a:prstGeom prst="rect">
            <a:avLst/>
          </a:prstGeom>
        </p:spPr>
        <p:txBody>
          <a:bodyPr wrap="square">
            <a:spAutoFit/>
          </a:bodyPr>
          <a:lstStyle/>
          <a:p>
            <a:pPr>
              <a:spcBef>
                <a:spcPct val="0"/>
              </a:spcBef>
              <a:buClr>
                <a:schemeClr val="tx1"/>
              </a:buClr>
              <a:buSzTx/>
              <a:buFont typeface="Arial" panose="020B0604020202020204" pitchFamily="34" charset="0"/>
              <a:buChar char="•"/>
            </a:pPr>
            <a:r>
              <a:rPr lang="en-US" altLang="en-US" sz="2600" dirty="0"/>
              <a:t>All children will have a phased introduction to give them time to settle in</a:t>
            </a:r>
          </a:p>
          <a:p>
            <a:pPr>
              <a:spcBef>
                <a:spcPct val="0"/>
              </a:spcBef>
              <a:buClr>
                <a:schemeClr val="tx1"/>
              </a:buClr>
              <a:buSzTx/>
              <a:buFont typeface="Arial" panose="020B0604020202020204" pitchFamily="34" charset="0"/>
              <a:buChar char="•"/>
            </a:pPr>
            <a:r>
              <a:rPr lang="en-US" altLang="en-US" sz="2600" dirty="0"/>
              <a:t>The most important aspects of the first half term are…</a:t>
            </a:r>
          </a:p>
          <a:p>
            <a:pPr lvl="1">
              <a:spcBef>
                <a:spcPct val="0"/>
              </a:spcBef>
              <a:buClr>
                <a:schemeClr val="tx1"/>
              </a:buClr>
              <a:buFont typeface="Arial" panose="020B0604020202020204" pitchFamily="34" charset="0"/>
              <a:buChar char="•"/>
            </a:pPr>
            <a:r>
              <a:rPr lang="en-US" altLang="en-US" sz="2600" dirty="0"/>
              <a:t>For your child to feel settled at school </a:t>
            </a:r>
          </a:p>
          <a:p>
            <a:pPr lvl="1">
              <a:spcBef>
                <a:spcPct val="0"/>
              </a:spcBef>
              <a:buClr>
                <a:schemeClr val="tx1"/>
              </a:buClr>
              <a:buFont typeface="Arial" panose="020B0604020202020204" pitchFamily="34" charset="0"/>
              <a:buChar char="•"/>
            </a:pPr>
            <a:r>
              <a:rPr lang="en-US" altLang="en-US" sz="2600" dirty="0"/>
              <a:t>To make friends</a:t>
            </a:r>
          </a:p>
          <a:p>
            <a:pPr lvl="1">
              <a:spcBef>
                <a:spcPct val="0"/>
              </a:spcBef>
              <a:buClr>
                <a:schemeClr val="tx1"/>
              </a:buClr>
              <a:buFont typeface="Arial" panose="020B0604020202020204" pitchFamily="34" charset="0"/>
              <a:buChar char="•"/>
            </a:pPr>
            <a:r>
              <a:rPr lang="en-US" altLang="en-US" sz="2600" dirty="0"/>
              <a:t>To learn the routines of the classroom</a:t>
            </a:r>
            <a:endParaRPr lang="en-US" altLang="en-US" sz="2600" dirty="0">
              <a:latin typeface="Comic Sans MS" panose="030F0702030302020204" pitchFamily="66" charset="0"/>
            </a:endParaRPr>
          </a:p>
        </p:txBody>
      </p:sp>
      <p:pic>
        <p:nvPicPr>
          <p:cNvPr id="7" name="Picture 5" descr="http://ts1.mm.bing.net/th?&amp;id=JN.c9ZeHg5NQ7bQlgqGsWdEYQ&amp;w=300&amp;h=300&amp;c=0&amp;pid=1.9&amp;rs=0&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443" y="4610993"/>
            <a:ext cx="208915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010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3140968"/>
            <a:ext cx="8568952" cy="1470025"/>
          </a:xfrm>
        </p:spPr>
        <p:txBody>
          <a:bodyPr>
            <a:noAutofit/>
          </a:bodyPr>
          <a:lstStyle/>
          <a:p>
            <a:br>
              <a:rPr lang="en-GB" sz="2400" dirty="0"/>
            </a:br>
            <a:r>
              <a:rPr lang="en-GB" sz="2400" dirty="0"/>
              <a:t> </a:t>
            </a:r>
            <a:br>
              <a:rPr lang="en-GB" sz="2400" dirty="0"/>
            </a:br>
            <a:endParaRPr lang="en-GB" sz="2400"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3219"/>
            <a:ext cx="1368152" cy="1656184"/>
          </a:xfrm>
          <a:prstGeom prst="rect">
            <a:avLst/>
          </a:prstGeom>
        </p:spPr>
      </p:pic>
      <p:sp>
        <p:nvSpPr>
          <p:cNvPr id="8" name="Rectangle 7"/>
          <p:cNvSpPr/>
          <p:nvPr/>
        </p:nvSpPr>
        <p:spPr>
          <a:xfrm>
            <a:off x="2464000" y="572572"/>
            <a:ext cx="5492376" cy="769441"/>
          </a:xfrm>
          <a:prstGeom prst="rect">
            <a:avLst/>
          </a:prstGeom>
        </p:spPr>
        <p:txBody>
          <a:bodyPr wrap="square">
            <a:spAutoFit/>
          </a:bodyPr>
          <a:lstStyle/>
          <a:p>
            <a:r>
              <a:rPr lang="en-GB" altLang="en-US" sz="4400" b="1" dirty="0"/>
              <a:t>Helping at Home</a:t>
            </a:r>
            <a:endParaRPr lang="en-GB" sz="4400" b="1" dirty="0"/>
          </a:p>
        </p:txBody>
      </p:sp>
      <p:sp>
        <p:nvSpPr>
          <p:cNvPr id="9" name="Rectangle 8"/>
          <p:cNvSpPr/>
          <p:nvPr/>
        </p:nvSpPr>
        <p:spPr>
          <a:xfrm>
            <a:off x="684076" y="1802140"/>
            <a:ext cx="7416824" cy="2677656"/>
          </a:xfrm>
          <a:prstGeom prst="rect">
            <a:avLst/>
          </a:prstGeom>
        </p:spPr>
        <p:txBody>
          <a:bodyPr wrap="square">
            <a:spAutoFit/>
          </a:bodyPr>
          <a:lstStyle/>
          <a:p>
            <a:pPr marL="457200" indent="-457200">
              <a:spcBef>
                <a:spcPct val="0"/>
              </a:spcBef>
              <a:buClr>
                <a:schemeClr val="tx1"/>
              </a:buClr>
              <a:buSzTx/>
              <a:buFont typeface="Arial" panose="020B0604020202020204" pitchFamily="34" charset="0"/>
              <a:buChar char="•"/>
              <a:defRPr/>
            </a:pPr>
            <a:r>
              <a:rPr lang="en-US" altLang="en-US" sz="2800" dirty="0"/>
              <a:t>Talk to your child about school</a:t>
            </a:r>
            <a:endParaRPr lang="en-US" altLang="en-US" sz="2800" dirty="0">
              <a:latin typeface="Comic Sans MS" pitchFamily="66" charset="0"/>
            </a:endParaRPr>
          </a:p>
          <a:p>
            <a:pPr marL="457200" indent="-457200">
              <a:spcBef>
                <a:spcPct val="0"/>
              </a:spcBef>
              <a:buClr>
                <a:schemeClr val="tx1"/>
              </a:buClr>
              <a:buSzTx/>
              <a:buFont typeface="Arial" panose="020B0604020202020204" pitchFamily="34" charset="0"/>
              <a:buChar char="•"/>
              <a:defRPr/>
            </a:pPr>
            <a:r>
              <a:rPr lang="en-US" altLang="en-US" sz="2800" dirty="0"/>
              <a:t>Show your child their new uniform</a:t>
            </a:r>
          </a:p>
          <a:p>
            <a:pPr marL="457200" indent="-457200">
              <a:spcBef>
                <a:spcPct val="0"/>
              </a:spcBef>
              <a:buClr>
                <a:schemeClr val="tx1"/>
              </a:buClr>
              <a:buSzTx/>
              <a:buFont typeface="Arial" panose="020B0604020202020204" pitchFamily="34" charset="0"/>
              <a:buChar char="•"/>
              <a:defRPr/>
            </a:pPr>
            <a:r>
              <a:rPr lang="en-US" altLang="en-US" sz="2800" dirty="0"/>
              <a:t>Pick a new water bottle </a:t>
            </a:r>
          </a:p>
          <a:p>
            <a:pPr marL="457200" indent="-457200">
              <a:spcBef>
                <a:spcPct val="0"/>
              </a:spcBef>
              <a:buClr>
                <a:schemeClr val="tx1"/>
              </a:buClr>
              <a:buSzTx/>
              <a:buFont typeface="Arial" panose="020B0604020202020204" pitchFamily="34" charset="0"/>
              <a:buChar char="•"/>
              <a:defRPr/>
            </a:pPr>
            <a:r>
              <a:rPr lang="en-US" altLang="en-US" sz="2800" dirty="0"/>
              <a:t>Practice dressing and undressing (make it fun!)</a:t>
            </a:r>
          </a:p>
          <a:p>
            <a:pPr marL="457200" indent="-457200">
              <a:spcBef>
                <a:spcPct val="0"/>
              </a:spcBef>
              <a:buClr>
                <a:schemeClr val="tx1"/>
              </a:buClr>
              <a:buSzTx/>
              <a:buFont typeface="Arial" panose="020B0604020202020204" pitchFamily="34" charset="0"/>
              <a:buChar char="•"/>
              <a:defRPr/>
            </a:pPr>
            <a:r>
              <a:rPr lang="en-US" altLang="en-US" sz="2800" dirty="0"/>
              <a:t>Ensure all items are named</a:t>
            </a:r>
          </a:p>
          <a:p>
            <a:pPr marL="457200" indent="-457200">
              <a:spcBef>
                <a:spcPct val="0"/>
              </a:spcBef>
              <a:buClr>
                <a:schemeClr val="tx1"/>
              </a:buClr>
              <a:buSzTx/>
              <a:buFont typeface="Arial" panose="020B0604020202020204" pitchFamily="34" charset="0"/>
              <a:buChar char="•"/>
              <a:defRPr/>
            </a:pPr>
            <a:endParaRPr lang="en-US" altLang="en-US" sz="2800" dirty="0"/>
          </a:p>
        </p:txBody>
      </p:sp>
      <p:pic>
        <p:nvPicPr>
          <p:cNvPr id="10" name="Picture 2" descr="http://ts4.mm.bing.net/th?id=JN.Nk2MG0YAQAHKsrAMX2GzLQ&amp;w=208&amp;h=154&amp;c=7&amp;rs=1&amp;qlt=90&amp;o=4&amp;cb=10&amp;url=http%3a%2f%2fwww.clker.com%2fclipart-3513.html&amp;pid=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5373902"/>
            <a:ext cx="1459599" cy="108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508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632" y="1772816"/>
            <a:ext cx="8856984" cy="4381309"/>
          </a:xfrm>
        </p:spPr>
        <p:txBody>
          <a:bodyPr>
            <a:noAutofit/>
          </a:bodyPr>
          <a:lstStyle/>
          <a:p>
            <a:pPr marL="0" lvl="2" indent="0">
              <a:buNone/>
            </a:pPr>
            <a:r>
              <a:rPr lang="en-GB" sz="2400" dirty="0">
                <a:latin typeface="+mj-lt"/>
              </a:rPr>
              <a:t>We follow the Early Years Foundation Stage (EYFS) curriculum. </a:t>
            </a:r>
            <a:br>
              <a:rPr lang="en-GB" sz="2400" dirty="0">
                <a:latin typeface="+mj-lt"/>
              </a:rPr>
            </a:br>
            <a:br>
              <a:rPr lang="en-GB" sz="2400" dirty="0">
                <a:latin typeface="+mj-lt"/>
              </a:rPr>
            </a:br>
            <a:r>
              <a:rPr lang="en-GB" sz="2400" b="1" dirty="0">
                <a:solidFill>
                  <a:srgbClr val="00B050"/>
                </a:solidFill>
                <a:latin typeface="+mj-lt"/>
              </a:rPr>
              <a:t>Communication and Language</a:t>
            </a:r>
            <a:br>
              <a:rPr lang="en-GB" sz="2400" b="1" dirty="0">
                <a:solidFill>
                  <a:srgbClr val="00B050"/>
                </a:solidFill>
                <a:latin typeface="+mj-lt"/>
              </a:rPr>
            </a:br>
            <a:r>
              <a:rPr lang="en-GB" sz="2400" b="1" dirty="0">
                <a:solidFill>
                  <a:srgbClr val="00B050"/>
                </a:solidFill>
                <a:latin typeface="+mj-lt"/>
              </a:rPr>
              <a:t>Physical Development</a:t>
            </a:r>
            <a:br>
              <a:rPr lang="en-GB" sz="2400" b="1" dirty="0">
                <a:solidFill>
                  <a:srgbClr val="00B050"/>
                </a:solidFill>
                <a:latin typeface="+mj-lt"/>
              </a:rPr>
            </a:br>
            <a:r>
              <a:rPr lang="en-GB" sz="2400" b="1" dirty="0">
                <a:solidFill>
                  <a:srgbClr val="00B050"/>
                </a:solidFill>
                <a:latin typeface="+mj-lt"/>
              </a:rPr>
              <a:t>PSED</a:t>
            </a:r>
            <a:br>
              <a:rPr lang="en-GB" sz="2400" b="1" dirty="0">
                <a:solidFill>
                  <a:srgbClr val="00B050"/>
                </a:solidFill>
                <a:latin typeface="+mj-lt"/>
              </a:rPr>
            </a:br>
            <a:r>
              <a:rPr lang="en-GB" sz="2400" dirty="0">
                <a:solidFill>
                  <a:srgbClr val="0070C0"/>
                </a:solidFill>
                <a:latin typeface="+mj-lt"/>
              </a:rPr>
              <a:t>Literacy</a:t>
            </a:r>
            <a:br>
              <a:rPr lang="en-GB" sz="2400" dirty="0">
                <a:solidFill>
                  <a:srgbClr val="0070C0"/>
                </a:solidFill>
                <a:latin typeface="+mj-lt"/>
              </a:rPr>
            </a:br>
            <a:r>
              <a:rPr lang="en-GB" sz="2400" dirty="0">
                <a:solidFill>
                  <a:srgbClr val="0070C0"/>
                </a:solidFill>
                <a:latin typeface="+mj-lt"/>
              </a:rPr>
              <a:t>Mathematics</a:t>
            </a:r>
            <a:br>
              <a:rPr lang="en-GB" sz="2400" dirty="0">
                <a:solidFill>
                  <a:srgbClr val="0070C0"/>
                </a:solidFill>
                <a:latin typeface="+mj-lt"/>
              </a:rPr>
            </a:br>
            <a:r>
              <a:rPr lang="en-GB" sz="2400" dirty="0">
                <a:solidFill>
                  <a:srgbClr val="0070C0"/>
                </a:solidFill>
                <a:latin typeface="+mj-lt"/>
              </a:rPr>
              <a:t>Understanding of the World</a:t>
            </a:r>
            <a:br>
              <a:rPr lang="en-GB" sz="2400" dirty="0">
                <a:solidFill>
                  <a:srgbClr val="0070C0"/>
                </a:solidFill>
                <a:latin typeface="+mj-lt"/>
              </a:rPr>
            </a:br>
            <a:r>
              <a:rPr lang="en-GB" sz="2400" dirty="0">
                <a:solidFill>
                  <a:srgbClr val="0070C0"/>
                </a:solidFill>
                <a:latin typeface="+mj-lt"/>
              </a:rPr>
              <a:t>Expressive Arts and Designs</a:t>
            </a:r>
            <a:br>
              <a:rPr lang="en-GB" sz="2400" dirty="0">
                <a:solidFill>
                  <a:srgbClr val="0070C0"/>
                </a:solidFill>
                <a:latin typeface="+mj-lt"/>
              </a:rPr>
            </a:br>
            <a:br>
              <a:rPr lang="en-GB" sz="2400" dirty="0">
                <a:solidFill>
                  <a:srgbClr val="0070C0"/>
                </a:solidFill>
                <a:latin typeface="+mj-lt"/>
              </a:rPr>
            </a:br>
            <a:endParaRPr lang="en-GB" sz="2400" dirty="0">
              <a:latin typeface="+mj-lt"/>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9067"/>
            <a:ext cx="1368152" cy="1656184"/>
          </a:xfrm>
          <a:prstGeom prst="rect">
            <a:avLst/>
          </a:prstGeom>
        </p:spPr>
      </p:pic>
      <p:sp>
        <p:nvSpPr>
          <p:cNvPr id="5" name="Rectangle 4"/>
          <p:cNvSpPr/>
          <p:nvPr/>
        </p:nvSpPr>
        <p:spPr>
          <a:xfrm>
            <a:off x="971600" y="748301"/>
            <a:ext cx="8280920" cy="769441"/>
          </a:xfrm>
          <a:prstGeom prst="rect">
            <a:avLst/>
          </a:prstGeom>
        </p:spPr>
        <p:txBody>
          <a:bodyPr wrap="square">
            <a:spAutoFit/>
          </a:bodyPr>
          <a:lstStyle/>
          <a:p>
            <a:pPr algn="ctr"/>
            <a:r>
              <a:rPr lang="en-GB" sz="4400" b="1" dirty="0"/>
              <a:t>Learning in Reception</a:t>
            </a:r>
          </a:p>
        </p:txBody>
      </p:sp>
    </p:spTree>
    <p:extLst>
      <p:ext uri="{BB962C8B-B14F-4D97-AF65-F5344CB8AC3E}">
        <p14:creationId xmlns:p14="http://schemas.microsoft.com/office/powerpoint/2010/main" val="1251168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2636912"/>
            <a:ext cx="8435417" cy="1470025"/>
          </a:xfrm>
        </p:spPr>
        <p:txBody>
          <a:bodyPr>
            <a:noAutofit/>
          </a:bodyPr>
          <a:lstStyle/>
          <a:p>
            <a:pPr marL="342900" lvl="2" indent="-342900"/>
            <a:br>
              <a:rPr lang="en-GB" sz="3000" dirty="0">
                <a:latin typeface="Comic Sans MS" pitchFamily="-84" charset="0"/>
              </a:rPr>
            </a:br>
            <a:r>
              <a:rPr lang="en-GB" sz="2400" dirty="0">
                <a:latin typeface="+mj-lt"/>
              </a:rPr>
              <a:t>We monitor children’s progress through observations, which we then use to inform our planning and your child’s next steps in learning. </a:t>
            </a:r>
            <a:br>
              <a:rPr lang="en-GB" sz="2400" dirty="0">
                <a:latin typeface="+mj-lt"/>
              </a:rPr>
            </a:br>
            <a:br>
              <a:rPr lang="en-GB" sz="2400" dirty="0">
                <a:latin typeface="+mj-lt"/>
              </a:rPr>
            </a:br>
            <a:r>
              <a:rPr lang="en-GB" sz="2400" dirty="0">
                <a:latin typeface="+mj-lt"/>
              </a:rPr>
              <a:t>The EYFS Curriculum enables practitioners to teach children through a play based curriculum. </a:t>
            </a:r>
            <a:br>
              <a:rPr lang="en-GB" sz="2400" dirty="0">
                <a:latin typeface="+mj-lt"/>
              </a:rPr>
            </a:br>
            <a:br>
              <a:rPr lang="en-GB" dirty="0"/>
            </a:br>
            <a:r>
              <a:rPr lang="en-GB" sz="2400" dirty="0"/>
              <a:t> </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9067"/>
            <a:ext cx="1368152" cy="1656184"/>
          </a:xfrm>
          <a:prstGeom prst="rect">
            <a:avLst/>
          </a:prstGeom>
        </p:spPr>
      </p:pic>
      <p:sp>
        <p:nvSpPr>
          <p:cNvPr id="5" name="Rectangle 4"/>
          <p:cNvSpPr/>
          <p:nvPr/>
        </p:nvSpPr>
        <p:spPr>
          <a:xfrm>
            <a:off x="1475656" y="802619"/>
            <a:ext cx="8414455" cy="769441"/>
          </a:xfrm>
          <a:prstGeom prst="rect">
            <a:avLst/>
          </a:prstGeom>
        </p:spPr>
        <p:txBody>
          <a:bodyPr wrap="square">
            <a:spAutoFit/>
          </a:bodyPr>
          <a:lstStyle/>
          <a:p>
            <a:r>
              <a:rPr lang="en-GB" sz="4400" b="1" dirty="0"/>
              <a:t>The Teaching-Learning Cycle</a:t>
            </a:r>
          </a:p>
        </p:txBody>
      </p:sp>
      <p:pic>
        <p:nvPicPr>
          <p:cNvPr id="6" name="Picture 2" descr="http://www.magicaltreenurseries.co.uk/wp-content/uploads/2013/11/the-child.jpg"/>
          <p:cNvPicPr>
            <a:picLocks noChangeAspect="1" noChangeArrowheads="1"/>
          </p:cNvPicPr>
          <p:nvPr/>
        </p:nvPicPr>
        <p:blipFill>
          <a:blip r:embed="rId3" cstate="print"/>
          <a:srcRect/>
          <a:stretch>
            <a:fillRect/>
          </a:stretch>
        </p:blipFill>
        <p:spPr bwMode="auto">
          <a:xfrm>
            <a:off x="5905814" y="4106938"/>
            <a:ext cx="2986666" cy="2529654"/>
          </a:xfrm>
          <a:prstGeom prst="rect">
            <a:avLst/>
          </a:prstGeom>
          <a:noFill/>
        </p:spPr>
      </p:pic>
    </p:spTree>
    <p:extLst>
      <p:ext uri="{BB962C8B-B14F-4D97-AF65-F5344CB8AC3E}">
        <p14:creationId xmlns:p14="http://schemas.microsoft.com/office/powerpoint/2010/main" val="3294893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5" y="2996952"/>
            <a:ext cx="8435417" cy="1470025"/>
          </a:xfrm>
        </p:spPr>
        <p:txBody>
          <a:bodyPr>
            <a:noAutofit/>
          </a:bodyPr>
          <a:lstStyle/>
          <a:p>
            <a:pPr marL="342900" lvl="2" indent="-342900"/>
            <a:br>
              <a:rPr lang="en-GB" sz="2400" dirty="0">
                <a:latin typeface="+mj-lt"/>
              </a:rPr>
            </a:br>
            <a:r>
              <a:rPr lang="en-GB" sz="2800" dirty="0">
                <a:latin typeface="+mn-lt"/>
              </a:rPr>
              <a:t>Each child is unique and has individual ways of learning. </a:t>
            </a:r>
            <a:br>
              <a:rPr lang="en-GB" sz="2800" dirty="0">
                <a:latin typeface="+mn-lt"/>
              </a:rPr>
            </a:br>
            <a:br>
              <a:rPr lang="en-GB" sz="2800" dirty="0">
                <a:latin typeface="+mn-lt"/>
              </a:rPr>
            </a:br>
            <a:r>
              <a:rPr lang="en-GB" sz="2800" dirty="0">
                <a:latin typeface="+mn-lt"/>
              </a:rPr>
              <a:t>The Reception team will make sure that the activities are suited to your child’s unique interests, needs and abilities. </a:t>
            </a:r>
            <a:br>
              <a:rPr lang="en-GB" sz="2800" dirty="0">
                <a:latin typeface="+mn-lt"/>
              </a:rPr>
            </a:br>
            <a:br>
              <a:rPr lang="en-GB" sz="2800" dirty="0">
                <a:latin typeface="+mn-lt"/>
              </a:rPr>
            </a:br>
            <a:br>
              <a:rPr lang="en-GB" dirty="0"/>
            </a:br>
            <a:r>
              <a:rPr lang="en-GB" sz="2400" dirty="0"/>
              <a:t> </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9067"/>
            <a:ext cx="1368152" cy="1656184"/>
          </a:xfrm>
          <a:prstGeom prst="rect">
            <a:avLst/>
          </a:prstGeom>
        </p:spPr>
      </p:pic>
      <p:sp>
        <p:nvSpPr>
          <p:cNvPr id="5" name="Rectangle 4"/>
          <p:cNvSpPr/>
          <p:nvPr/>
        </p:nvSpPr>
        <p:spPr>
          <a:xfrm>
            <a:off x="729545" y="867676"/>
            <a:ext cx="8414455" cy="769441"/>
          </a:xfrm>
          <a:prstGeom prst="rect">
            <a:avLst/>
          </a:prstGeom>
        </p:spPr>
        <p:txBody>
          <a:bodyPr wrap="square">
            <a:spAutoFit/>
          </a:bodyPr>
          <a:lstStyle/>
          <a:p>
            <a:pPr algn="ctr"/>
            <a:r>
              <a:rPr lang="en-GB" sz="4400" b="1" dirty="0"/>
              <a:t>Learning in Reception</a:t>
            </a:r>
          </a:p>
        </p:txBody>
      </p:sp>
      <p:pic>
        <p:nvPicPr>
          <p:cNvPr id="7" name="Picture 6"/>
          <p:cNvPicPr>
            <a:picLocks noChangeAspect="1"/>
          </p:cNvPicPr>
          <p:nvPr/>
        </p:nvPicPr>
        <p:blipFill>
          <a:blip r:embed="rId3"/>
          <a:stretch>
            <a:fillRect/>
          </a:stretch>
        </p:blipFill>
        <p:spPr>
          <a:xfrm>
            <a:off x="3635896" y="4466977"/>
            <a:ext cx="2182905" cy="2219904"/>
          </a:xfrm>
          <a:prstGeom prst="rect">
            <a:avLst/>
          </a:prstGeom>
        </p:spPr>
      </p:pic>
    </p:spTree>
    <p:extLst>
      <p:ext uri="{BB962C8B-B14F-4D97-AF65-F5344CB8AC3E}">
        <p14:creationId xmlns:p14="http://schemas.microsoft.com/office/powerpoint/2010/main" val="3908277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0" y="-19067"/>
            <a:ext cx="1368152" cy="1656184"/>
          </a:xfrm>
          <a:prstGeom prst="rect">
            <a:avLst/>
          </a:prstGeom>
        </p:spPr>
      </p:pic>
      <p:sp>
        <p:nvSpPr>
          <p:cNvPr id="5" name="Rectangle 4"/>
          <p:cNvSpPr/>
          <p:nvPr/>
        </p:nvSpPr>
        <p:spPr>
          <a:xfrm>
            <a:off x="729545" y="809025"/>
            <a:ext cx="8414455" cy="769441"/>
          </a:xfrm>
          <a:prstGeom prst="rect">
            <a:avLst/>
          </a:prstGeom>
        </p:spPr>
        <p:txBody>
          <a:bodyPr wrap="square">
            <a:spAutoFit/>
          </a:bodyPr>
          <a:lstStyle/>
          <a:p>
            <a:pPr algn="ctr"/>
            <a:r>
              <a:rPr lang="en-GB" sz="4400" b="1" dirty="0"/>
              <a:t>Class Activities and Lessons</a:t>
            </a:r>
          </a:p>
        </p:txBody>
      </p:sp>
      <p:sp>
        <p:nvSpPr>
          <p:cNvPr id="2" name="Rectangle 1"/>
          <p:cNvSpPr/>
          <p:nvPr/>
        </p:nvSpPr>
        <p:spPr>
          <a:xfrm>
            <a:off x="323528" y="1587536"/>
            <a:ext cx="8568952" cy="2339102"/>
          </a:xfrm>
          <a:prstGeom prst="rect">
            <a:avLst/>
          </a:prstGeom>
        </p:spPr>
        <p:txBody>
          <a:bodyPr wrap="square">
            <a:spAutoFit/>
          </a:bodyPr>
          <a:lstStyle/>
          <a:p>
            <a:r>
              <a:rPr lang="en-GB" sz="2000" dirty="0"/>
              <a:t>In reception we offer an extensive range of lessons and activities.</a:t>
            </a:r>
          </a:p>
          <a:p>
            <a:br>
              <a:rPr lang="en-GB" dirty="0"/>
            </a:br>
            <a:r>
              <a:rPr lang="en-GB" sz="2000" dirty="0"/>
              <a:t>There are a mixture of guided and independent activities throughout the day.</a:t>
            </a:r>
            <a:br>
              <a:rPr lang="en-GB" sz="2000" dirty="0"/>
            </a:br>
            <a:endParaRPr lang="en-GB" sz="2000" dirty="0"/>
          </a:p>
          <a:p>
            <a:r>
              <a:rPr lang="en-GB" sz="2000" dirty="0"/>
              <a:t>Learning takes place both inside and outside the classroom.</a:t>
            </a:r>
          </a:p>
          <a:p>
            <a:br>
              <a:rPr lang="en-GB" sz="2400" dirty="0"/>
            </a:br>
            <a:endParaRPr lang="en-GB" sz="2400" dirty="0"/>
          </a:p>
        </p:txBody>
      </p:sp>
      <p:pic>
        <p:nvPicPr>
          <p:cNvPr id="19" name="Picture 18"/>
          <p:cNvPicPr/>
          <p:nvPr/>
        </p:nvPicPr>
        <p:blipFill>
          <a:blip r:embed="rId4"/>
          <a:stretch>
            <a:fillRect/>
          </a:stretch>
        </p:blipFill>
        <p:spPr>
          <a:xfrm>
            <a:off x="460656" y="3278257"/>
            <a:ext cx="1700780" cy="1590903"/>
          </a:xfrm>
          <a:prstGeom prst="rect">
            <a:avLst/>
          </a:prstGeom>
        </p:spPr>
      </p:pic>
      <p:pic>
        <p:nvPicPr>
          <p:cNvPr id="13" name="Picture 12">
            <a:extLst>
              <a:ext uri="{FF2B5EF4-FFF2-40B4-BE49-F238E27FC236}">
                <a16:creationId xmlns:a16="http://schemas.microsoft.com/office/drawing/2014/main" id="{913412E2-807A-45DB-A13D-E51F4BCD02FD}"/>
              </a:ext>
            </a:extLst>
          </p:cNvPr>
          <p:cNvPicPr/>
          <p:nvPr/>
        </p:nvPicPr>
        <p:blipFill>
          <a:blip r:embed="rId5"/>
          <a:stretch>
            <a:fillRect/>
          </a:stretch>
        </p:blipFill>
        <p:spPr>
          <a:xfrm>
            <a:off x="2048206" y="5047436"/>
            <a:ext cx="1537970" cy="1363345"/>
          </a:xfrm>
          <a:prstGeom prst="rect">
            <a:avLst/>
          </a:prstGeom>
        </p:spPr>
      </p:pic>
      <p:pic>
        <p:nvPicPr>
          <p:cNvPr id="17" name="Picture 16">
            <a:extLst>
              <a:ext uri="{FF2B5EF4-FFF2-40B4-BE49-F238E27FC236}">
                <a16:creationId xmlns:a16="http://schemas.microsoft.com/office/drawing/2014/main" id="{CC40F2A4-68CF-44C1-AD0F-E024F56FCBB6}"/>
              </a:ext>
            </a:extLst>
          </p:cNvPr>
          <p:cNvPicPr/>
          <p:nvPr/>
        </p:nvPicPr>
        <p:blipFill>
          <a:blip r:embed="rId6"/>
          <a:stretch>
            <a:fillRect/>
          </a:stretch>
        </p:blipFill>
        <p:spPr>
          <a:xfrm>
            <a:off x="6557332" y="3216908"/>
            <a:ext cx="1759084" cy="1451368"/>
          </a:xfrm>
          <a:prstGeom prst="rect">
            <a:avLst/>
          </a:prstGeom>
        </p:spPr>
      </p:pic>
      <p:pic>
        <p:nvPicPr>
          <p:cNvPr id="20" name="Picture 19">
            <a:extLst>
              <a:ext uri="{FF2B5EF4-FFF2-40B4-BE49-F238E27FC236}">
                <a16:creationId xmlns:a16="http://schemas.microsoft.com/office/drawing/2014/main" id="{EBD6D863-A491-4960-A65E-293A11D9125F}"/>
              </a:ext>
            </a:extLst>
          </p:cNvPr>
          <p:cNvPicPr/>
          <p:nvPr/>
        </p:nvPicPr>
        <p:blipFill>
          <a:blip r:embed="rId7"/>
          <a:stretch>
            <a:fillRect/>
          </a:stretch>
        </p:blipFill>
        <p:spPr>
          <a:xfrm>
            <a:off x="3347864" y="3348024"/>
            <a:ext cx="1893163" cy="1451368"/>
          </a:xfrm>
          <a:prstGeom prst="rect">
            <a:avLst/>
          </a:prstGeom>
        </p:spPr>
      </p:pic>
      <p:pic>
        <p:nvPicPr>
          <p:cNvPr id="22" name="Picture 21">
            <a:extLst>
              <a:ext uri="{FF2B5EF4-FFF2-40B4-BE49-F238E27FC236}">
                <a16:creationId xmlns:a16="http://schemas.microsoft.com/office/drawing/2014/main" id="{8BE9E949-D7A4-43D2-9F61-B5F09B8DA8FB}"/>
              </a:ext>
            </a:extLst>
          </p:cNvPr>
          <p:cNvPicPr/>
          <p:nvPr/>
        </p:nvPicPr>
        <p:blipFill>
          <a:blip r:embed="rId8"/>
          <a:stretch>
            <a:fillRect/>
          </a:stretch>
        </p:blipFill>
        <p:spPr>
          <a:xfrm>
            <a:off x="4936772" y="4949256"/>
            <a:ext cx="1508760" cy="1475740"/>
          </a:xfrm>
          <a:prstGeom prst="rect">
            <a:avLst/>
          </a:prstGeom>
        </p:spPr>
      </p:pic>
    </p:spTree>
    <p:extLst>
      <p:ext uri="{BB962C8B-B14F-4D97-AF65-F5344CB8AC3E}">
        <p14:creationId xmlns:p14="http://schemas.microsoft.com/office/powerpoint/2010/main" val="38349126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2550</TotalTime>
  <Words>1404</Words>
  <Application>Microsoft Office PowerPoint</Application>
  <PresentationFormat>On-screen Show (4:3)</PresentationFormat>
  <Paragraphs>148</Paragraphs>
  <Slides>22</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arial</vt:lpstr>
      <vt:lpstr>Calibri</vt:lpstr>
      <vt:lpstr>Comic Sans MS</vt:lpstr>
      <vt:lpstr>inherit</vt:lpstr>
      <vt:lpstr>Lucida Sans Unicode</vt:lpstr>
      <vt:lpstr>Office Theme</vt:lpstr>
      <vt:lpstr>PowerPoint Presentation</vt:lpstr>
      <vt:lpstr>PowerPoint Presentation</vt:lpstr>
      <vt:lpstr>PowerPoint Presentation</vt:lpstr>
      <vt:lpstr>   </vt:lpstr>
      <vt:lpstr>   </vt:lpstr>
      <vt:lpstr>We follow the Early Years Foundation Stage (EYFS) curriculum.   Communication and Language Physical Development PSED Literacy Mathematics Understanding of the World Expressive Arts and Designs  </vt:lpstr>
      <vt:lpstr> We monitor children’s progress through observations, which we then use to inform our planning and your child’s next steps in learning.   The EYFS Curriculum enables practitioners to teach children through a play based curriculum.    </vt:lpstr>
      <vt:lpstr> Each child is unique and has individual ways of learning.   The Reception team will make sure that the activities are suited to your child’s unique interests, needs and abilities.     </vt:lpstr>
      <vt:lpstr>PowerPoint Presentation</vt:lpstr>
      <vt:lpstr>PowerPoint Presentation</vt:lpstr>
      <vt:lpstr>PowerPoint Presentation</vt:lpstr>
      <vt:lpstr>In Reception your child will be given books each week to read at home we will change these each week.  The books match our phonics scheme so support the teaching and learning in school.   Children also take home a school library book each week. These are for you to enjoy sharing together.  We read with the children regularly, this includes reading to the teacher  and TA, individually and as a whole class.   </vt:lpstr>
      <vt:lpstr>  </vt:lpstr>
      <vt:lpstr>PowerPoint Presentation</vt:lpstr>
      <vt:lpstr>PowerPoint Presentation</vt:lpstr>
      <vt:lpstr>We have a ‘buddy’ system whereby some of the older pupils support the younger children at playtimes and lunchtimes. </vt:lpstr>
      <vt:lpstr>We send home a weekly newsletter which will keep you informed about our learning. We will share suggestions and ideas of how you could support your child’s learning at home.  We upload photos of the children learning at school for you to see. You can also upload photos of your child learning at home. Communication from the classroom will primarily come through Tapestry – an online platform. We will need your consent to set this up.  </vt:lpstr>
      <vt:lpstr>Preschool Visits</vt:lpstr>
      <vt:lpstr>Settling Sessions and Parent Consultations</vt:lpstr>
      <vt:lpstr>Starting School</vt:lpstr>
      <vt:lpstr>Uniform</vt:lpstr>
      <vt:lpstr>If you have any concerns or questions, please come and speak to one of us or email  office@westernroad.e-sussex.sch.uk   Many thanks for coming. We look forward to meeting you and your child!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Paterson</dc:creator>
  <cp:lastModifiedBy>Carla Jones</cp:lastModifiedBy>
  <cp:revision>67</cp:revision>
  <cp:lastPrinted>2018-06-21T06:44:55Z</cp:lastPrinted>
  <dcterms:created xsi:type="dcterms:W3CDTF">2016-06-23T16:01:07Z</dcterms:created>
  <dcterms:modified xsi:type="dcterms:W3CDTF">2025-09-15T15:25:47Z</dcterms:modified>
</cp:coreProperties>
</file>