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1"/>
  </p:notesMasterIdLst>
  <p:sldIdLst>
    <p:sldId id="260" r:id="rId2"/>
    <p:sldId id="261" r:id="rId3"/>
    <p:sldId id="262" r:id="rId4"/>
    <p:sldId id="274" r:id="rId5"/>
    <p:sldId id="263" r:id="rId6"/>
    <p:sldId id="267" r:id="rId7"/>
    <p:sldId id="268" r:id="rId8"/>
    <p:sldId id="265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winkl SemiBold" pitchFamily="2" charset="0"/>
      <p:bold r:id="rId16"/>
    </p:embeddedFont>
    <p:embeddedFont>
      <p:font typeface="Twinkl" panose="020B0604020202020204" pitchFamily="2" charset="0"/>
      <p:regular r:id="rId17"/>
      <p:bold r:id="rId1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pos="476">
          <p15:clr>
            <a:srgbClr val="A4A3A4"/>
          </p15:clr>
        </p15:guide>
        <p15:guide id="5" pos="5284">
          <p15:clr>
            <a:srgbClr val="A4A3A4"/>
          </p15:clr>
        </p15:guide>
        <p15:guide id="6" pos="5443">
          <p15:clr>
            <a:srgbClr val="A4A3A4"/>
          </p15:clr>
        </p15:guide>
        <p15:guide id="7" orient="horz" pos="323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997">
          <p15:clr>
            <a:srgbClr val="A4A3A4"/>
          </p15:clr>
        </p15:guide>
        <p15:guide id="10" orient="horz" pos="38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5940"/>
    <a:srgbClr val="8EBA83"/>
    <a:srgbClr val="CEDF98"/>
    <a:srgbClr val="84D2F5"/>
    <a:srgbClr val="A7DC85"/>
    <a:srgbClr val="BCD1A8"/>
    <a:srgbClr val="F9E9C1"/>
    <a:srgbClr val="C65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78" y="66"/>
      </p:cViewPr>
      <p:guideLst>
        <p:guide orient="horz" pos="2160"/>
        <p:guide pos="2880"/>
        <p:guide pos="317"/>
        <p:guide pos="476"/>
        <p:guide pos="5284"/>
        <p:guide pos="5443"/>
        <p:guide orient="horz" pos="323"/>
        <p:guide orient="horz" pos="482"/>
        <p:guide orient="horz" pos="3997"/>
        <p:guide orient="horz" pos="386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AC08E5B-BC5F-4101-A547-DBC3AD41BFD3}" type="datetimeFigureOut">
              <a:rPr lang="en-GB"/>
              <a:pPr>
                <a:defRPr/>
              </a:pPr>
              <a:t>12/07/2020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FBB3921-D487-4B71-A051-B3BE7EB55D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smtClean="0"/>
              <a:t>Click the Go button each time to control each arrow or instruction.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fld id="{5FA620D7-70AC-4861-935F-490373786FFE}" type="slidenum">
              <a:rPr lang="en-GB" altLang="en-US" smtClean="0"/>
              <a:pPr/>
              <a:t>4</a:t>
            </a:fld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Twinkl" pitchFamily="2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4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19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Clas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Whole Clas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580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Individual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234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i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ai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22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artne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Talking Partne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90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Group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86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tal and Oral Starter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95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s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3600" b="0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601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16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1303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920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924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D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37" r:id="rId10"/>
    <p:sldLayoutId id="2147483938" r:id="rId11"/>
    <p:sldLayoutId id="2147483948" r:id="rId12"/>
    <p:sldLayoutId id="2147483949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1C1C1C"/>
          </a:solidFill>
          <a:latin typeface="Twinkl SemiBold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6"/>
          <p:cNvSpPr txBox="1">
            <a:spLocks noChangeArrowheads="1"/>
          </p:cNvSpPr>
          <p:nvPr/>
        </p:nvSpPr>
        <p:spPr bwMode="auto">
          <a:xfrm>
            <a:off x="2071688" y="6383338"/>
            <a:ext cx="4992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FFFFFF"/>
                </a:solidFill>
                <a:latin typeface="Tuffy" pitchFamily="34" charset="0"/>
              </a:rPr>
              <a:t>Year 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51575"/>
            <a:ext cx="9144000" cy="611188"/>
          </a:xfrm>
          <a:prstGeom prst="rect">
            <a:avLst/>
          </a:prstGeom>
          <a:solidFill>
            <a:srgbClr val="6C38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251575"/>
            <a:ext cx="92614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2" name="TextBox 10"/>
          <p:cNvSpPr txBox="1">
            <a:spLocks noChangeArrowheads="1"/>
          </p:cNvSpPr>
          <p:nvPr/>
        </p:nvSpPr>
        <p:spPr bwMode="auto">
          <a:xfrm>
            <a:off x="1498600" y="6464300"/>
            <a:ext cx="613886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rgbClr val="FFFFFF"/>
                </a:solidFill>
                <a:latin typeface="Tuffy" pitchFamily="34" charset="0"/>
              </a:rPr>
              <a:t>Maths </a:t>
            </a:r>
            <a:r>
              <a:rPr lang="en-GB" altLang="en-US" sz="800">
                <a:solidFill>
                  <a:srgbClr val="FFFFFF"/>
                </a:solidFill>
                <a:latin typeface="Tuffy" pitchFamily="34" charset="0"/>
              </a:rPr>
              <a:t>| Year 1 | Position and Direction | Position | Lesson 1 of 3: Through the Woods</a:t>
            </a:r>
          </a:p>
        </p:txBody>
      </p:sp>
      <p:sp>
        <p:nvSpPr>
          <p:cNvPr id="14343" name="Title 17"/>
          <p:cNvSpPr>
            <a:spLocks noGrp="1"/>
          </p:cNvSpPr>
          <p:nvPr>
            <p:ph type="title"/>
          </p:nvPr>
        </p:nvSpPr>
        <p:spPr>
          <a:xfrm>
            <a:off x="461963" y="2359025"/>
            <a:ext cx="8221662" cy="655638"/>
          </a:xfrm>
        </p:spPr>
        <p:txBody>
          <a:bodyPr/>
          <a:lstStyle/>
          <a:p>
            <a:pPr eaLnBrk="1" hangingPunct="1"/>
            <a:r>
              <a:rPr lang="en-GB" altLang="en-US" sz="5400" smtClean="0"/>
              <a:t>Maths</a:t>
            </a:r>
            <a:endParaRPr lang="en-GB" altLang="en-US" sz="5400" b="0" smtClean="0"/>
          </a:p>
        </p:txBody>
      </p:sp>
      <p:sp>
        <p:nvSpPr>
          <p:cNvPr id="14344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655763" y="3200400"/>
            <a:ext cx="5832475" cy="542925"/>
          </a:xfrm>
        </p:spPr>
        <p:txBody>
          <a:bodyPr/>
          <a:lstStyle/>
          <a:p>
            <a:pPr eaLnBrk="1" hangingPunct="1"/>
            <a:r>
              <a:rPr lang="en-GB" altLang="en-US" smtClean="0"/>
              <a:t>Position and Direction</a:t>
            </a:r>
          </a:p>
        </p:txBody>
      </p:sp>
      <p:pic>
        <p:nvPicPr>
          <p:cNvPr id="1434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0" y="982663"/>
            <a:ext cx="16129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55638"/>
            <a:ext cx="9144000" cy="1112837"/>
          </a:xfrm>
          <a:prstGeom prst="rect">
            <a:avLst/>
          </a:prstGeom>
          <a:solidFill>
            <a:srgbClr val="FEFEF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5363" name="Title 7"/>
          <p:cNvSpPr>
            <a:spLocks noGrp="1"/>
          </p:cNvSpPr>
          <p:nvPr>
            <p:ph type="title" idx="4294967295"/>
          </p:nvPr>
        </p:nvSpPr>
        <p:spPr>
          <a:xfrm>
            <a:off x="0" y="582613"/>
            <a:ext cx="9144000" cy="1325562"/>
          </a:xfrm>
        </p:spPr>
        <p:txBody>
          <a:bodyPr lIns="0" tIns="0" rIns="0" bIns="0"/>
          <a:lstStyle/>
          <a:p>
            <a:pPr eaLnBrk="1" hangingPunct="1"/>
            <a:r>
              <a:rPr lang="en-GB" altLang="en-US" sz="5400" b="1" smtClean="0">
                <a:solidFill>
                  <a:schemeClr val="tx1"/>
                </a:solidFill>
                <a:latin typeface="Twinkl" pitchFamily="2" charset="0"/>
              </a:rPr>
              <a:t>Through the Woods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6388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Success Criteria</a:t>
            </a:r>
          </a:p>
        </p:txBody>
      </p:sp>
      <p:sp>
        <p:nvSpPr>
          <p:cNvPr id="16389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Aim</a:t>
            </a:r>
          </a:p>
        </p:txBody>
      </p:sp>
      <p:sp>
        <p:nvSpPr>
          <p:cNvPr id="16390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/>
          <a:lstStyle/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I can follow instructions for position, direction and movement.</a:t>
            </a:r>
          </a:p>
        </p:txBody>
      </p:sp>
      <p:sp>
        <p:nvSpPr>
          <p:cNvPr id="16391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/>
            <a:r>
              <a:rPr lang="en-GB" altLang="en-US"/>
              <a:t>I can describe movements.  </a:t>
            </a:r>
          </a:p>
          <a:p>
            <a:pPr eaLnBrk="1" hangingPunct="1"/>
            <a:r>
              <a:rPr lang="en-GB" altLang="en-US"/>
              <a:t>I can copy movements. </a:t>
            </a:r>
          </a:p>
          <a:p>
            <a:pPr eaLnBrk="1" hangingPunct="1"/>
            <a:r>
              <a:rPr lang="en-GB" altLang="en-US"/>
              <a:t>I can read or listen to directions and follow a route.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2150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537507"/>
            <a:ext cx="8149379" cy="5827999"/>
          </a:xfrm>
          <a:prstGeom prst="roundRect">
            <a:avLst>
              <a:gd name="adj" fmla="val 2612"/>
            </a:avLst>
          </a:prstGeom>
        </p:spPr>
      </p:pic>
      <p:sp>
        <p:nvSpPr>
          <p:cNvPr id="8" name="Rectangle 7"/>
          <p:cNvSpPr/>
          <p:nvPr/>
        </p:nvSpPr>
        <p:spPr>
          <a:xfrm>
            <a:off x="1644650" y="696913"/>
            <a:ext cx="5873750" cy="12319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Forwards and Backwards</a:t>
            </a:r>
            <a:endParaRPr lang="en-GB" sz="4000" dirty="0">
              <a:latin typeface="+mj-lt"/>
            </a:endParaRPr>
          </a:p>
        </p:txBody>
      </p:sp>
      <p:pic>
        <p:nvPicPr>
          <p:cNvPr id="174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Jump"/>
          <p:cNvSpPr txBox="1"/>
          <p:nvPr/>
        </p:nvSpPr>
        <p:spPr>
          <a:xfrm>
            <a:off x="2619375" y="2613392"/>
            <a:ext cx="390525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Jump!</a:t>
            </a:r>
          </a:p>
        </p:txBody>
      </p:sp>
      <p:sp>
        <p:nvSpPr>
          <p:cNvPr id="30" name="SPIN"/>
          <p:cNvSpPr txBox="1"/>
          <p:nvPr/>
        </p:nvSpPr>
        <p:spPr>
          <a:xfrm>
            <a:off x="2964878" y="2613392"/>
            <a:ext cx="321424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rgbClr val="84D2F5"/>
                </a:solidFill>
              </a:rPr>
              <a:t>Spin!</a:t>
            </a:r>
          </a:p>
        </p:txBody>
      </p:sp>
      <p:sp>
        <p:nvSpPr>
          <p:cNvPr id="21504" name="GO"/>
          <p:cNvSpPr/>
          <p:nvPr/>
        </p:nvSpPr>
        <p:spPr>
          <a:xfrm>
            <a:off x="585788" y="4946650"/>
            <a:ext cx="1333500" cy="133508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sz="5000" b="1" dirty="0">
                <a:solidFill>
                  <a:schemeClr val="bg1"/>
                </a:solidFill>
              </a:rPr>
              <a:t>Go</a:t>
            </a:r>
          </a:p>
        </p:txBody>
      </p:sp>
      <p:sp>
        <p:nvSpPr>
          <p:cNvPr id="48" name="click to start game"/>
          <p:cNvSpPr/>
          <p:nvPr/>
        </p:nvSpPr>
        <p:spPr>
          <a:xfrm>
            <a:off x="3400425" y="4694238"/>
            <a:ext cx="2343150" cy="736600"/>
          </a:xfrm>
          <a:prstGeom prst="roundRect">
            <a:avLst/>
          </a:prstGeom>
          <a:solidFill>
            <a:srgbClr val="79C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/>
                </a:solidFill>
              </a:rPr>
              <a:t>Click for game</a:t>
            </a:r>
          </a:p>
        </p:txBody>
      </p:sp>
      <p:sp>
        <p:nvSpPr>
          <p:cNvPr id="21510" name="Rectangle 21509"/>
          <p:cNvSpPr>
            <a:spLocks noChangeArrowheads="1"/>
          </p:cNvSpPr>
          <p:nvPr/>
        </p:nvSpPr>
        <p:spPr bwMode="auto">
          <a:xfrm>
            <a:off x="1303338" y="1897063"/>
            <a:ext cx="653732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Sit in a group as the audience.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I will ask children to come to the front to be the dancers. The person will move to the instructions on the board.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The audience will say out loud the instructions to help them.</a:t>
            </a:r>
          </a:p>
        </p:txBody>
      </p:sp>
      <p:sp>
        <p:nvSpPr>
          <p:cNvPr id="29" name="Hop"/>
          <p:cNvSpPr txBox="1"/>
          <p:nvPr/>
        </p:nvSpPr>
        <p:spPr>
          <a:xfrm>
            <a:off x="3104313" y="2613392"/>
            <a:ext cx="293537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rgbClr val="84D2F5"/>
                </a:solidFill>
              </a:rPr>
              <a:t>Hop!</a:t>
            </a:r>
          </a:p>
        </p:txBody>
      </p:sp>
      <p:sp>
        <p:nvSpPr>
          <p:cNvPr id="31" name="Wave"/>
          <p:cNvSpPr txBox="1"/>
          <p:nvPr/>
        </p:nvSpPr>
        <p:spPr>
          <a:xfrm>
            <a:off x="2609995" y="2613392"/>
            <a:ext cx="392401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Wave!</a:t>
            </a:r>
          </a:p>
        </p:txBody>
      </p:sp>
      <p:sp>
        <p:nvSpPr>
          <p:cNvPr id="77" name="Wave"/>
          <p:cNvSpPr txBox="1"/>
          <p:nvPr/>
        </p:nvSpPr>
        <p:spPr>
          <a:xfrm>
            <a:off x="2609995" y="2613392"/>
            <a:ext cx="392401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Wave!</a:t>
            </a:r>
          </a:p>
        </p:txBody>
      </p:sp>
      <p:sp>
        <p:nvSpPr>
          <p:cNvPr id="78" name="SPIN"/>
          <p:cNvSpPr txBox="1"/>
          <p:nvPr/>
        </p:nvSpPr>
        <p:spPr>
          <a:xfrm>
            <a:off x="2964878" y="2613392"/>
            <a:ext cx="321424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rgbClr val="84D2F5"/>
                </a:solidFill>
              </a:rPr>
              <a:t>Spin!</a:t>
            </a:r>
          </a:p>
        </p:txBody>
      </p:sp>
      <p:sp>
        <p:nvSpPr>
          <p:cNvPr id="80" name="Jump"/>
          <p:cNvSpPr txBox="1"/>
          <p:nvPr/>
        </p:nvSpPr>
        <p:spPr>
          <a:xfrm>
            <a:off x="2619375" y="2613392"/>
            <a:ext cx="390525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Jump!</a:t>
            </a:r>
          </a:p>
        </p:txBody>
      </p:sp>
      <p:sp>
        <p:nvSpPr>
          <p:cNvPr id="86" name="Hop"/>
          <p:cNvSpPr txBox="1"/>
          <p:nvPr/>
        </p:nvSpPr>
        <p:spPr>
          <a:xfrm>
            <a:off x="3104313" y="2613392"/>
            <a:ext cx="293537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rgbClr val="84D2F5"/>
                </a:solidFill>
              </a:rPr>
              <a:t>Hop!</a:t>
            </a:r>
          </a:p>
        </p:txBody>
      </p:sp>
      <p:sp>
        <p:nvSpPr>
          <p:cNvPr id="97" name="SPIN"/>
          <p:cNvSpPr txBox="1"/>
          <p:nvPr/>
        </p:nvSpPr>
        <p:spPr>
          <a:xfrm>
            <a:off x="2964878" y="2613392"/>
            <a:ext cx="3214244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0000" b="1" dirty="0">
                <a:ln w="25400">
                  <a:solidFill>
                    <a:schemeClr val="bg1"/>
                  </a:solidFill>
                </a:ln>
                <a:solidFill>
                  <a:srgbClr val="84D2F5"/>
                </a:solidFill>
              </a:rPr>
              <a:t>Spin!</a:t>
            </a:r>
          </a:p>
        </p:txBody>
      </p:sp>
      <p:grpSp>
        <p:nvGrpSpPr>
          <p:cNvPr id="21518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92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93" name="Arrow: Up 92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119" name="TextBox 118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2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108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109" name="Arrow: Up 108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124" name="TextBox 123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172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173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175" name="Arrow: Up 174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174" name="TextBox 173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179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180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182" name="Arrow: Up 181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83" name="Rectangle 282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181" name="TextBox 180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284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285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287" name="Arrow: Up 286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88" name="Rectangle 287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89" name="Rectangle 288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90" name="Rectangle 289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86" name="TextBox 285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291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292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294" name="Arrow: Up 293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95" name="Rectangle 294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96" name="Rectangle 295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97" name="Rectangle 296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93" name="TextBox 292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298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299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01" name="Arrow: Up 300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02" name="Rectangle 301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03" name="Rectangle 302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04" name="Rectangle 303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00" name="TextBox 299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305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306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08" name="Arrow: Up 307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0" name="Rectangle 309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1" name="Rectangle 310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07" name="TextBox 306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312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313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15" name="Arrow: Up 314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6" name="Rectangle 315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7" name="Rectangle 316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8" name="Rectangle 317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14" name="TextBox 313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319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320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22" name="Arrow: Up 321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3" name="Rectangle 322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4" name="Rectangle 323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5" name="Rectangle 324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21" name="TextBox 320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326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327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29" name="Arrow: Up 328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0" name="Rectangle 329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1" name="Rectangle 330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2" name="Rectangle 331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28" name="TextBox 327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333" name="blue arrow"/>
          <p:cNvGrpSpPr>
            <a:grpSpLocks/>
          </p:cNvGrpSpPr>
          <p:nvPr/>
        </p:nvGrpSpPr>
        <p:grpSpPr bwMode="auto">
          <a:xfrm>
            <a:off x="2947988" y="-3198813"/>
            <a:ext cx="3373437" cy="2757488"/>
            <a:chOff x="2945479" y="-3225719"/>
            <a:chExt cx="3373438" cy="2757969"/>
          </a:xfrm>
        </p:grpSpPr>
        <p:grpSp>
          <p:nvGrpSpPr>
            <p:cNvPr id="334" name="Blue Down Arrow"/>
            <p:cNvGrpSpPr/>
            <p:nvPr/>
          </p:nvGrpSpPr>
          <p:grpSpPr bwMode="auto">
            <a:xfrm flipV="1">
              <a:off x="4059140" y="-2357013"/>
              <a:ext cx="1146116" cy="1889263"/>
              <a:chOff x="3018971" y="2569029"/>
              <a:chExt cx="1146629" cy="1888671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36" name="Arrow: Up 335"/>
              <p:cNvSpPr/>
              <p:nvPr/>
            </p:nvSpPr>
            <p:spPr>
              <a:xfrm>
                <a:off x="3018971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7" name="Rectangle 336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8" name="Rectangle 337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9" name="Rectangle 338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35" name="TextBox 334"/>
            <p:cNvSpPr txBox="1"/>
            <p:nvPr/>
          </p:nvSpPr>
          <p:spPr bwMode="auto">
            <a:xfrm>
              <a:off x="2945479" y="-3225719"/>
              <a:ext cx="3373438" cy="8620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>
                  <a:solidFill>
                    <a:srgbClr val="79CDF3"/>
                  </a:solidFill>
                </a:rPr>
                <a:t>Backwards</a:t>
              </a:r>
            </a:p>
          </p:txBody>
        </p:sp>
      </p:grpSp>
      <p:grpSp>
        <p:nvGrpSpPr>
          <p:cNvPr id="340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41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43" name="Arrow: Up 342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44" name="Rectangle 343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42" name="TextBox 341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347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48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50" name="Arrow: Up 349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51" name="Rectangle 350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49" name="TextBox 348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354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55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57" name="Arrow: Up 356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58" name="Rectangle 357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60" name="Rectangle 359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56" name="TextBox 355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361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62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64" name="Arrow: Up 363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65" name="Rectangle 364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66" name="Rectangle 365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67" name="Rectangle 366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63" name="TextBox 362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368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69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71" name="Arrow: Up 370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72" name="Rectangle 371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74" name="Rectangle 373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70" name="TextBox 369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375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76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78" name="Arrow: Up 377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79" name="Rectangle 378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77" name="TextBox 376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382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83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85" name="Arrow: Up 384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6" name="Rectangle 385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84" name="TextBox 383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389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90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92" name="Arrow: Up 391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93" name="Rectangle 392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91" name="TextBox 390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396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397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399" name="Arrow: Up 398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0" name="Rectangle 399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98" name="TextBox 397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  <p:grpSp>
        <p:nvGrpSpPr>
          <p:cNvPr id="403" name="Pink Forwards Arrow"/>
          <p:cNvGrpSpPr>
            <a:grpSpLocks/>
          </p:cNvGrpSpPr>
          <p:nvPr/>
        </p:nvGrpSpPr>
        <p:grpSpPr bwMode="auto">
          <a:xfrm>
            <a:off x="2927350" y="7197725"/>
            <a:ext cx="2970213" cy="2754313"/>
            <a:chOff x="707145" y="6940124"/>
            <a:chExt cx="2970144" cy="2754491"/>
          </a:xfrm>
        </p:grpSpPr>
        <p:grpSp>
          <p:nvGrpSpPr>
            <p:cNvPr id="404" name="Pink Up Arrow"/>
            <p:cNvGrpSpPr/>
            <p:nvPr/>
          </p:nvGrpSpPr>
          <p:grpSpPr>
            <a:xfrm>
              <a:off x="1634323" y="6940124"/>
              <a:ext cx="1146629" cy="1888671"/>
              <a:chOff x="3033485" y="2569029"/>
              <a:chExt cx="1146629" cy="1888671"/>
            </a:xfrm>
            <a:solidFill>
              <a:srgbClr val="F07BA6"/>
            </a:solidFill>
          </p:grpSpPr>
          <p:sp>
            <p:nvSpPr>
              <p:cNvPr id="406" name="Arrow: Up 405"/>
              <p:cNvSpPr/>
              <p:nvPr/>
            </p:nvSpPr>
            <p:spPr>
              <a:xfrm>
                <a:off x="3033485" y="2569029"/>
                <a:ext cx="1146629" cy="1039359"/>
              </a:xfrm>
              <a:prstGeom prst="upArrow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7" name="Rectangle 406"/>
              <p:cNvSpPr/>
              <p:nvPr/>
            </p:nvSpPr>
            <p:spPr>
              <a:xfrm>
                <a:off x="3305175" y="3688634"/>
                <a:ext cx="576263" cy="32004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3305175" y="4088920"/>
                <a:ext cx="576263" cy="185900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3305176" y="4355066"/>
                <a:ext cx="578644" cy="102634"/>
              </a:xfrm>
              <a:prstGeom prst="rect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405" name="TextBox 404"/>
            <p:cNvSpPr txBox="1"/>
            <p:nvPr/>
          </p:nvSpPr>
          <p:spPr>
            <a:xfrm>
              <a:off x="707145" y="8832841"/>
              <a:ext cx="2970144" cy="8617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10000" b="1">
                  <a:ln w="25400">
                    <a:solidFill>
                      <a:schemeClr val="bg1"/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</a:defRPr>
              </a:lvl1pPr>
            </a:lstStyle>
            <a:p>
              <a:pPr>
                <a:defRPr/>
              </a:pPr>
              <a:r>
                <a:rPr lang="en-GB" sz="5000" dirty="0"/>
                <a:t>Forwards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5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82" dur="3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90" dur="3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110" dur="3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118" dur="3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148" dur="3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169" dur="3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177" dur="3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185" dur="3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193" dur="3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216" dur="3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224" dur="3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 nodeType="clickPar">
                      <p:stCondLst>
                        <p:cond delay="indefinite"/>
                      </p:stCondLst>
                      <p:childTnLst>
                        <p:par>
                          <p:cTn id="2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 nodeType="clickPar">
                      <p:stCondLst>
                        <p:cond delay="indefinite"/>
                      </p:stCondLst>
                      <p:childTnLst>
                        <p:par>
                          <p:cTn id="2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266" dur="3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 nodeType="clickPar">
                      <p:stCondLst>
                        <p:cond delay="indefinite"/>
                      </p:stCondLst>
                      <p:childTnLst>
                        <p:par>
                          <p:cTn id="2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274" dur="3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 nodeType="clickPar">
                      <p:stCondLst>
                        <p:cond delay="indefinite"/>
                      </p:stCondLst>
                      <p:childTnLst>
                        <p:par>
                          <p:cTn id="2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 nodeType="clickPar">
                      <p:stCondLst>
                        <p:cond delay="indefinite"/>
                      </p:stCondLst>
                      <p:childTnLst>
                        <p:par>
                          <p:cTn id="2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00677 0.77384 " pathEditMode="relative" rAng="0" ptsTypes="AA">
                                      <p:cBhvr>
                                        <p:cTn id="292" dur="3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 nodeType="clickPar">
                      <p:stCondLst>
                        <p:cond delay="indefinite"/>
                      </p:stCondLst>
                      <p:childTnLst>
                        <p:par>
                          <p:cTn id="2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 nodeType="clickPar">
                      <p:stCondLst>
                        <p:cond delay="indefinite"/>
                      </p:stCondLst>
                      <p:childTnLst>
                        <p:par>
                          <p:cTn id="2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301" dur="3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 nodeType="clickPar">
                      <p:stCondLst>
                        <p:cond delay="indefinite"/>
                      </p:stCondLst>
                      <p:childTnLst>
                        <p:par>
                          <p:cTn id="3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01388 -0.70764 " pathEditMode="relative" rAng="0" ptsTypes="AA">
                                      <p:cBhvr>
                                        <p:cTn id="309" dur="3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3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 nodeType="clickPar">
                      <p:stCondLst>
                        <p:cond delay="indefinite"/>
                      </p:stCondLst>
                      <p:childTnLst>
                        <p:par>
                          <p:cTn id="3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04"/>
                  </p:tgtEl>
                </p:cond>
              </p:nextCondLst>
            </p:seq>
            <p:seq concurrent="1" nextAc="seek">
              <p:cTn id="31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6" fill="hold" nodeType="clickPar">
                      <p:stCondLst>
                        <p:cond delay="0"/>
                      </p:stCondLst>
                      <p:childTnLst>
                        <p:par>
                          <p:cTn id="3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2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8" grpId="0"/>
      <p:bldP spid="21504" grpId="0" animBg="1"/>
      <p:bldP spid="48" grpId="0" animBg="1"/>
      <p:bldP spid="215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755650" y="1312863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Copy your partner’s movements as closely as you can. </a:t>
            </a:r>
          </a:p>
        </p:txBody>
      </p:sp>
      <p:sp>
        <p:nvSpPr>
          <p:cNvPr id="8" name="Rectangle 7"/>
          <p:cNvSpPr/>
          <p:nvPr/>
        </p:nvSpPr>
        <p:spPr>
          <a:xfrm>
            <a:off x="2947988" y="696913"/>
            <a:ext cx="3248025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Mirror, Mirror</a:t>
            </a:r>
            <a:endParaRPr lang="en-GB" sz="4000" dirty="0">
              <a:latin typeface="+mj-lt"/>
            </a:endParaRPr>
          </a:p>
        </p:txBody>
      </p:sp>
      <p:pic>
        <p:nvPicPr>
          <p:cNvPr id="19460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830388"/>
            <a:ext cx="559435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2"/>
          <a:stretch>
            <a:fillRect/>
          </a:stretch>
        </p:blipFill>
        <p:spPr bwMode="auto">
          <a:xfrm>
            <a:off x="7077075" y="2763838"/>
            <a:ext cx="206692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"/>
          <a:stretch>
            <a:fillRect/>
          </a:stretch>
        </p:blipFill>
        <p:spPr bwMode="auto">
          <a:xfrm>
            <a:off x="0" y="508000"/>
            <a:ext cx="1957388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2" b="17645"/>
          <a:stretch>
            <a:fillRect/>
          </a:stretch>
        </p:blipFill>
        <p:spPr bwMode="auto">
          <a:xfrm>
            <a:off x="0" y="5326063"/>
            <a:ext cx="2366963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-12671" b="40366"/>
          <a:stretch>
            <a:fillRect/>
          </a:stretch>
        </p:blipFill>
        <p:spPr bwMode="auto">
          <a:xfrm>
            <a:off x="995363" y="5951538"/>
            <a:ext cx="2581275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0563" y="2449513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Which rides spin or turn around? </a:t>
            </a:r>
          </a:p>
        </p:txBody>
      </p:sp>
      <p:sp>
        <p:nvSpPr>
          <p:cNvPr id="8" name="Rectangle 7"/>
          <p:cNvSpPr/>
          <p:nvPr/>
        </p:nvSpPr>
        <p:spPr>
          <a:xfrm>
            <a:off x="3332163" y="696913"/>
            <a:ext cx="2479675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At the Fair</a:t>
            </a:r>
            <a:endParaRPr lang="en-GB" sz="4000" dirty="0">
              <a:latin typeface="+mj-lt"/>
            </a:endParaRPr>
          </a:p>
        </p:txBody>
      </p:sp>
      <p:pic>
        <p:nvPicPr>
          <p:cNvPr id="20484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90563" y="1684338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Which rides move forwards and backwards? 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90563" y="2066925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Which rides move up and down? 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90563" y="1301750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Which rides move to the left or the right?</a:t>
            </a:r>
          </a:p>
        </p:txBody>
      </p:sp>
      <p:pic>
        <p:nvPicPr>
          <p:cNvPr id="20489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2" t="55457" r="24442"/>
          <a:stretch>
            <a:fillRect/>
          </a:stretch>
        </p:blipFill>
        <p:spPr bwMode="auto">
          <a:xfrm>
            <a:off x="5210175" y="3883025"/>
            <a:ext cx="24638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63" y="1947863"/>
            <a:ext cx="3521075" cy="383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-7938" y="4956175"/>
            <a:ext cx="9140826" cy="1266825"/>
            <a:chOff x="449049" y="5041432"/>
            <a:chExt cx="9139451" cy="1266826"/>
          </a:xfrm>
        </p:grpSpPr>
        <p:pic>
          <p:nvPicPr>
            <p:cNvPr id="20507" name="Picture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449049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8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1448701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9" name="Picture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2430036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0" name="Picture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3429688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1" name="Picture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4414320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2" name="Picture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5413972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3" name="Picture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6398176" y="5043021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4" name="Picture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7397828" y="5043021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5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8380730" y="5041432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6" name="Picture 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95903"/>
            <a:stretch>
              <a:fillRect/>
            </a:stretch>
          </p:blipFill>
          <p:spPr bwMode="auto">
            <a:xfrm>
              <a:off x="9375189" y="5041432"/>
              <a:ext cx="213311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6150" y="3021013"/>
            <a:ext cx="5260975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2049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1540">
            <a:off x="5675313" y="-977900"/>
            <a:ext cx="4121150" cy="836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2049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7516">
            <a:off x="6689725" y="-5257800"/>
            <a:ext cx="4211638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5" name="Picture 2049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3067050"/>
            <a:ext cx="2890838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" name="Group 47"/>
          <p:cNvGrpSpPr>
            <a:grpSpLocks/>
          </p:cNvGrpSpPr>
          <p:nvPr/>
        </p:nvGrpSpPr>
        <p:grpSpPr bwMode="auto">
          <a:xfrm flipH="1">
            <a:off x="-7938" y="4946650"/>
            <a:ext cx="9139238" cy="1266825"/>
            <a:chOff x="449049" y="5041432"/>
            <a:chExt cx="9139451" cy="1266826"/>
          </a:xfrm>
        </p:grpSpPr>
        <p:pic>
          <p:nvPicPr>
            <p:cNvPr id="20497" name="Picture 4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449049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8" name="Picture 4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1448701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9" name="Picture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2430036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0" name="Picture 5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3429688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1" name="Picture 5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4414320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2" name="Picture 5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5413972" y="5041433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3" name="Picture 5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6398176" y="5043021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4" name="Picture 5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7397828" y="5043021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5" name="Picture 5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80809"/>
            <a:stretch>
              <a:fillRect/>
            </a:stretch>
          </p:blipFill>
          <p:spPr bwMode="auto">
            <a:xfrm>
              <a:off x="8380730" y="5041432"/>
              <a:ext cx="999224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6" name="Picture 5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94" r="95903"/>
            <a:stretch>
              <a:fillRect/>
            </a:stretch>
          </p:blipFill>
          <p:spPr bwMode="auto">
            <a:xfrm>
              <a:off x="9375189" y="5041432"/>
              <a:ext cx="213311" cy="1265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6150" y="3011488"/>
            <a:ext cx="5259388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5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1.5132 -0.01967 " pathEditMode="relative" rAng="0" ptsTypes="AA">
                                      <p:cBhvr>
                                        <p:cTn id="6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660" y="-99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2" presetClass="exit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-0.23612 1.72453 " pathEditMode="relative" rAng="0" ptsTypes="AA">
                                      <p:cBhvr>
                                        <p:cTn id="72" dur="5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6" y="8622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22" presetClass="exit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4" dur="3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132 -0.01828 L -4.72222E-6 -2.96296E-6 " pathEditMode="relative" rAng="0" ptsTypes="AA">
                                      <p:cBhvr>
                                        <p:cTn id="82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60" y="90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xit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randma's cottage"/>
          <p:cNvSpPr/>
          <p:nvPr/>
        </p:nvSpPr>
        <p:spPr>
          <a:xfrm>
            <a:off x="755650" y="1560513"/>
            <a:ext cx="2376488" cy="2986087"/>
          </a:xfrm>
          <a:prstGeom prst="roundRect">
            <a:avLst/>
          </a:prstGeom>
          <a:solidFill>
            <a:srgbClr val="CED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spcAft>
                <a:spcPts val="600"/>
              </a:spcAft>
              <a:defRPr/>
            </a:pPr>
            <a:r>
              <a:rPr lang="en-GB" b="1" dirty="0">
                <a:solidFill>
                  <a:schemeClr val="tx1"/>
                </a:solidFill>
              </a:rPr>
              <a:t>To Grandma’s Cottage</a:t>
            </a:r>
            <a:endParaRPr lang="en-GB" dirty="0">
              <a:solidFill>
                <a:schemeClr val="tx1"/>
              </a:solidFill>
            </a:endParaRP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Turn right.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Forwards 3.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Turn left.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Forwards 3.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Turn right.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Forwards 2.</a:t>
            </a:r>
          </a:p>
        </p:txBody>
      </p:sp>
      <p:sp>
        <p:nvSpPr>
          <p:cNvPr id="8" name="Rectangle 7"/>
          <p:cNvSpPr/>
          <p:nvPr/>
        </p:nvSpPr>
        <p:spPr>
          <a:xfrm>
            <a:off x="1350963" y="696913"/>
            <a:ext cx="6442075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Through the Woods Activity</a:t>
            </a:r>
            <a:endParaRPr lang="en-GB" sz="4000" dirty="0">
              <a:latin typeface="+mj-lt"/>
            </a:endParaRPr>
          </a:p>
        </p:txBody>
      </p:sp>
      <p:pic>
        <p:nvPicPr>
          <p:cNvPr id="21508" name="Individual Wor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9" name="Group 5"/>
          <p:cNvGrpSpPr>
            <a:grpSpLocks/>
          </p:cNvGrpSpPr>
          <p:nvPr/>
        </p:nvGrpSpPr>
        <p:grpSpPr bwMode="auto">
          <a:xfrm>
            <a:off x="3943350" y="2255838"/>
            <a:ext cx="3752850" cy="3144837"/>
            <a:chOff x="1681655" y="1986455"/>
            <a:chExt cx="4288224" cy="3552992"/>
          </a:xfrm>
        </p:grpSpPr>
        <p:grpSp>
          <p:nvGrpSpPr>
            <p:cNvPr id="21560" name="Group 4"/>
            <p:cNvGrpSpPr>
              <a:grpSpLocks/>
            </p:cNvGrpSpPr>
            <p:nvPr/>
          </p:nvGrpSpPr>
          <p:grpSpPr bwMode="auto">
            <a:xfrm>
              <a:off x="1681655" y="1986455"/>
              <a:ext cx="4288224" cy="714704"/>
              <a:chOff x="1681655" y="1986455"/>
              <a:chExt cx="4288224" cy="714704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681655" y="1986455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396359" y="1986455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111063" y="1986455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825767" y="1986455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540471" y="1986455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255175" y="1986455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1561" name="Group 13"/>
            <p:cNvGrpSpPr>
              <a:grpSpLocks/>
            </p:cNvGrpSpPr>
            <p:nvPr/>
          </p:nvGrpSpPr>
          <p:grpSpPr bwMode="auto">
            <a:xfrm>
              <a:off x="1681655" y="2703786"/>
              <a:ext cx="4288224" cy="714704"/>
              <a:chOff x="1681655" y="1986455"/>
              <a:chExt cx="4288224" cy="714704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681655" y="1986537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396359" y="1986537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111063" y="1986537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25767" y="1986537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40471" y="1986537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255175" y="1986537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1562" name="Group 20"/>
            <p:cNvGrpSpPr>
              <a:grpSpLocks/>
            </p:cNvGrpSpPr>
            <p:nvPr/>
          </p:nvGrpSpPr>
          <p:grpSpPr bwMode="auto">
            <a:xfrm>
              <a:off x="1681655" y="3418490"/>
              <a:ext cx="4288224" cy="714704"/>
              <a:chOff x="1681655" y="1986455"/>
              <a:chExt cx="4288224" cy="714704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681655" y="1985661"/>
                <a:ext cx="714704" cy="71562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396359" y="1985661"/>
                <a:ext cx="714704" cy="71562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111063" y="1985661"/>
                <a:ext cx="714704" cy="71562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825767" y="1985661"/>
                <a:ext cx="714704" cy="71562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540471" y="1985661"/>
                <a:ext cx="714704" cy="71562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5255175" y="1985661"/>
                <a:ext cx="714704" cy="71562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1563" name="Group 27"/>
            <p:cNvGrpSpPr>
              <a:grpSpLocks/>
            </p:cNvGrpSpPr>
            <p:nvPr/>
          </p:nvGrpSpPr>
          <p:grpSpPr bwMode="auto">
            <a:xfrm>
              <a:off x="1681655" y="4115729"/>
              <a:ext cx="4288224" cy="714704"/>
              <a:chOff x="1681655" y="1986455"/>
              <a:chExt cx="4288224" cy="714704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1681655" y="1986106"/>
                <a:ext cx="714704" cy="71562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396359" y="1986106"/>
                <a:ext cx="714704" cy="71562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111063" y="1986106"/>
                <a:ext cx="714704" cy="71562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3825767" y="1986106"/>
                <a:ext cx="714704" cy="71562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540471" y="1986106"/>
                <a:ext cx="714704" cy="71562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255175" y="1986106"/>
                <a:ext cx="714704" cy="71562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1564" name="Group 34"/>
            <p:cNvGrpSpPr>
              <a:grpSpLocks/>
            </p:cNvGrpSpPr>
            <p:nvPr/>
          </p:nvGrpSpPr>
          <p:grpSpPr bwMode="auto">
            <a:xfrm>
              <a:off x="1681655" y="4824741"/>
              <a:ext cx="4288224" cy="714706"/>
              <a:chOff x="1681655" y="1974579"/>
              <a:chExt cx="4288224" cy="714706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681655" y="1975458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2396359" y="1975458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111063" y="1975458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825767" y="1975458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540471" y="1975458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5255175" y="1975458"/>
                <a:ext cx="714704" cy="71382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</p:grpSp>
      <p:grpSp>
        <p:nvGrpSpPr>
          <p:cNvPr id="21510" name="Group 42"/>
          <p:cNvGrpSpPr>
            <a:grpSpLocks/>
          </p:cNvGrpSpPr>
          <p:nvPr/>
        </p:nvGrpSpPr>
        <p:grpSpPr bwMode="auto">
          <a:xfrm>
            <a:off x="4068763" y="2311400"/>
            <a:ext cx="3502025" cy="506413"/>
            <a:chOff x="2821136" y="2211035"/>
            <a:chExt cx="3501725" cy="505742"/>
          </a:xfrm>
        </p:grpSpPr>
        <p:pic>
          <p:nvPicPr>
            <p:cNvPr id="21554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136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6501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6" name="Picture 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866" y="2224987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7" name="Picture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231" y="221301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596" y="2211035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7963" y="2224986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11" name="Group 50"/>
          <p:cNvGrpSpPr>
            <a:grpSpLocks/>
          </p:cNvGrpSpPr>
          <p:nvPr/>
        </p:nvGrpSpPr>
        <p:grpSpPr bwMode="auto">
          <a:xfrm>
            <a:off x="4068763" y="2949575"/>
            <a:ext cx="3502025" cy="504825"/>
            <a:chOff x="2821136" y="2211035"/>
            <a:chExt cx="3501725" cy="505742"/>
          </a:xfrm>
        </p:grpSpPr>
        <p:pic>
          <p:nvPicPr>
            <p:cNvPr id="21548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136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9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6501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0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866" y="2224987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1" name="Picture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231" y="221301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2" name="Picture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596" y="2211035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3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7963" y="2224986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12" name="Group 57"/>
          <p:cNvGrpSpPr>
            <a:grpSpLocks/>
          </p:cNvGrpSpPr>
          <p:nvPr/>
        </p:nvGrpSpPr>
        <p:grpSpPr bwMode="auto">
          <a:xfrm>
            <a:off x="4068763" y="3567113"/>
            <a:ext cx="3502025" cy="504825"/>
            <a:chOff x="2821136" y="2211035"/>
            <a:chExt cx="3501725" cy="505742"/>
          </a:xfrm>
        </p:grpSpPr>
        <p:pic>
          <p:nvPicPr>
            <p:cNvPr id="21542" name="Picture 5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136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3" name="Picture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6501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4" name="Picture 6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866" y="2224987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5" name="Picture 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231" y="221301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6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596" y="2211035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7" name="Picture 6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7963" y="2224986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13" name="Group 64"/>
          <p:cNvGrpSpPr>
            <a:grpSpLocks/>
          </p:cNvGrpSpPr>
          <p:nvPr/>
        </p:nvGrpSpPr>
        <p:grpSpPr bwMode="auto">
          <a:xfrm>
            <a:off x="4068763" y="4203700"/>
            <a:ext cx="3502025" cy="504825"/>
            <a:chOff x="2821136" y="2211035"/>
            <a:chExt cx="3501725" cy="505742"/>
          </a:xfrm>
        </p:grpSpPr>
        <p:pic>
          <p:nvPicPr>
            <p:cNvPr id="2153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136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7" name="Picture 6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6501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8" name="Picture 6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866" y="2224987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231" y="221301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0" name="Picture 6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596" y="2211035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1" name="Picture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7963" y="2224986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14" name="Group 71"/>
          <p:cNvGrpSpPr>
            <a:grpSpLocks/>
          </p:cNvGrpSpPr>
          <p:nvPr/>
        </p:nvGrpSpPr>
        <p:grpSpPr bwMode="auto">
          <a:xfrm>
            <a:off x="4068763" y="4830763"/>
            <a:ext cx="3502025" cy="506412"/>
            <a:chOff x="2821136" y="2211035"/>
            <a:chExt cx="3501725" cy="505742"/>
          </a:xfrm>
        </p:grpSpPr>
        <p:pic>
          <p:nvPicPr>
            <p:cNvPr id="21531" name="Picture 7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1136" y="222498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2" name="Picture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866" y="2224987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3" name="Picture 7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231" y="2213018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4" name="Picture 7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596" y="2211035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5" name="Picture 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7963" y="2224986"/>
              <a:ext cx="374898" cy="49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15" name="Group 6"/>
          <p:cNvGrpSpPr>
            <a:grpSpLocks/>
          </p:cNvGrpSpPr>
          <p:nvPr/>
        </p:nvGrpSpPr>
        <p:grpSpPr bwMode="auto">
          <a:xfrm>
            <a:off x="5192713" y="1525588"/>
            <a:ext cx="625475" cy="633412"/>
            <a:chOff x="7745413" y="2262188"/>
            <a:chExt cx="625475" cy="633412"/>
          </a:xfrm>
        </p:grpSpPr>
        <p:sp>
          <p:nvSpPr>
            <p:cNvPr id="82" name="Rectangle 81"/>
            <p:cNvSpPr/>
            <p:nvPr/>
          </p:nvSpPr>
          <p:spPr>
            <a:xfrm>
              <a:off x="7745413" y="2262188"/>
              <a:ext cx="625475" cy="63341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21530" name="goldilocks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400" y="2297113"/>
              <a:ext cx="571500" cy="56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goldilock's house"/>
          <p:cNvSpPr/>
          <p:nvPr/>
        </p:nvSpPr>
        <p:spPr>
          <a:xfrm>
            <a:off x="769938" y="1709738"/>
            <a:ext cx="2362200" cy="2987675"/>
          </a:xfrm>
          <a:prstGeom prst="roundRect">
            <a:avLst/>
          </a:prstGeom>
          <a:solidFill>
            <a:srgbClr val="CED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algn="ctr">
              <a:spcAft>
                <a:spcPts val="600"/>
              </a:spcAft>
              <a:defRPr/>
            </a:pPr>
            <a:r>
              <a:rPr lang="en-GB" b="1" dirty="0">
                <a:solidFill>
                  <a:schemeClr val="tx1"/>
                </a:solidFill>
              </a:rPr>
              <a:t>To Goldilocks’ House</a:t>
            </a:r>
            <a:endParaRPr lang="en-GB" dirty="0">
              <a:solidFill>
                <a:schemeClr val="tx1"/>
              </a:solidFill>
            </a:endParaRP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Forwards 3.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Turn right.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Forwards 1.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Turn left.</a:t>
            </a:r>
          </a:p>
          <a:p>
            <a:pPr algn="ctr">
              <a:spcAft>
                <a:spcPts val="60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Forwards 2.</a:t>
            </a:r>
          </a:p>
        </p:txBody>
      </p:sp>
      <p:grpSp>
        <p:nvGrpSpPr>
          <p:cNvPr id="21517" name="Group 27"/>
          <p:cNvGrpSpPr>
            <a:grpSpLocks/>
          </p:cNvGrpSpPr>
          <p:nvPr/>
        </p:nvGrpSpPr>
        <p:grpSpPr bwMode="auto">
          <a:xfrm>
            <a:off x="7762875" y="2887663"/>
            <a:ext cx="625475" cy="631825"/>
            <a:chOff x="7745413" y="4775200"/>
            <a:chExt cx="625475" cy="631825"/>
          </a:xfrm>
        </p:grpSpPr>
        <p:sp>
          <p:nvSpPr>
            <p:cNvPr id="83" name="Rectangle 82"/>
            <p:cNvSpPr/>
            <p:nvPr/>
          </p:nvSpPr>
          <p:spPr>
            <a:xfrm>
              <a:off x="7745413" y="4775200"/>
              <a:ext cx="625475" cy="6318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21528" name="grandma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0500" y="4841875"/>
              <a:ext cx="495300" cy="498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feet 1"/>
          <p:cNvGrpSpPr>
            <a:grpSpLocks/>
          </p:cNvGrpSpPr>
          <p:nvPr/>
        </p:nvGrpSpPr>
        <p:grpSpPr bwMode="auto">
          <a:xfrm>
            <a:off x="4683125" y="4860925"/>
            <a:ext cx="404813" cy="346075"/>
            <a:chOff x="4685378" y="4865761"/>
            <a:chExt cx="405327" cy="345915"/>
          </a:xfrm>
        </p:grpSpPr>
        <p:pic>
          <p:nvPicPr>
            <p:cNvPr id="21525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5378" y="4865761"/>
              <a:ext cx="170682" cy="3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6" name="Picture 9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20023" y="4865761"/>
              <a:ext cx="170682" cy="3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9" name="TextBox 5"/>
          <p:cNvSpPr txBox="1">
            <a:spLocks noChangeArrowheads="1"/>
          </p:cNvSpPr>
          <p:nvPr/>
        </p:nvSpPr>
        <p:spPr bwMode="auto">
          <a:xfrm>
            <a:off x="4568825" y="5194300"/>
            <a:ext cx="6254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700">
                <a:solidFill>
                  <a:schemeClr val="tx1"/>
                </a:solidFill>
              </a:rPr>
              <a:t>Start Here</a:t>
            </a:r>
          </a:p>
        </p:txBody>
      </p:sp>
      <p:sp>
        <p:nvSpPr>
          <p:cNvPr id="21506" name="go 1"/>
          <p:cNvSpPr/>
          <p:nvPr/>
        </p:nvSpPr>
        <p:spPr>
          <a:xfrm>
            <a:off x="1341438" y="4737100"/>
            <a:ext cx="1204912" cy="1204913"/>
          </a:xfrm>
          <a:prstGeom prst="ellipse">
            <a:avLst/>
          </a:prstGeom>
          <a:solidFill>
            <a:srgbClr val="3F59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</a:rPr>
              <a:t>GO!</a:t>
            </a:r>
          </a:p>
        </p:txBody>
      </p:sp>
      <p:sp>
        <p:nvSpPr>
          <p:cNvPr id="104" name="go 2"/>
          <p:cNvSpPr/>
          <p:nvPr/>
        </p:nvSpPr>
        <p:spPr>
          <a:xfrm>
            <a:off x="1341438" y="4737100"/>
            <a:ext cx="1204912" cy="1204913"/>
          </a:xfrm>
          <a:prstGeom prst="ellipse">
            <a:avLst/>
          </a:prstGeom>
          <a:solidFill>
            <a:srgbClr val="3F59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</a:rPr>
              <a:t>GO!</a:t>
            </a:r>
          </a:p>
        </p:txBody>
      </p:sp>
      <p:grpSp>
        <p:nvGrpSpPr>
          <p:cNvPr id="109" name="feet 2"/>
          <p:cNvGrpSpPr>
            <a:grpSpLocks/>
          </p:cNvGrpSpPr>
          <p:nvPr/>
        </p:nvGrpSpPr>
        <p:grpSpPr bwMode="auto">
          <a:xfrm>
            <a:off x="4683125" y="4860925"/>
            <a:ext cx="404813" cy="346075"/>
            <a:chOff x="4685378" y="4865761"/>
            <a:chExt cx="405327" cy="345915"/>
          </a:xfrm>
        </p:grpSpPr>
        <p:pic>
          <p:nvPicPr>
            <p:cNvPr id="21523" name="Picture 10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5378" y="4865761"/>
              <a:ext cx="170682" cy="3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4" name="Picture 1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20023" y="4865761"/>
              <a:ext cx="170682" cy="3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5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1.38889E-6 -0.26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2669 L 0.07083 -0.26783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4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83 -0.26783 L 0.06684 -0.4673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0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7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22222E-6 L 0.20382 0.0085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3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382 0.00856 L 0.20538 -0.2673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538 -0.26736 L 0.35018 -0.2715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</p:childTnLst>
        </p:cTn>
      </p:par>
    </p:tnLst>
    <p:bldLst>
      <p:bldP spid="88" grpId="0" animBg="1"/>
      <p:bldP spid="44" grpId="0" animBg="1"/>
      <p:bldP spid="21506" grpId="0" animBg="1"/>
      <p:bldP spid="21506" grpId="1" animBg="1"/>
      <p:bldP spid="1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3556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Success Criteria</a:t>
            </a:r>
          </a:p>
        </p:txBody>
      </p:sp>
      <p:sp>
        <p:nvSpPr>
          <p:cNvPr id="23557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Aim</a:t>
            </a:r>
          </a:p>
        </p:txBody>
      </p:sp>
      <p:sp>
        <p:nvSpPr>
          <p:cNvPr id="23558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/>
          <a:lstStyle/>
          <a:p>
            <a:pPr eaLnBrk="1" hangingPunct="1"/>
            <a:endParaRPr lang="en-GB" altLang="en-US" smtClean="0"/>
          </a:p>
          <a:p>
            <a:pPr eaLnBrk="1" hangingPunct="1"/>
            <a:r>
              <a:rPr lang="en-GB" altLang="en-US" smtClean="0"/>
              <a:t>I can follow instructions for position, direction and movement.</a:t>
            </a:r>
          </a:p>
        </p:txBody>
      </p:sp>
      <p:sp>
        <p:nvSpPr>
          <p:cNvPr id="23559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itchFamily="50" charset="0"/>
                <a:cs typeface="Twinkl" pitchFamily="2" charset="0"/>
              </a:defRPr>
            </a:lvl9pPr>
          </a:lstStyle>
          <a:p>
            <a:pPr eaLnBrk="1" hangingPunct="1"/>
            <a:r>
              <a:rPr lang="en-GB" altLang="en-US"/>
              <a:t>I can describe movements.  </a:t>
            </a:r>
          </a:p>
          <a:p>
            <a:pPr eaLnBrk="1" hangingPunct="1"/>
            <a:r>
              <a:rPr lang="en-GB" altLang="en-US"/>
              <a:t>I can copy movements. </a:t>
            </a:r>
          </a:p>
          <a:p>
            <a:pPr eaLnBrk="1" hangingPunct="1"/>
            <a:r>
              <a:rPr lang="en-GB" altLang="en-US"/>
              <a:t>I can read or listen to directions and follow a route.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Custom 1">
      <a:majorFont>
        <a:latin typeface="Twinkl Semi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sson Presentation Template" id="{3FFF0595-56A2-4BAA-8945-9E1AE3AE943F}" vid="{2EAE8D29-B0EE-4A35-BF03-BC97A170F4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</TotalTime>
  <Words>273</Words>
  <Application>Microsoft Office PowerPoint</Application>
  <PresentationFormat>On-screen Show (4:3)</PresentationFormat>
  <Paragraphs>86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Tuffy</vt:lpstr>
      <vt:lpstr>Arial</vt:lpstr>
      <vt:lpstr>Calibri</vt:lpstr>
      <vt:lpstr>Sassoon Infant Md</vt:lpstr>
      <vt:lpstr>Sassoon Infant Rg</vt:lpstr>
      <vt:lpstr>Twinkl SemiBold</vt:lpstr>
      <vt:lpstr>Twinkl</vt:lpstr>
      <vt:lpstr>1_Office Theme</vt:lpstr>
      <vt:lpstr>Maths</vt:lpstr>
      <vt:lpstr>Through the Woods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Becker</dc:creator>
  <cp:lastModifiedBy>Louisa Adams</cp:lastModifiedBy>
  <cp:revision>60</cp:revision>
  <dcterms:created xsi:type="dcterms:W3CDTF">2017-05-15T14:50:58Z</dcterms:created>
  <dcterms:modified xsi:type="dcterms:W3CDTF">2020-07-12T13:26:48Z</dcterms:modified>
</cp:coreProperties>
</file>