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60" r:id="rId2"/>
    <p:sldId id="261" r:id="rId3"/>
    <p:sldId id="262" r:id="rId4"/>
    <p:sldId id="274" r:id="rId5"/>
    <p:sldId id="263" r:id="rId6"/>
    <p:sldId id="267" r:id="rId7"/>
    <p:sldId id="268" r:id="rId8"/>
    <p:sldId id="265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pitchFamily="2" charset="0"/>
      <p:bold r:id="rId16"/>
    </p:embeddedFont>
    <p:embeddedFont>
      <p:font typeface="Twinkl" panose="020B0604020202020204" pitchFamily="2" charset="0"/>
      <p:regular r:id="rId17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940"/>
    <a:srgbClr val="8EBA83"/>
    <a:srgbClr val="CEDF98"/>
    <a:srgbClr val="84D2F5"/>
    <a:srgbClr val="A7DC85"/>
    <a:srgbClr val="BCD1A8"/>
    <a:srgbClr val="F9E9C1"/>
    <a:srgbClr val="C65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08E5B-BC5F-4101-A547-DBC3AD41BFD3}" type="datetimeFigureOut">
              <a:rPr lang="en-GB"/>
              <a:pPr>
                <a:defRPr/>
              </a:pPr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BB3921-D487-4B71-A051-B3BE7EB55D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Click the Go button each time to control each arrow or instruction.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5FA620D7-70AC-4861-935F-490373786FFE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0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2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19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8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0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6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5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37" r:id="rId10"/>
    <p:sldLayoutId id="2147483938" r:id="rId11"/>
    <p:sldLayoutId id="2147483948" r:id="rId12"/>
    <p:sldLayoutId id="214748394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itchFamily="34" charset="0"/>
              </a:rPr>
              <a:t>| Year 1 | Position and Direction | Position | Lesson 1 of 3: Through the Woods</a:t>
            </a:r>
          </a:p>
        </p:txBody>
      </p:sp>
      <p:sp>
        <p:nvSpPr>
          <p:cNvPr id="14343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1434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Position and Direction</a:t>
            </a:r>
          </a:p>
        </p:txBody>
      </p:sp>
      <p:pic>
        <p:nvPicPr>
          <p:cNvPr id="1434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363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smtClean="0">
                <a:solidFill>
                  <a:schemeClr val="tx1"/>
                </a:solidFill>
                <a:latin typeface="Twinkl" pitchFamily="2" charset="0"/>
              </a:rPr>
              <a:t>Through the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639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I can follow instructions for position, direction and movement.</a:t>
            </a:r>
          </a:p>
        </p:txBody>
      </p:sp>
      <p:sp>
        <p:nvSpPr>
          <p:cNvPr id="1639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describe movements.  </a:t>
            </a:r>
          </a:p>
          <a:p>
            <a:pPr eaLnBrk="1" hangingPunct="1"/>
            <a:r>
              <a:rPr lang="en-GB" altLang="en-US"/>
              <a:t>I can copy movements. </a:t>
            </a:r>
          </a:p>
          <a:p>
            <a:pPr eaLnBrk="1" hangingPunct="1"/>
            <a:r>
              <a:rPr lang="en-GB" altLang="en-US"/>
              <a:t>I can read or listen to directions and follow a route.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15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37507"/>
            <a:ext cx="8149379" cy="5827999"/>
          </a:xfrm>
          <a:prstGeom prst="roundRect">
            <a:avLst>
              <a:gd name="adj" fmla="val 2612"/>
            </a:avLst>
          </a:prstGeom>
        </p:spPr>
      </p:pic>
      <p:sp>
        <p:nvSpPr>
          <p:cNvPr id="8" name="Rectangle 7"/>
          <p:cNvSpPr/>
          <p:nvPr/>
        </p:nvSpPr>
        <p:spPr>
          <a:xfrm>
            <a:off x="1644650" y="696913"/>
            <a:ext cx="5873750" cy="1231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Forwards and Backwards</a:t>
            </a:r>
            <a:endParaRPr lang="en-GB" sz="4000" dirty="0">
              <a:latin typeface="+mj-lt"/>
            </a:endParaRPr>
          </a:p>
        </p:txBody>
      </p:sp>
      <p:pic>
        <p:nvPicPr>
          <p:cNvPr id="174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Jump"/>
          <p:cNvSpPr txBox="1"/>
          <p:nvPr/>
        </p:nvSpPr>
        <p:spPr>
          <a:xfrm>
            <a:off x="2619375" y="2613392"/>
            <a:ext cx="390525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Jump!</a:t>
            </a:r>
          </a:p>
        </p:txBody>
      </p:sp>
      <p:sp>
        <p:nvSpPr>
          <p:cNvPr id="30" name="SPIN"/>
          <p:cNvSpPr txBox="1"/>
          <p:nvPr/>
        </p:nvSpPr>
        <p:spPr>
          <a:xfrm>
            <a:off x="2964878" y="2613392"/>
            <a:ext cx="321424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rgbClr val="84D2F5"/>
                </a:solidFill>
              </a:rPr>
              <a:t>Spin!</a:t>
            </a:r>
          </a:p>
        </p:txBody>
      </p:sp>
      <p:sp>
        <p:nvSpPr>
          <p:cNvPr id="21504" name="GO"/>
          <p:cNvSpPr/>
          <p:nvPr/>
        </p:nvSpPr>
        <p:spPr>
          <a:xfrm>
            <a:off x="585788" y="4946650"/>
            <a:ext cx="1333500" cy="13350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50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8" name="click to start game"/>
          <p:cNvSpPr/>
          <p:nvPr/>
        </p:nvSpPr>
        <p:spPr>
          <a:xfrm>
            <a:off x="3400425" y="4694238"/>
            <a:ext cx="2343150" cy="736600"/>
          </a:xfrm>
          <a:prstGeom prst="roundRect">
            <a:avLst/>
          </a:prstGeom>
          <a:solidFill>
            <a:srgbClr val="79C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Click for game</a:t>
            </a:r>
          </a:p>
        </p:txBody>
      </p:sp>
      <p:sp>
        <p:nvSpPr>
          <p:cNvPr id="21510" name="Rectangle 21509"/>
          <p:cNvSpPr>
            <a:spLocks noChangeArrowheads="1"/>
          </p:cNvSpPr>
          <p:nvPr/>
        </p:nvSpPr>
        <p:spPr bwMode="auto">
          <a:xfrm>
            <a:off x="1303338" y="1897063"/>
            <a:ext cx="6537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Sit in a group as the audience.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 will ask children to come to the front to be the dancers. The person will move to the instructions on the board.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audience will say out loud the instructions to help them.</a:t>
            </a:r>
          </a:p>
        </p:txBody>
      </p:sp>
      <p:sp>
        <p:nvSpPr>
          <p:cNvPr id="29" name="Hop"/>
          <p:cNvSpPr txBox="1"/>
          <p:nvPr/>
        </p:nvSpPr>
        <p:spPr>
          <a:xfrm>
            <a:off x="3104313" y="2613392"/>
            <a:ext cx="293537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rgbClr val="84D2F5"/>
                </a:solidFill>
              </a:rPr>
              <a:t>Hop!</a:t>
            </a:r>
          </a:p>
        </p:txBody>
      </p:sp>
      <p:sp>
        <p:nvSpPr>
          <p:cNvPr id="31" name="Wave"/>
          <p:cNvSpPr txBox="1"/>
          <p:nvPr/>
        </p:nvSpPr>
        <p:spPr>
          <a:xfrm>
            <a:off x="2609995" y="2613392"/>
            <a:ext cx="392401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Wave!</a:t>
            </a:r>
          </a:p>
        </p:txBody>
      </p:sp>
      <p:sp>
        <p:nvSpPr>
          <p:cNvPr id="77" name="Wave"/>
          <p:cNvSpPr txBox="1"/>
          <p:nvPr/>
        </p:nvSpPr>
        <p:spPr>
          <a:xfrm>
            <a:off x="2609995" y="2613392"/>
            <a:ext cx="392401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Wave!</a:t>
            </a:r>
          </a:p>
        </p:txBody>
      </p:sp>
      <p:sp>
        <p:nvSpPr>
          <p:cNvPr id="78" name="SPIN"/>
          <p:cNvSpPr txBox="1"/>
          <p:nvPr/>
        </p:nvSpPr>
        <p:spPr>
          <a:xfrm>
            <a:off x="2964878" y="2613392"/>
            <a:ext cx="321424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rgbClr val="84D2F5"/>
                </a:solidFill>
              </a:rPr>
              <a:t>Spin!</a:t>
            </a:r>
          </a:p>
        </p:txBody>
      </p:sp>
      <p:sp>
        <p:nvSpPr>
          <p:cNvPr id="80" name="Jump"/>
          <p:cNvSpPr txBox="1"/>
          <p:nvPr/>
        </p:nvSpPr>
        <p:spPr>
          <a:xfrm>
            <a:off x="2619375" y="2613392"/>
            <a:ext cx="390525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Jump!</a:t>
            </a:r>
          </a:p>
        </p:txBody>
      </p:sp>
      <p:sp>
        <p:nvSpPr>
          <p:cNvPr id="86" name="Hop"/>
          <p:cNvSpPr txBox="1"/>
          <p:nvPr/>
        </p:nvSpPr>
        <p:spPr>
          <a:xfrm>
            <a:off x="3104313" y="2613392"/>
            <a:ext cx="293537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rgbClr val="84D2F5"/>
                </a:solidFill>
              </a:rPr>
              <a:t>Hop!</a:t>
            </a:r>
          </a:p>
        </p:txBody>
      </p:sp>
      <p:sp>
        <p:nvSpPr>
          <p:cNvPr id="97" name="SPIN"/>
          <p:cNvSpPr txBox="1"/>
          <p:nvPr/>
        </p:nvSpPr>
        <p:spPr>
          <a:xfrm>
            <a:off x="2964878" y="2613392"/>
            <a:ext cx="321424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 b="1" dirty="0">
                <a:ln w="25400">
                  <a:solidFill>
                    <a:schemeClr val="bg1"/>
                  </a:solidFill>
                </a:ln>
                <a:solidFill>
                  <a:srgbClr val="84D2F5"/>
                </a:solidFill>
              </a:rPr>
              <a:t>Spin!</a:t>
            </a:r>
          </a:p>
        </p:txBody>
      </p:sp>
      <p:grpSp>
        <p:nvGrpSpPr>
          <p:cNvPr id="21518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92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93" name="Arrow: Up 92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2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108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9" name="Arrow: Up 108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24" name="TextBox 123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172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173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75" name="Arrow: Up 174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74" name="TextBox 173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179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180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82" name="Arrow: Up 181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1" name="TextBox 180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284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285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87" name="Arrow: Up 286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86" name="TextBox 285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291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292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94" name="Arrow: Up 293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93" name="TextBox 292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298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299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01" name="Arrow: Up 300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00" name="TextBox 299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05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306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08" name="Arrow: Up 307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07" name="TextBox 306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12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313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15" name="Arrow: Up 314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14" name="TextBox 313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19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320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22" name="Arrow: Up 321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21" name="TextBox 320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26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327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29" name="Arrow: Up 328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28" name="TextBox 327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33" name="blue arrow"/>
          <p:cNvGrpSpPr>
            <a:grpSpLocks/>
          </p:cNvGrpSpPr>
          <p:nvPr/>
        </p:nvGrpSpPr>
        <p:grpSpPr bwMode="auto">
          <a:xfrm>
            <a:off x="2947988" y="-3198813"/>
            <a:ext cx="3373437" cy="2757488"/>
            <a:chOff x="2945479" y="-3225719"/>
            <a:chExt cx="3373438" cy="2757969"/>
          </a:xfrm>
        </p:grpSpPr>
        <p:grpSp>
          <p:nvGrpSpPr>
            <p:cNvPr id="334" name="Blue Down Arrow"/>
            <p:cNvGrpSpPr/>
            <p:nvPr/>
          </p:nvGrpSpPr>
          <p:grpSpPr bwMode="auto">
            <a:xfrm flipV="1">
              <a:off x="4059140" y="-2357013"/>
              <a:ext cx="1146116" cy="1889263"/>
              <a:chOff x="3018971" y="2569029"/>
              <a:chExt cx="1146629" cy="188867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36" name="Arrow: Up 335"/>
              <p:cNvSpPr/>
              <p:nvPr/>
            </p:nvSpPr>
            <p:spPr>
              <a:xfrm>
                <a:off x="3018971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35" name="TextBox 334"/>
            <p:cNvSpPr txBox="1"/>
            <p:nvPr/>
          </p:nvSpPr>
          <p:spPr bwMode="auto">
            <a:xfrm>
              <a:off x="2945479" y="-3225719"/>
              <a:ext cx="3373438" cy="862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>
                  <a:solidFill>
                    <a:srgbClr val="79CDF3"/>
                  </a:solidFill>
                </a:rPr>
                <a:t>Backwards</a:t>
              </a:r>
            </a:p>
          </p:txBody>
        </p:sp>
      </p:grpSp>
      <p:grpSp>
        <p:nvGrpSpPr>
          <p:cNvPr id="340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41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43" name="Arrow: Up 342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42" name="TextBox 341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47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48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50" name="Arrow: Up 349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49" name="TextBox 348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54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55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57" name="Arrow: Up 356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56" name="TextBox 355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61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62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64" name="Arrow: Up 363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63" name="TextBox 362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68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69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71" name="Arrow: Up 370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70" name="TextBox 369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75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76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78" name="Arrow: Up 377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77" name="TextBox 376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82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83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85" name="Arrow: Up 384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84" name="TextBox 383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89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90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92" name="Arrow: Up 391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91" name="TextBox 390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396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397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399" name="Arrow: Up 398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98" name="TextBox 397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  <p:grpSp>
        <p:nvGrpSpPr>
          <p:cNvPr id="403" name="Pink Forwards Arrow"/>
          <p:cNvGrpSpPr>
            <a:grpSpLocks/>
          </p:cNvGrpSpPr>
          <p:nvPr/>
        </p:nvGrpSpPr>
        <p:grpSpPr bwMode="auto">
          <a:xfrm>
            <a:off x="2927350" y="7197725"/>
            <a:ext cx="2970213" cy="2754313"/>
            <a:chOff x="707145" y="6940124"/>
            <a:chExt cx="2970144" cy="2754491"/>
          </a:xfrm>
        </p:grpSpPr>
        <p:grpSp>
          <p:nvGrpSpPr>
            <p:cNvPr id="404" name="Pink Up Arrow"/>
            <p:cNvGrpSpPr/>
            <p:nvPr/>
          </p:nvGrpSpPr>
          <p:grpSpPr>
            <a:xfrm>
              <a:off x="1634323" y="6940124"/>
              <a:ext cx="1146629" cy="1888671"/>
              <a:chOff x="3033485" y="2569029"/>
              <a:chExt cx="1146629" cy="1888671"/>
            </a:xfrm>
            <a:solidFill>
              <a:srgbClr val="F07BA6"/>
            </a:solidFill>
          </p:grpSpPr>
          <p:sp>
            <p:nvSpPr>
              <p:cNvPr id="406" name="Arrow: Up 405"/>
              <p:cNvSpPr/>
              <p:nvPr/>
            </p:nvSpPr>
            <p:spPr>
              <a:xfrm>
                <a:off x="3033485" y="2569029"/>
                <a:ext cx="1146629" cy="1039359"/>
              </a:xfrm>
              <a:prstGeom prst="upArrow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305175" y="3688634"/>
                <a:ext cx="576263" cy="32004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305175" y="4088920"/>
                <a:ext cx="576263" cy="18590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305176" y="4355066"/>
                <a:ext cx="578644" cy="102634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05" name="TextBox 404"/>
            <p:cNvSpPr txBox="1"/>
            <p:nvPr/>
          </p:nvSpPr>
          <p:spPr>
            <a:xfrm>
              <a:off x="707145" y="8832841"/>
              <a:ext cx="2970144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0" b="1">
                  <a:ln w="25400">
                    <a:solidFill>
                      <a:schemeClr val="bg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en-GB" sz="5000" dirty="0"/>
                <a:t>Forwards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148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177" dur="3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266" dur="3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274" dur="3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77384 " pathEditMode="relative" rAng="0" ptsTypes="AA">
                                      <p:cBhvr>
                                        <p:cTn id="292" dur="3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301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1388 -0.70764 " pathEditMode="relative" rAng="0" ptsTypes="AA">
                                      <p:cBhvr>
                                        <p:cTn id="309" dur="3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8" grpId="0"/>
      <p:bldP spid="21504" grpId="0" animBg="1"/>
      <p:bldP spid="48" grpId="0" animBg="1"/>
      <p:bldP spid="21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55650" y="1312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Copy your partner’s movements as closely as you can.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7988" y="696913"/>
            <a:ext cx="32480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Mirror, Mirror</a:t>
            </a:r>
            <a:endParaRPr lang="en-GB" sz="4000" dirty="0">
              <a:latin typeface="+mj-lt"/>
            </a:endParaRPr>
          </a:p>
        </p:txBody>
      </p:sp>
      <p:pic>
        <p:nvPicPr>
          <p:cNvPr id="19460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30388"/>
            <a:ext cx="55943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>
            <a:fillRect/>
          </a:stretch>
        </p:blipFill>
        <p:spPr bwMode="auto">
          <a:xfrm>
            <a:off x="7077075" y="2763838"/>
            <a:ext cx="2066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/>
          <a:stretch>
            <a:fillRect/>
          </a:stretch>
        </p:blipFill>
        <p:spPr bwMode="auto">
          <a:xfrm>
            <a:off x="0" y="508000"/>
            <a:ext cx="1957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b="17645"/>
          <a:stretch>
            <a:fillRect/>
          </a:stretch>
        </p:blipFill>
        <p:spPr bwMode="auto">
          <a:xfrm>
            <a:off x="0" y="5326063"/>
            <a:ext cx="236696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12671" b="40366"/>
          <a:stretch>
            <a:fillRect/>
          </a:stretch>
        </p:blipFill>
        <p:spPr bwMode="auto">
          <a:xfrm>
            <a:off x="995363" y="5951538"/>
            <a:ext cx="25812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0563" y="24495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rides spin or turn around?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2163" y="696913"/>
            <a:ext cx="24796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At the Fair</a:t>
            </a:r>
            <a:endParaRPr lang="en-GB" sz="4000" dirty="0">
              <a:latin typeface="+mj-lt"/>
            </a:endParaRPr>
          </a:p>
        </p:txBody>
      </p:sp>
      <p:pic>
        <p:nvPicPr>
          <p:cNvPr id="20484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0563" y="168433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rides move forwards and backwards?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0563" y="20669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rides move up and down?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0563" y="13017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rides move to the left or the right?</a:t>
            </a:r>
          </a:p>
        </p:txBody>
      </p:sp>
      <p:pic>
        <p:nvPicPr>
          <p:cNvPr id="2048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55457" r="24442"/>
          <a:stretch>
            <a:fillRect/>
          </a:stretch>
        </p:blipFill>
        <p:spPr bwMode="auto">
          <a:xfrm>
            <a:off x="5210175" y="3883025"/>
            <a:ext cx="24638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947863"/>
            <a:ext cx="352107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7938" y="4956175"/>
            <a:ext cx="9140826" cy="1266825"/>
            <a:chOff x="449049" y="5041432"/>
            <a:chExt cx="9139451" cy="1266826"/>
          </a:xfrm>
        </p:grpSpPr>
        <p:pic>
          <p:nvPicPr>
            <p:cNvPr id="20507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449049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1448701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2430036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3429688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4414320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5413972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3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6398176" y="5043021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4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7397828" y="5043021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8380730" y="5041432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6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95903"/>
            <a:stretch>
              <a:fillRect/>
            </a:stretch>
          </p:blipFill>
          <p:spPr bwMode="auto">
            <a:xfrm>
              <a:off x="9375189" y="5041432"/>
              <a:ext cx="213311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6150" y="3021013"/>
            <a:ext cx="52609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04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40">
            <a:off x="5675313" y="-977900"/>
            <a:ext cx="4121150" cy="83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04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516">
            <a:off x="6689725" y="-5257800"/>
            <a:ext cx="421163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04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067050"/>
            <a:ext cx="28908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>
            <a:grpSpLocks/>
          </p:cNvGrpSpPr>
          <p:nvPr/>
        </p:nvGrpSpPr>
        <p:grpSpPr bwMode="auto">
          <a:xfrm flipH="1">
            <a:off x="-7938" y="4946650"/>
            <a:ext cx="9139238" cy="1266825"/>
            <a:chOff x="449049" y="5041432"/>
            <a:chExt cx="9139451" cy="1266826"/>
          </a:xfrm>
        </p:grpSpPr>
        <p:pic>
          <p:nvPicPr>
            <p:cNvPr id="20497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449049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1448701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2430036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3429688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4414320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5413972" y="5041433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6398176" y="5043021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7397828" y="5043021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80809"/>
            <a:stretch>
              <a:fillRect/>
            </a:stretch>
          </p:blipFill>
          <p:spPr bwMode="auto">
            <a:xfrm>
              <a:off x="8380730" y="5041432"/>
              <a:ext cx="999224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4" r="95903"/>
            <a:stretch>
              <a:fillRect/>
            </a:stretch>
          </p:blipFill>
          <p:spPr bwMode="auto">
            <a:xfrm>
              <a:off x="9375189" y="5041432"/>
              <a:ext cx="213311" cy="126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6150" y="3011488"/>
            <a:ext cx="52593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1.5132 -0.01967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60" y="-9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3612 1.72453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8622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3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32 -0.01828 L -4.72222E-6 -2.96296E-6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60" y="90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randma's cottage"/>
          <p:cNvSpPr/>
          <p:nvPr/>
        </p:nvSpPr>
        <p:spPr>
          <a:xfrm>
            <a:off x="755650" y="1560513"/>
            <a:ext cx="2376488" cy="2986087"/>
          </a:xfrm>
          <a:prstGeom prst="round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spcAft>
                <a:spcPts val="60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To Grandma’s Cottage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right.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3.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left.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3.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right.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0963" y="696913"/>
            <a:ext cx="64420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Through the Woods Activity</a:t>
            </a:r>
            <a:endParaRPr lang="en-GB" sz="4000" dirty="0">
              <a:latin typeface="+mj-lt"/>
            </a:endParaRPr>
          </a:p>
        </p:txBody>
      </p:sp>
      <p:pic>
        <p:nvPicPr>
          <p:cNvPr id="21508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943350" y="2255838"/>
            <a:ext cx="3752850" cy="3144837"/>
            <a:chOff x="1681655" y="1986455"/>
            <a:chExt cx="4288224" cy="3552992"/>
          </a:xfrm>
        </p:grpSpPr>
        <p:grpSp>
          <p:nvGrpSpPr>
            <p:cNvPr id="21560" name="Group 4"/>
            <p:cNvGrpSpPr>
              <a:grpSpLocks/>
            </p:cNvGrpSpPr>
            <p:nvPr/>
          </p:nvGrpSpPr>
          <p:grpSpPr bwMode="auto">
            <a:xfrm>
              <a:off x="1681655" y="1986455"/>
              <a:ext cx="4288224" cy="714704"/>
              <a:chOff x="1681655" y="1986455"/>
              <a:chExt cx="4288224" cy="71470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81655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96359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11063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25767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40471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55175" y="1986455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61" name="Group 13"/>
            <p:cNvGrpSpPr>
              <a:grpSpLocks/>
            </p:cNvGrpSpPr>
            <p:nvPr/>
          </p:nvGrpSpPr>
          <p:grpSpPr bwMode="auto">
            <a:xfrm>
              <a:off x="1681655" y="2703786"/>
              <a:ext cx="4288224" cy="714704"/>
              <a:chOff x="1681655" y="1986455"/>
              <a:chExt cx="4288224" cy="71470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81655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96359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11063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25767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40471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55175" y="1986537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62" name="Group 20"/>
            <p:cNvGrpSpPr>
              <a:grpSpLocks/>
            </p:cNvGrpSpPr>
            <p:nvPr/>
          </p:nvGrpSpPr>
          <p:grpSpPr bwMode="auto">
            <a:xfrm>
              <a:off x="1681655" y="3418490"/>
              <a:ext cx="4288224" cy="714704"/>
              <a:chOff x="1681655" y="1986455"/>
              <a:chExt cx="4288224" cy="71470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81655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396359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11063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25767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540471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55175" y="1985661"/>
                <a:ext cx="714704" cy="71562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63" name="Group 27"/>
            <p:cNvGrpSpPr>
              <a:grpSpLocks/>
            </p:cNvGrpSpPr>
            <p:nvPr/>
          </p:nvGrpSpPr>
          <p:grpSpPr bwMode="auto">
            <a:xfrm>
              <a:off x="1681655" y="4115729"/>
              <a:ext cx="4288224" cy="714704"/>
              <a:chOff x="1681655" y="1986455"/>
              <a:chExt cx="4288224" cy="7147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81655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96359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111063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25767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540471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55175" y="1986106"/>
                <a:ext cx="714704" cy="715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64" name="Group 34"/>
            <p:cNvGrpSpPr>
              <a:grpSpLocks/>
            </p:cNvGrpSpPr>
            <p:nvPr/>
          </p:nvGrpSpPr>
          <p:grpSpPr bwMode="auto">
            <a:xfrm>
              <a:off x="1681655" y="4824741"/>
              <a:ext cx="4288224" cy="714706"/>
              <a:chOff x="1681655" y="1974579"/>
              <a:chExt cx="4288224" cy="71470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681655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396359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11063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25767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40471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255175" y="1975458"/>
                <a:ext cx="714704" cy="7138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1510" name="Group 42"/>
          <p:cNvGrpSpPr>
            <a:grpSpLocks/>
          </p:cNvGrpSpPr>
          <p:nvPr/>
        </p:nvGrpSpPr>
        <p:grpSpPr bwMode="auto">
          <a:xfrm>
            <a:off x="4068763" y="2311400"/>
            <a:ext cx="3502025" cy="506413"/>
            <a:chOff x="2821136" y="2211035"/>
            <a:chExt cx="3501725" cy="505742"/>
          </a:xfrm>
        </p:grpSpPr>
        <p:pic>
          <p:nvPicPr>
            <p:cNvPr id="21554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6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501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66" y="2224987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231" y="221301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6" y="2211035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3" y="2224986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50"/>
          <p:cNvGrpSpPr>
            <a:grpSpLocks/>
          </p:cNvGrpSpPr>
          <p:nvPr/>
        </p:nvGrpSpPr>
        <p:grpSpPr bwMode="auto">
          <a:xfrm>
            <a:off x="4068763" y="2949575"/>
            <a:ext cx="3502025" cy="504825"/>
            <a:chOff x="2821136" y="2211035"/>
            <a:chExt cx="3501725" cy="505742"/>
          </a:xfrm>
        </p:grpSpPr>
        <p:pic>
          <p:nvPicPr>
            <p:cNvPr id="21548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6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501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0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66" y="2224987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231" y="221301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6" y="2211035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3" y="2224986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57"/>
          <p:cNvGrpSpPr>
            <a:grpSpLocks/>
          </p:cNvGrpSpPr>
          <p:nvPr/>
        </p:nvGrpSpPr>
        <p:grpSpPr bwMode="auto">
          <a:xfrm>
            <a:off x="4068763" y="3567113"/>
            <a:ext cx="3502025" cy="504825"/>
            <a:chOff x="2821136" y="2211035"/>
            <a:chExt cx="3501725" cy="505742"/>
          </a:xfrm>
        </p:grpSpPr>
        <p:pic>
          <p:nvPicPr>
            <p:cNvPr id="21542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6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501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66" y="2224987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231" y="221301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6" y="2211035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3" y="2224986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oup 64"/>
          <p:cNvGrpSpPr>
            <a:grpSpLocks/>
          </p:cNvGrpSpPr>
          <p:nvPr/>
        </p:nvGrpSpPr>
        <p:grpSpPr bwMode="auto">
          <a:xfrm>
            <a:off x="4068763" y="4203700"/>
            <a:ext cx="3502025" cy="504825"/>
            <a:chOff x="2821136" y="2211035"/>
            <a:chExt cx="3501725" cy="505742"/>
          </a:xfrm>
        </p:grpSpPr>
        <p:pic>
          <p:nvPicPr>
            <p:cNvPr id="2153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6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501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66" y="2224987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231" y="221301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6" y="2211035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3" y="2224986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4" name="Group 71"/>
          <p:cNvGrpSpPr>
            <a:grpSpLocks/>
          </p:cNvGrpSpPr>
          <p:nvPr/>
        </p:nvGrpSpPr>
        <p:grpSpPr bwMode="auto">
          <a:xfrm>
            <a:off x="4068763" y="4830763"/>
            <a:ext cx="3502025" cy="506412"/>
            <a:chOff x="2821136" y="2211035"/>
            <a:chExt cx="3501725" cy="505742"/>
          </a:xfrm>
        </p:grpSpPr>
        <p:pic>
          <p:nvPicPr>
            <p:cNvPr id="21531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6" y="222498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66" y="2224987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231" y="2213018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6" y="2211035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3" y="2224986"/>
              <a:ext cx="374898" cy="4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6"/>
          <p:cNvGrpSpPr>
            <a:grpSpLocks/>
          </p:cNvGrpSpPr>
          <p:nvPr/>
        </p:nvGrpSpPr>
        <p:grpSpPr bwMode="auto">
          <a:xfrm>
            <a:off x="5192713" y="1525588"/>
            <a:ext cx="625475" cy="633412"/>
            <a:chOff x="7745413" y="2262188"/>
            <a:chExt cx="625475" cy="633412"/>
          </a:xfrm>
        </p:grpSpPr>
        <p:sp>
          <p:nvSpPr>
            <p:cNvPr id="82" name="Rectangle 81"/>
            <p:cNvSpPr/>
            <p:nvPr/>
          </p:nvSpPr>
          <p:spPr>
            <a:xfrm>
              <a:off x="7745413" y="2262188"/>
              <a:ext cx="625475" cy="633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30" name="goldilock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2297113"/>
              <a:ext cx="5715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goldilock's house"/>
          <p:cNvSpPr/>
          <p:nvPr/>
        </p:nvSpPr>
        <p:spPr>
          <a:xfrm>
            <a:off x="769938" y="1709738"/>
            <a:ext cx="2362200" cy="2987675"/>
          </a:xfrm>
          <a:prstGeom prst="round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spcAft>
                <a:spcPts val="60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To Goldilocks’ House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3.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right.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1.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left.</a:t>
            </a:r>
          </a:p>
          <a:p>
            <a:pPr algn="ctr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Forwards 2.</a:t>
            </a:r>
          </a:p>
        </p:txBody>
      </p:sp>
      <p:grpSp>
        <p:nvGrpSpPr>
          <p:cNvPr id="21517" name="Group 27"/>
          <p:cNvGrpSpPr>
            <a:grpSpLocks/>
          </p:cNvGrpSpPr>
          <p:nvPr/>
        </p:nvGrpSpPr>
        <p:grpSpPr bwMode="auto">
          <a:xfrm>
            <a:off x="7762875" y="2887663"/>
            <a:ext cx="625475" cy="631825"/>
            <a:chOff x="7745413" y="4775200"/>
            <a:chExt cx="625475" cy="631825"/>
          </a:xfrm>
        </p:grpSpPr>
        <p:sp>
          <p:nvSpPr>
            <p:cNvPr id="83" name="Rectangle 82"/>
            <p:cNvSpPr/>
            <p:nvPr/>
          </p:nvSpPr>
          <p:spPr>
            <a:xfrm>
              <a:off x="7745413" y="4775200"/>
              <a:ext cx="625475" cy="6318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8" name="grandma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0" y="4841875"/>
              <a:ext cx="495300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feet 1"/>
          <p:cNvGrpSpPr>
            <a:grpSpLocks/>
          </p:cNvGrpSpPr>
          <p:nvPr/>
        </p:nvGrpSpPr>
        <p:grpSpPr bwMode="auto">
          <a:xfrm>
            <a:off x="4683125" y="4860925"/>
            <a:ext cx="404813" cy="346075"/>
            <a:chOff x="4685378" y="4865761"/>
            <a:chExt cx="405327" cy="345915"/>
          </a:xfrm>
        </p:grpSpPr>
        <p:pic>
          <p:nvPicPr>
            <p:cNvPr id="21525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378" y="4865761"/>
              <a:ext cx="170682" cy="3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20023" y="4865761"/>
              <a:ext cx="170682" cy="3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9" name="TextBox 5"/>
          <p:cNvSpPr txBox="1">
            <a:spLocks noChangeArrowheads="1"/>
          </p:cNvSpPr>
          <p:nvPr/>
        </p:nvSpPr>
        <p:spPr bwMode="auto">
          <a:xfrm>
            <a:off x="4568825" y="5194300"/>
            <a:ext cx="625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chemeClr val="tx1"/>
                </a:solidFill>
              </a:rPr>
              <a:t>Start Here</a:t>
            </a:r>
          </a:p>
        </p:txBody>
      </p:sp>
      <p:sp>
        <p:nvSpPr>
          <p:cNvPr id="21506" name="go 1"/>
          <p:cNvSpPr/>
          <p:nvPr/>
        </p:nvSpPr>
        <p:spPr>
          <a:xfrm>
            <a:off x="1341438" y="4737100"/>
            <a:ext cx="1204912" cy="1204913"/>
          </a:xfrm>
          <a:prstGeom prst="ellipse">
            <a:avLst/>
          </a:prstGeom>
          <a:solidFill>
            <a:srgbClr val="3F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GO!</a:t>
            </a:r>
          </a:p>
        </p:txBody>
      </p:sp>
      <p:sp>
        <p:nvSpPr>
          <p:cNvPr id="104" name="go 2"/>
          <p:cNvSpPr/>
          <p:nvPr/>
        </p:nvSpPr>
        <p:spPr>
          <a:xfrm>
            <a:off x="1341438" y="4737100"/>
            <a:ext cx="1204912" cy="1204913"/>
          </a:xfrm>
          <a:prstGeom prst="ellipse">
            <a:avLst/>
          </a:prstGeom>
          <a:solidFill>
            <a:srgbClr val="3F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GO!</a:t>
            </a:r>
          </a:p>
        </p:txBody>
      </p:sp>
      <p:grpSp>
        <p:nvGrpSpPr>
          <p:cNvPr id="109" name="feet 2"/>
          <p:cNvGrpSpPr>
            <a:grpSpLocks/>
          </p:cNvGrpSpPr>
          <p:nvPr/>
        </p:nvGrpSpPr>
        <p:grpSpPr bwMode="auto">
          <a:xfrm>
            <a:off x="4683125" y="4860925"/>
            <a:ext cx="404813" cy="346075"/>
            <a:chOff x="4685378" y="4865761"/>
            <a:chExt cx="405327" cy="345915"/>
          </a:xfrm>
        </p:grpSpPr>
        <p:pic>
          <p:nvPicPr>
            <p:cNvPr id="21523" name="Picture 10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378" y="4865761"/>
              <a:ext cx="170682" cy="3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1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20023" y="4865761"/>
              <a:ext cx="170682" cy="3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1.38889E-6 -0.26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2669 L 0.07083 -0.267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26783 L 0.06684 -0.467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20382 0.008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82 0.00856 L 0.20538 -0.2673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38 -0.26736 L 0.35018 -0.2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88" grpId="0" animBg="1"/>
      <p:bldP spid="44" grpId="0" animBg="1"/>
      <p:bldP spid="21506" grpId="0" animBg="1"/>
      <p:bldP spid="21506" grpId="1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355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2355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I can follow instructions for position, direction and movement.</a:t>
            </a:r>
          </a:p>
        </p:txBody>
      </p:sp>
      <p:sp>
        <p:nvSpPr>
          <p:cNvPr id="2355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describe movements.  </a:t>
            </a:r>
          </a:p>
          <a:p>
            <a:pPr eaLnBrk="1" hangingPunct="1"/>
            <a:r>
              <a:rPr lang="en-GB" altLang="en-US"/>
              <a:t>I can copy movements. </a:t>
            </a:r>
          </a:p>
          <a:p>
            <a:pPr eaLnBrk="1" hangingPunct="1"/>
            <a:r>
              <a:rPr lang="en-GB" altLang="en-US"/>
              <a:t>I can read or listen to directions and follow a route.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273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Tuffy</vt:lpstr>
      <vt:lpstr>Arial</vt:lpstr>
      <vt:lpstr>Calibri</vt:lpstr>
      <vt:lpstr>Sassoon Infant Md</vt:lpstr>
      <vt:lpstr>Sassoon Infant Rg</vt:lpstr>
      <vt:lpstr>Twinkl SemiBold</vt:lpstr>
      <vt:lpstr>Twinkl</vt:lpstr>
      <vt:lpstr>1_Office Theme</vt:lpstr>
      <vt:lpstr>Maths</vt:lpstr>
      <vt:lpstr>Through the Woods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Louisa Adams</cp:lastModifiedBy>
  <cp:revision>60</cp:revision>
  <dcterms:created xsi:type="dcterms:W3CDTF">2017-05-15T14:50:58Z</dcterms:created>
  <dcterms:modified xsi:type="dcterms:W3CDTF">2020-07-12T13:26:48Z</dcterms:modified>
</cp:coreProperties>
</file>