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74" r:id="rId2"/>
    <p:sldId id="264" r:id="rId3"/>
    <p:sldId id="312" r:id="rId4"/>
    <p:sldId id="311" r:id="rId5"/>
    <p:sldId id="305" r:id="rId6"/>
    <p:sldId id="313" r:id="rId7"/>
    <p:sldId id="314" r:id="rId8"/>
    <p:sldId id="315" r:id="rId9"/>
    <p:sldId id="316" r:id="rId10"/>
    <p:sldId id="317" r:id="rId11"/>
    <p:sldId id="318" r:id="rId12"/>
    <p:sldId id="319" r:id="rId13"/>
    <p:sldId id="320" r:id="rId14"/>
    <p:sldId id="321" r:id="rId15"/>
    <p:sldId id="322" r:id="rId16"/>
    <p:sldId id="323" r:id="rId17"/>
    <p:sldId id="308"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Tuffy" panose="020B0603060100000000" charset="0"/>
      <p:regular r:id="rId25"/>
      <p:bold r:id="rId26"/>
      <p:italic r:id="rId27"/>
      <p:boldItalic r:id="rId28"/>
    </p:embeddedFont>
    <p:embeddedFont>
      <p:font typeface="Twinkl" panose="020B060402020202020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B3A2"/>
    <a:srgbClr val="80C1EB"/>
    <a:srgbClr val="ACDDFC"/>
    <a:srgbClr val="4DB1E3"/>
    <a:srgbClr val="DE1E5A"/>
    <a:srgbClr val="50819E"/>
    <a:srgbClr val="4AA1D9"/>
    <a:srgbClr val="18A0DB"/>
    <a:srgbClr val="BC010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45" d="100"/>
          <a:sy n="45" d="100"/>
        </p:scale>
        <p:origin x="1224" y="48"/>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20/02/2020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1">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00" y="612000"/>
            <a:ext cx="864000" cy="864000"/>
          </a:xfrm>
          <a:prstGeom prst="rect">
            <a:avLst/>
          </a:prstGeom>
        </p:spPr>
      </p:pic>
    </p:spTree>
    <p:extLst>
      <p:ext uri="{BB962C8B-B14F-4D97-AF65-F5344CB8AC3E}">
        <p14:creationId xmlns:p14="http://schemas.microsoft.com/office/powerpoint/2010/main" val="426003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77"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7.jpeg"/><Relationship Id="rId4" Type="http://schemas.openxmlformats.org/officeDocument/2006/relationships/image" Target="../media/image7.pn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9.jpeg"/><Relationship Id="rId4" Type="http://schemas.openxmlformats.org/officeDocument/2006/relationships/image" Target="../media/image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Rectangle 15"/>
          <p:cNvSpPr/>
          <p:nvPr/>
        </p:nvSpPr>
        <p:spPr>
          <a:xfrm>
            <a:off x="1116055" y="1410588"/>
            <a:ext cx="6911887" cy="646331"/>
          </a:xfrm>
          <a:prstGeom prst="rect">
            <a:avLst/>
          </a:prstGeom>
        </p:spPr>
        <p:txBody>
          <a:bodyPr wrap="square">
            <a:spAutoFit/>
          </a:bodyPr>
          <a:lstStyle/>
          <a:p>
            <a:pPr algn="ctr"/>
            <a:r>
              <a:rPr lang="en-GB" dirty="0"/>
              <a:t>New houses were built to the west, close to The Royal Family’s new residence at St James’s Palace.</a:t>
            </a:r>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t="15090" b="11501"/>
          <a:stretch/>
        </p:blipFill>
        <p:spPr>
          <a:xfrm>
            <a:off x="755650" y="2130804"/>
            <a:ext cx="7632699" cy="3962021"/>
          </a:xfrm>
          <a:prstGeom prst="rect">
            <a:avLst/>
          </a:prstGeom>
        </p:spPr>
      </p:pic>
    </p:spTree>
    <p:extLst>
      <p:ext uri="{BB962C8B-B14F-4D97-AF65-F5344CB8AC3E}">
        <p14:creationId xmlns:p14="http://schemas.microsoft.com/office/powerpoint/2010/main" val="1716510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3186" b="6733"/>
          <a:stretch/>
        </p:blipFill>
        <p:spPr>
          <a:xfrm>
            <a:off x="755650" y="1518408"/>
            <a:ext cx="7632699" cy="4574417"/>
          </a:xfrm>
          <a:prstGeom prst="rect">
            <a:avLst/>
          </a:prstGeom>
        </p:spPr>
      </p:pic>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b="22140"/>
          <a:stretch/>
        </p:blipFill>
        <p:spPr>
          <a:xfrm>
            <a:off x="576263" y="1518408"/>
            <a:ext cx="3718775" cy="5339592"/>
          </a:xfrm>
          <a:prstGeom prst="rect">
            <a:avLst/>
          </a:prstGeom>
        </p:spPr>
      </p:pic>
      <p:sp>
        <p:nvSpPr>
          <p:cNvPr id="5" name="Oval 4"/>
          <p:cNvSpPr/>
          <p:nvPr/>
        </p:nvSpPr>
        <p:spPr>
          <a:xfrm>
            <a:off x="4943444" y="2234779"/>
            <a:ext cx="2827089" cy="2827089"/>
          </a:xfrm>
          <a:prstGeom prst="ellipse">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 year before the Great Fire, over 60 000 people died because of the Great Plague.</a:t>
            </a:r>
          </a:p>
        </p:txBody>
      </p:sp>
    </p:spTree>
    <p:extLst>
      <p:ext uri="{BB962C8B-B14F-4D97-AF65-F5344CB8AC3E}">
        <p14:creationId xmlns:p14="http://schemas.microsoft.com/office/powerpoint/2010/main" val="1956031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650" y="1879134"/>
            <a:ext cx="4546192" cy="84728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16" name="Rectangle 15"/>
          <p:cNvSpPr/>
          <p:nvPr/>
        </p:nvSpPr>
        <p:spPr>
          <a:xfrm>
            <a:off x="1082499" y="1979612"/>
            <a:ext cx="3623725" cy="646331"/>
          </a:xfrm>
          <a:prstGeom prst="rect">
            <a:avLst/>
          </a:prstGeom>
        </p:spPr>
        <p:txBody>
          <a:bodyPr wrap="square">
            <a:spAutoFit/>
          </a:bodyPr>
          <a:lstStyle/>
          <a:p>
            <a:pPr algn="ctr"/>
            <a:r>
              <a:rPr lang="en-GB" dirty="0">
                <a:solidFill>
                  <a:schemeClr val="bg1"/>
                </a:solidFill>
              </a:rPr>
              <a:t>AD 1708 saw the completion of St Paul’s Cathedral.</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9483" y="1667936"/>
            <a:ext cx="3778867" cy="4424889"/>
          </a:xfrm>
          <a:prstGeom prst="rect">
            <a:avLst/>
          </a:prstGeom>
        </p:spPr>
      </p:pic>
      <p:sp>
        <p:nvSpPr>
          <p:cNvPr id="21" name="Rectangle 20"/>
          <p:cNvSpPr/>
          <p:nvPr/>
        </p:nvSpPr>
        <p:spPr>
          <a:xfrm>
            <a:off x="755649" y="2826900"/>
            <a:ext cx="3816350" cy="1173162"/>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72000" anchor="ctr"/>
          <a:lstStyle/>
          <a:p>
            <a:pPr eaLnBrk="1" fontAlgn="auto" hangingPunct="1">
              <a:spcBef>
                <a:spcPts val="0"/>
              </a:spcBef>
              <a:spcAft>
                <a:spcPts val="0"/>
              </a:spcAft>
              <a:defRPr/>
            </a:pPr>
            <a:r>
              <a:rPr lang="en-GB" dirty="0">
                <a:solidFill>
                  <a:schemeClr val="tx1"/>
                </a:solidFill>
              </a:rPr>
              <a:t>In AD1762, King George III bought Buckingham House to be his new Royal Residence. The population of London was now 1 million.</a:t>
            </a:r>
          </a:p>
        </p:txBody>
      </p:sp>
      <p:sp>
        <p:nvSpPr>
          <p:cNvPr id="23" name="Rectangle 22"/>
          <p:cNvSpPr/>
          <p:nvPr/>
        </p:nvSpPr>
        <p:spPr>
          <a:xfrm>
            <a:off x="755649" y="4141816"/>
            <a:ext cx="3816350" cy="1000635"/>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eaLnBrk="1" fontAlgn="auto" hangingPunct="1">
              <a:spcBef>
                <a:spcPts val="0"/>
              </a:spcBef>
              <a:spcAft>
                <a:spcPts val="0"/>
              </a:spcAft>
              <a:defRPr/>
            </a:pPr>
            <a:r>
              <a:rPr lang="en-GB" dirty="0">
                <a:solidFill>
                  <a:schemeClr val="tx1"/>
                </a:solidFill>
              </a:rPr>
              <a:t>By the Victorian period, London was the capital of the British Empire. </a:t>
            </a:r>
          </a:p>
        </p:txBody>
      </p:sp>
      <p:sp>
        <p:nvSpPr>
          <p:cNvPr id="25" name="Rectangle 24"/>
          <p:cNvSpPr/>
          <p:nvPr/>
        </p:nvSpPr>
        <p:spPr>
          <a:xfrm>
            <a:off x="755649" y="5240163"/>
            <a:ext cx="3816351" cy="852662"/>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eaLnBrk="1" fontAlgn="auto" hangingPunct="1">
              <a:spcBef>
                <a:spcPts val="0"/>
              </a:spcBef>
              <a:spcAft>
                <a:spcPts val="0"/>
              </a:spcAft>
              <a:defRPr/>
            </a:pPr>
            <a:r>
              <a:rPr lang="en-GB" dirty="0">
                <a:solidFill>
                  <a:schemeClr val="tx1"/>
                </a:solidFill>
              </a:rPr>
              <a:t>Trading and finance were becoming important industries.</a:t>
            </a:r>
          </a:p>
        </p:txBody>
      </p:sp>
    </p:spTree>
    <p:extLst>
      <p:ext uri="{BB962C8B-B14F-4D97-AF65-F5344CB8AC3E}">
        <p14:creationId xmlns:p14="http://schemas.microsoft.com/office/powerpoint/2010/main" val="280184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38550" b="19026"/>
          <a:stretch/>
        </p:blipFill>
        <p:spPr>
          <a:xfrm>
            <a:off x="764346" y="3800817"/>
            <a:ext cx="7624003" cy="2287078"/>
          </a:xfrm>
          <a:prstGeom prst="rect">
            <a:avLst/>
          </a:prstGeom>
        </p:spPr>
      </p:pic>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6" name="Rectangle 25"/>
          <p:cNvSpPr/>
          <p:nvPr/>
        </p:nvSpPr>
        <p:spPr>
          <a:xfrm>
            <a:off x="910365" y="1410588"/>
            <a:ext cx="7189046" cy="369332"/>
          </a:xfrm>
          <a:prstGeom prst="rect">
            <a:avLst/>
          </a:prstGeom>
        </p:spPr>
        <p:txBody>
          <a:bodyPr wrap="square">
            <a:spAutoFit/>
          </a:bodyPr>
          <a:lstStyle/>
          <a:p>
            <a:pPr algn="ctr"/>
            <a:r>
              <a:rPr lang="en-GB" dirty="0"/>
              <a:t>Immigrants moved to London and the population rose to 6.7 million.</a:t>
            </a:r>
          </a:p>
        </p:txBody>
      </p:sp>
      <p:sp>
        <p:nvSpPr>
          <p:cNvPr id="28" name="Rectangle 27"/>
          <p:cNvSpPr/>
          <p:nvPr/>
        </p:nvSpPr>
        <p:spPr>
          <a:xfrm>
            <a:off x="764346" y="1922695"/>
            <a:ext cx="3740542" cy="873696"/>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eaLnBrk="1" fontAlgn="auto" hangingPunct="1">
              <a:spcBef>
                <a:spcPts val="0"/>
              </a:spcBef>
              <a:spcAft>
                <a:spcPts val="0"/>
              </a:spcAft>
              <a:defRPr/>
            </a:pPr>
            <a:endParaRPr lang="en-GB" dirty="0">
              <a:solidFill>
                <a:schemeClr val="tx1"/>
              </a:solidFill>
            </a:endParaRPr>
          </a:p>
        </p:txBody>
      </p:sp>
      <p:sp>
        <p:nvSpPr>
          <p:cNvPr id="31" name="Rectangle 30"/>
          <p:cNvSpPr/>
          <p:nvPr/>
        </p:nvSpPr>
        <p:spPr>
          <a:xfrm>
            <a:off x="764346" y="2898029"/>
            <a:ext cx="7624004" cy="819102"/>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eaLnBrk="1" fontAlgn="auto" hangingPunct="1">
              <a:spcBef>
                <a:spcPts val="0"/>
              </a:spcBef>
              <a:spcAft>
                <a:spcPts val="0"/>
              </a:spcAft>
              <a:defRPr/>
            </a:pPr>
            <a:endParaRPr lang="en-GB" dirty="0">
              <a:solidFill>
                <a:schemeClr val="bg1"/>
              </a:solidFill>
            </a:endParaRPr>
          </a:p>
        </p:txBody>
      </p:sp>
      <p:sp>
        <p:nvSpPr>
          <p:cNvPr id="32" name="Rectangle 31"/>
          <p:cNvSpPr/>
          <p:nvPr/>
        </p:nvSpPr>
        <p:spPr>
          <a:xfrm>
            <a:off x="4571999" y="1922695"/>
            <a:ext cx="3740542" cy="873696"/>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defRPr/>
            </a:pPr>
            <a:r>
              <a:rPr lang="en-GB" dirty="0">
                <a:solidFill>
                  <a:schemeClr val="tx1"/>
                </a:solidFill>
              </a:rPr>
              <a:t>Railways linked London to other parts of the UK.</a:t>
            </a:r>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26934"/>
          <a:stretch/>
        </p:blipFill>
        <p:spPr>
          <a:xfrm>
            <a:off x="0" y="637563"/>
            <a:ext cx="1651442" cy="6220436"/>
          </a:xfrm>
          <a:prstGeom prst="rect">
            <a:avLst/>
          </a:prstGeom>
        </p:spPr>
      </p:pic>
      <p:sp>
        <p:nvSpPr>
          <p:cNvPr id="7" name="Rectangle 6"/>
          <p:cNvSpPr/>
          <p:nvPr/>
        </p:nvSpPr>
        <p:spPr>
          <a:xfrm>
            <a:off x="1651442" y="2984414"/>
            <a:ext cx="5918433" cy="646331"/>
          </a:xfrm>
          <a:prstGeom prst="rect">
            <a:avLst/>
          </a:prstGeom>
        </p:spPr>
        <p:txBody>
          <a:bodyPr wrap="square">
            <a:spAutoFit/>
          </a:bodyPr>
          <a:lstStyle/>
          <a:p>
            <a:r>
              <a:rPr lang="en-GB" dirty="0">
                <a:solidFill>
                  <a:schemeClr val="bg1"/>
                </a:solidFill>
              </a:rPr>
              <a:t>Landmarks such as Trafalgar Square, Big Ben, the Royal Albert Hall and Tower Bridge were built.</a:t>
            </a:r>
          </a:p>
        </p:txBody>
      </p:sp>
      <p:sp>
        <p:nvSpPr>
          <p:cNvPr id="8" name="Rectangle 7"/>
          <p:cNvSpPr/>
          <p:nvPr/>
        </p:nvSpPr>
        <p:spPr>
          <a:xfrm>
            <a:off x="1170264" y="2036377"/>
            <a:ext cx="3208789" cy="646331"/>
          </a:xfrm>
          <a:prstGeom prst="rect">
            <a:avLst/>
          </a:prstGeom>
        </p:spPr>
        <p:txBody>
          <a:bodyPr wrap="square">
            <a:spAutoFit/>
          </a:bodyPr>
          <a:lstStyle/>
          <a:p>
            <a:r>
              <a:rPr lang="en-GB" dirty="0"/>
              <a:t>London grew bigger as new areas of housing were built.</a:t>
            </a:r>
          </a:p>
        </p:txBody>
      </p:sp>
    </p:spTree>
    <p:extLst>
      <p:ext uri="{BB962C8B-B14F-4D97-AF65-F5344CB8AC3E}">
        <p14:creationId xmlns:p14="http://schemas.microsoft.com/office/powerpoint/2010/main" val="102222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6" name="Rectangle 25"/>
          <p:cNvSpPr/>
          <p:nvPr/>
        </p:nvSpPr>
        <p:spPr>
          <a:xfrm>
            <a:off x="910365" y="1410588"/>
            <a:ext cx="7189046" cy="369332"/>
          </a:xfrm>
          <a:prstGeom prst="rect">
            <a:avLst/>
          </a:prstGeom>
        </p:spPr>
        <p:txBody>
          <a:bodyPr wrap="square">
            <a:spAutoFit/>
          </a:bodyPr>
          <a:lstStyle/>
          <a:p>
            <a:pPr algn="ctr"/>
            <a:r>
              <a:rPr lang="en-GB" dirty="0"/>
              <a:t>In the early 20th Century, London continued to grow. </a:t>
            </a:r>
          </a:p>
        </p:txBody>
      </p:sp>
      <p:sp>
        <p:nvSpPr>
          <p:cNvPr id="7" name="Rectangle 6"/>
          <p:cNvSpPr/>
          <p:nvPr/>
        </p:nvSpPr>
        <p:spPr>
          <a:xfrm>
            <a:off x="1651442" y="2984414"/>
            <a:ext cx="5918433" cy="646331"/>
          </a:xfrm>
          <a:prstGeom prst="rect">
            <a:avLst/>
          </a:prstGeom>
        </p:spPr>
        <p:txBody>
          <a:bodyPr wrap="square">
            <a:spAutoFit/>
          </a:bodyPr>
          <a:lstStyle/>
          <a:p>
            <a:r>
              <a:rPr lang="en-GB" dirty="0">
                <a:solidFill>
                  <a:schemeClr val="bg1"/>
                </a:solidFill>
              </a:rPr>
              <a:t>Landmarks such as Trafalgar Square, Big Ben, the Royal Albert Hall and Tower Bridge were built.</a:t>
            </a:r>
          </a:p>
        </p:txBody>
      </p:sp>
      <p:grpSp>
        <p:nvGrpSpPr>
          <p:cNvPr id="4" name="Group 3"/>
          <p:cNvGrpSpPr/>
          <p:nvPr/>
        </p:nvGrpSpPr>
        <p:grpSpPr>
          <a:xfrm>
            <a:off x="1953766" y="2921420"/>
            <a:ext cx="5236468" cy="3111583"/>
            <a:chOff x="1621532" y="0"/>
            <a:chExt cx="11541293" cy="6858000"/>
          </a:xfrm>
        </p:grpSpPr>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1532" y="0"/>
              <a:ext cx="5900936" cy="6858000"/>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54643" y="0"/>
              <a:ext cx="6108182" cy="6858000"/>
            </a:xfrm>
            <a:prstGeom prst="rect">
              <a:avLst/>
            </a:prstGeom>
          </p:spPr>
        </p:pic>
      </p:grpSp>
      <p:sp>
        <p:nvSpPr>
          <p:cNvPr id="25" name="Rectangle 24"/>
          <p:cNvSpPr/>
          <p:nvPr/>
        </p:nvSpPr>
        <p:spPr>
          <a:xfrm>
            <a:off x="764346" y="1823443"/>
            <a:ext cx="7624004" cy="953939"/>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n-GB">
                <a:solidFill>
                  <a:schemeClr val="bg1"/>
                </a:solidFill>
              </a:rPr>
              <a:t>People wanted bigger, more spacious homes. Semi-detached houses were built in new suburban areas outside London, leading the population to be  nearly 9 million.</a:t>
            </a:r>
            <a:endParaRPr lang="en-GB" dirty="0">
              <a:solidFill>
                <a:schemeClr val="bg1"/>
              </a:solidFill>
            </a:endParaRPr>
          </a:p>
        </p:txBody>
      </p:sp>
    </p:spTree>
    <p:extLst>
      <p:ext uri="{BB962C8B-B14F-4D97-AF65-F5344CB8AC3E}">
        <p14:creationId xmlns:p14="http://schemas.microsoft.com/office/powerpoint/2010/main" val="236919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r="34386"/>
          <a:stretch/>
        </p:blipFill>
        <p:spPr>
          <a:xfrm>
            <a:off x="755651" y="1632247"/>
            <a:ext cx="4158182" cy="4460578"/>
          </a:xfrm>
          <a:prstGeom prst="rect">
            <a:avLst/>
          </a:prstGeom>
        </p:spPr>
      </p:pic>
      <p:sp>
        <p:nvSpPr>
          <p:cNvPr id="21" name="Rectangle 20"/>
          <p:cNvSpPr/>
          <p:nvPr/>
        </p:nvSpPr>
        <p:spPr>
          <a:xfrm>
            <a:off x="649480" y="3692275"/>
            <a:ext cx="3761987" cy="1290637"/>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eaLnBrk="1" fontAlgn="auto" hangingPunct="1">
              <a:spcBef>
                <a:spcPts val="0"/>
              </a:spcBef>
              <a:spcAft>
                <a:spcPts val="0"/>
              </a:spcAft>
              <a:defRPr/>
            </a:pPr>
            <a:r>
              <a:rPr lang="en-GB" dirty="0">
                <a:solidFill>
                  <a:schemeClr val="tx1"/>
                </a:solidFill>
              </a:rPr>
              <a:t>During the Second World War, areas of London were bombed and many houses and other buildings were destroyed.</a:t>
            </a:r>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34140" r="38369" b="50000"/>
          <a:stretch/>
        </p:blipFill>
        <p:spPr>
          <a:xfrm>
            <a:off x="4572000" y="1388937"/>
            <a:ext cx="1828800" cy="4703888"/>
          </a:xfrm>
          <a:prstGeom prst="rect">
            <a:avLst/>
          </a:prstGeom>
        </p:spPr>
      </p:pic>
      <p:sp>
        <p:nvSpPr>
          <p:cNvPr id="8" name="Oval 7"/>
          <p:cNvSpPr/>
          <p:nvPr/>
        </p:nvSpPr>
        <p:spPr>
          <a:xfrm>
            <a:off x="5742774" y="2580831"/>
            <a:ext cx="2546646" cy="2546646"/>
          </a:xfrm>
          <a:prstGeom prst="ellipse">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After the war ended, high-rise flats were built to replace the destroyed houses.</a:t>
            </a:r>
          </a:p>
        </p:txBody>
      </p:sp>
    </p:spTree>
    <p:extLst>
      <p:ext uri="{BB962C8B-B14F-4D97-AF65-F5344CB8AC3E}">
        <p14:creationId xmlns:p14="http://schemas.microsoft.com/office/powerpoint/2010/main" val="359388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6" name="Rectangle 25"/>
          <p:cNvSpPr/>
          <p:nvPr/>
        </p:nvSpPr>
        <p:spPr>
          <a:xfrm>
            <a:off x="910365" y="1410588"/>
            <a:ext cx="7189046" cy="923330"/>
          </a:xfrm>
          <a:prstGeom prst="rect">
            <a:avLst/>
          </a:prstGeom>
        </p:spPr>
        <p:txBody>
          <a:bodyPr wrap="square">
            <a:spAutoFit/>
          </a:bodyPr>
          <a:lstStyle/>
          <a:p>
            <a:pPr algn="ctr"/>
            <a:r>
              <a:rPr lang="en-GB" dirty="0"/>
              <a:t>In the 1970s and 1980s, the docks that had once been a vital part of London’s trading links with other countries finally closed. Many of the Docklands buildings were converted into housing.</a:t>
            </a:r>
          </a:p>
        </p:txBody>
      </p:sp>
      <p:sp>
        <p:nvSpPr>
          <p:cNvPr id="25" name="Rectangle 24"/>
          <p:cNvSpPr/>
          <p:nvPr/>
        </p:nvSpPr>
        <p:spPr>
          <a:xfrm>
            <a:off x="764346" y="2333918"/>
            <a:ext cx="3748931" cy="953939"/>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n-GB" dirty="0">
                <a:solidFill>
                  <a:schemeClr val="bg1"/>
                </a:solidFill>
              </a:rPr>
              <a:t>The Thames Barrier was built to protect London from tidal surges travelling up the River Thames.</a:t>
            </a:r>
          </a:p>
        </p:txBody>
      </p:sp>
      <p:sp>
        <p:nvSpPr>
          <p:cNvPr id="21" name="Rectangle 20"/>
          <p:cNvSpPr/>
          <p:nvPr/>
        </p:nvSpPr>
        <p:spPr>
          <a:xfrm>
            <a:off x="4572000" y="2333918"/>
            <a:ext cx="3816350" cy="2098381"/>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n-GB" dirty="0">
                <a:solidFill>
                  <a:schemeClr val="bg1"/>
                </a:solidFill>
              </a:rPr>
              <a:t>The new millennium saw many building projects, including the Millennium Dome (now known as the O2 Arena), the Millennium Wheel (The London Eye) and the Queen Elizabeth Olympic Park for the London 2012 Olympic Games.</a:t>
            </a:r>
          </a:p>
        </p:txBody>
      </p:sp>
      <p:sp>
        <p:nvSpPr>
          <p:cNvPr id="23" name="TextBox 22"/>
          <p:cNvSpPr txBox="1"/>
          <p:nvPr/>
        </p:nvSpPr>
        <p:spPr>
          <a:xfrm>
            <a:off x="755650" y="6161088"/>
            <a:ext cx="7632700" cy="185737"/>
          </a:xfrm>
          <a:prstGeom prst="rect">
            <a:avLst/>
          </a:prstGeom>
          <a:noFill/>
        </p:spPr>
        <p:txBody>
          <a:bodyPr>
            <a:spAutoFit/>
          </a:bodyPr>
          <a:lstStyle/>
          <a:p>
            <a:pPr algn="ctr" eaLnBrk="1" fontAlgn="auto" hangingPunct="1">
              <a:spcBef>
                <a:spcPts val="0"/>
              </a:spcBef>
              <a:spcAft>
                <a:spcPts val="0"/>
              </a:spcAft>
              <a:defRPr/>
            </a:pPr>
            <a:r>
              <a:rPr lang="en-GB" sz="600" dirty="0">
                <a:solidFill>
                  <a:schemeClr val="bg2">
                    <a:lumMod val="50000"/>
                  </a:schemeClr>
                </a:solidFill>
                <a:latin typeface="Tuffy" panose="020B0603060100000000" pitchFamily="34" charset="0"/>
                <a:ea typeface="Tuffy" panose="020B0603060100000000" pitchFamily="34" charset="0"/>
              </a:rPr>
              <a:t>Photo courtesy of Dave Hamster, and The Department for Culture, Media and Sport (@flickr.com) - granted under creative commons licence</a:t>
            </a:r>
          </a:p>
        </p:txBody>
      </p:sp>
      <p:pic>
        <p:nvPicPr>
          <p:cNvPr id="27"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4527" t="2606" b="31586"/>
          <a:stretch/>
        </p:blipFill>
        <p:spPr bwMode="auto">
          <a:xfrm>
            <a:off x="4572000" y="4500562"/>
            <a:ext cx="381635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p:cNvPicPr>
            <a:picLocks noChangeAspect="1"/>
          </p:cNvPicPr>
          <p:nvPr/>
        </p:nvPicPr>
        <p:blipFill rotWithShape="1">
          <a:blip r:embed="rId10">
            <a:extLst>
              <a:ext uri="{28A0092B-C50C-407E-A947-70E740481C1C}">
                <a14:useLocalDpi xmlns:a14="http://schemas.microsoft.com/office/drawing/2010/main" val="0"/>
              </a:ext>
            </a:extLst>
          </a:blip>
          <a:srcRect r="8692"/>
          <a:stretch/>
        </p:blipFill>
        <p:spPr bwMode="auto">
          <a:xfrm>
            <a:off x="755650" y="3356120"/>
            <a:ext cx="3757627" cy="273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341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442" y="2503027"/>
            <a:ext cx="5091152" cy="3599218"/>
          </a:xfrm>
          <a:prstGeom prst="rect">
            <a:avLst/>
          </a:prstGeom>
          <a:effectLst>
            <a:outerShdw blurRad="63500" sx="102000" sy="102000" algn="ctr" rotWithShape="0">
              <a:prstClr val="black">
                <a:alpha val="40000"/>
              </a:prstClr>
            </a:outerShdw>
          </a:effectLst>
        </p:spPr>
      </p:pic>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Has London Grown?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3" name="Individual Work"/>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2" name="Rectangle 1"/>
          <p:cNvSpPr/>
          <p:nvPr/>
        </p:nvSpPr>
        <p:spPr>
          <a:xfrm>
            <a:off x="755650" y="1433981"/>
            <a:ext cx="7708840" cy="369332"/>
          </a:xfrm>
          <a:prstGeom prst="rect">
            <a:avLst/>
          </a:prstGeom>
        </p:spPr>
        <p:txBody>
          <a:bodyPr wrap="square">
            <a:spAutoFit/>
          </a:bodyPr>
          <a:lstStyle/>
          <a:p>
            <a:pPr algn="ctr"/>
            <a:r>
              <a:rPr lang="en-GB" dirty="0"/>
              <a:t>Read the different facts you have been given. </a:t>
            </a:r>
          </a:p>
        </p:txBody>
      </p:sp>
      <p:grpSp>
        <p:nvGrpSpPr>
          <p:cNvPr id="16" name="Group 15"/>
          <p:cNvGrpSpPr/>
          <p:nvPr/>
        </p:nvGrpSpPr>
        <p:grpSpPr>
          <a:xfrm>
            <a:off x="1329975" y="1851359"/>
            <a:ext cx="6484049" cy="495108"/>
            <a:chOff x="881616" y="1664084"/>
            <a:chExt cx="6484049" cy="495108"/>
          </a:xfrm>
        </p:grpSpPr>
        <p:sp>
          <p:nvSpPr>
            <p:cNvPr id="21" name="Rectangle 20"/>
            <p:cNvSpPr/>
            <p:nvPr/>
          </p:nvSpPr>
          <p:spPr>
            <a:xfrm>
              <a:off x="1233825" y="1664084"/>
              <a:ext cx="6131840" cy="495108"/>
            </a:xfrm>
            <a:prstGeom prst="rect">
              <a:avLst/>
            </a:prstGeom>
            <a:solidFill>
              <a:srgbClr val="4DB1E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Can you match each fact to the year it relates to?</a:t>
              </a:r>
            </a:p>
          </p:txBody>
        </p:sp>
        <p:sp>
          <p:nvSpPr>
            <p:cNvPr id="25" name="Oval 24"/>
            <p:cNvSpPr/>
            <p:nvPr/>
          </p:nvSpPr>
          <p:spPr>
            <a:xfrm>
              <a:off x="881616" y="1705486"/>
              <a:ext cx="412303" cy="412303"/>
            </a:xfrm>
            <a:prstGeom prst="ellipse">
              <a:avLst/>
            </a:prstGeom>
            <a:solidFill>
              <a:srgbClr val="4DB1E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gr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079" y="2503027"/>
            <a:ext cx="5091152" cy="35992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9757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Where Is London?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3"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800" y="612000"/>
            <a:ext cx="1238498" cy="864000"/>
          </a:xfrm>
          <a:prstGeom prst="rect">
            <a:avLst/>
          </a:prstGeom>
        </p:spPr>
      </p:pic>
      <p:pic>
        <p:nvPicPr>
          <p:cNvPr id="21" name="Picture 2"/>
          <p:cNvPicPr>
            <a:picLocks noChangeAspect="1"/>
          </p:cNvPicPr>
          <p:nvPr/>
        </p:nvPicPr>
        <p:blipFill rotWithShape="1">
          <a:blip r:embed="rId9">
            <a:extLst>
              <a:ext uri="{28A0092B-C50C-407E-A947-70E740481C1C}">
                <a14:useLocalDpi xmlns:a14="http://schemas.microsoft.com/office/drawing/2010/main" val="0"/>
              </a:ext>
            </a:extLst>
          </a:blip>
          <a:srcRect b="4286"/>
          <a:stretch/>
        </p:blipFill>
        <p:spPr bwMode="auto">
          <a:xfrm>
            <a:off x="1016000" y="1531125"/>
            <a:ext cx="7112000" cy="451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p:cNvPicPr>
            <a:picLocks noChangeAspect="1"/>
          </p:cNvPicPr>
          <p:nvPr/>
        </p:nvPicPr>
        <p:blipFill rotWithShape="1">
          <a:blip r:embed="rId10">
            <a:extLst>
              <a:ext uri="{28A0092B-C50C-407E-A947-70E740481C1C}">
                <a14:useLocalDpi xmlns:a14="http://schemas.microsoft.com/office/drawing/2010/main" val="0"/>
              </a:ext>
            </a:extLst>
          </a:blip>
          <a:srcRect l="15892" t="23501" r="21976" b="27992"/>
          <a:stretch/>
        </p:blipFill>
        <p:spPr bwMode="auto">
          <a:xfrm>
            <a:off x="1017588" y="1476000"/>
            <a:ext cx="7110412" cy="462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p:cNvPicPr>
            <a:picLocks noChangeAspect="1"/>
          </p:cNvPicPr>
          <p:nvPr/>
        </p:nvPicPr>
        <p:blipFill rotWithShape="1">
          <a:blip r:embed="rId11">
            <a:extLst>
              <a:ext uri="{28A0092B-C50C-407E-A947-70E740481C1C}">
                <a14:useLocalDpi xmlns:a14="http://schemas.microsoft.com/office/drawing/2010/main" val="0"/>
              </a:ext>
            </a:extLst>
          </a:blip>
          <a:srcRect l="26501" t="61379" r="1147" b="5492"/>
          <a:stretch/>
        </p:blipFill>
        <p:spPr bwMode="auto">
          <a:xfrm>
            <a:off x="1027113" y="1473961"/>
            <a:ext cx="7100887" cy="461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354" y="1454418"/>
            <a:ext cx="5488065" cy="4548366"/>
          </a:xfrm>
          <a:prstGeom prst="rect">
            <a:avLst/>
          </a:prstGeom>
        </p:spPr>
      </p:pic>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Where Is London?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3" name="Whole Clas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800" y="612000"/>
            <a:ext cx="1238498" cy="864000"/>
          </a:xfrm>
          <a:prstGeom prst="rect">
            <a:avLst/>
          </a:prstGeom>
        </p:spPr>
      </p:pic>
      <p:cxnSp>
        <p:nvCxnSpPr>
          <p:cNvPr id="25" name="Straight Arrow Connector 24"/>
          <p:cNvCxnSpPr/>
          <p:nvPr/>
        </p:nvCxnSpPr>
        <p:spPr>
          <a:xfrm>
            <a:off x="1509713" y="2035175"/>
            <a:ext cx="766762" cy="588963"/>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28" name="Straight Arrow Connector 27"/>
          <p:cNvCxnSpPr/>
          <p:nvPr/>
        </p:nvCxnSpPr>
        <p:spPr>
          <a:xfrm flipV="1">
            <a:off x="1708150" y="5075339"/>
            <a:ext cx="1118940" cy="393600"/>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p:cNvCxnSpPr/>
          <p:nvPr/>
        </p:nvCxnSpPr>
        <p:spPr>
          <a:xfrm flipH="1">
            <a:off x="6914435" y="2381250"/>
            <a:ext cx="618253" cy="1479659"/>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30" name="Straight Arrow Connector 29"/>
          <p:cNvCxnSpPr/>
          <p:nvPr/>
        </p:nvCxnSpPr>
        <p:spPr>
          <a:xfrm flipH="1" flipV="1">
            <a:off x="5025006" y="3444172"/>
            <a:ext cx="2455294" cy="1869191"/>
          </a:xfrm>
          <a:prstGeom prst="straightConnector1">
            <a:avLst/>
          </a:prstGeom>
          <a:ln w="28575">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31" name="TextBox 30"/>
          <p:cNvSpPr txBox="1">
            <a:spLocks noChangeArrowheads="1"/>
          </p:cNvSpPr>
          <p:nvPr/>
        </p:nvSpPr>
        <p:spPr bwMode="auto">
          <a:xfrm>
            <a:off x="929600" y="1814513"/>
            <a:ext cx="828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r>
              <a:rPr lang="en-GB" altLang="en-US" dirty="0">
                <a:latin typeface="+mn-lt"/>
              </a:rPr>
              <a:t>M25</a:t>
            </a:r>
          </a:p>
        </p:txBody>
      </p:sp>
      <p:sp>
        <p:nvSpPr>
          <p:cNvPr id="32" name="TextBox 31"/>
          <p:cNvSpPr txBox="1">
            <a:spLocks noChangeArrowheads="1"/>
          </p:cNvSpPr>
          <p:nvPr/>
        </p:nvSpPr>
        <p:spPr bwMode="auto">
          <a:xfrm>
            <a:off x="793749" y="5228279"/>
            <a:ext cx="1000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r>
              <a:rPr lang="en-GB" altLang="en-US" dirty="0">
                <a:latin typeface="+mn-lt"/>
              </a:rPr>
              <a:t>Greater London</a:t>
            </a:r>
          </a:p>
        </p:txBody>
      </p:sp>
      <p:sp>
        <p:nvSpPr>
          <p:cNvPr id="33" name="TextBox 32"/>
          <p:cNvSpPr txBox="1">
            <a:spLocks noChangeArrowheads="1"/>
          </p:cNvSpPr>
          <p:nvPr/>
        </p:nvSpPr>
        <p:spPr bwMode="auto">
          <a:xfrm>
            <a:off x="7429500" y="5245100"/>
            <a:ext cx="998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r>
              <a:rPr lang="en-GB" altLang="en-US" dirty="0">
                <a:latin typeface="+mn-lt"/>
              </a:rPr>
              <a:t>City of London</a:t>
            </a:r>
          </a:p>
        </p:txBody>
      </p:sp>
      <p:sp>
        <p:nvSpPr>
          <p:cNvPr id="34" name="TextBox 33"/>
          <p:cNvSpPr txBox="1">
            <a:spLocks noChangeArrowheads="1"/>
          </p:cNvSpPr>
          <p:nvPr/>
        </p:nvSpPr>
        <p:spPr bwMode="auto">
          <a:xfrm>
            <a:off x="7480300" y="1828316"/>
            <a:ext cx="998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r>
              <a:rPr lang="en-GB" altLang="en-US" dirty="0">
                <a:latin typeface="+mn-lt"/>
              </a:rPr>
              <a:t>River Thames</a:t>
            </a:r>
          </a:p>
        </p:txBody>
      </p:sp>
    </p:spTree>
    <p:extLst>
      <p:ext uri="{BB962C8B-B14F-4D97-AF65-F5344CB8AC3E}">
        <p14:creationId xmlns:p14="http://schemas.microsoft.com/office/powerpoint/2010/main" val="310282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321050"/>
            <a:ext cx="76708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Who Built London?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grpSp>
        <p:nvGrpSpPr>
          <p:cNvPr id="47" name="Group 46"/>
          <p:cNvGrpSpPr/>
          <p:nvPr/>
        </p:nvGrpSpPr>
        <p:grpSpPr>
          <a:xfrm>
            <a:off x="757664" y="1564681"/>
            <a:ext cx="4191709" cy="495108"/>
            <a:chOff x="883630" y="2247211"/>
            <a:chExt cx="4191709" cy="495108"/>
          </a:xfrm>
        </p:grpSpPr>
        <p:sp>
          <p:nvSpPr>
            <p:cNvPr id="48" name="Rectangle 47"/>
            <p:cNvSpPr/>
            <p:nvPr/>
          </p:nvSpPr>
          <p:spPr>
            <a:xfrm>
              <a:off x="1233825" y="2247211"/>
              <a:ext cx="3841514" cy="495108"/>
            </a:xfrm>
            <a:prstGeom prst="rect">
              <a:avLst/>
            </a:prstGeom>
            <a:solidFill>
              <a:srgbClr val="4DB1E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How old do you think London is?</a:t>
              </a:r>
            </a:p>
          </p:txBody>
        </p:sp>
        <p:sp>
          <p:nvSpPr>
            <p:cNvPr id="49" name="Oval 48"/>
            <p:cNvSpPr/>
            <p:nvPr/>
          </p:nvSpPr>
          <p:spPr>
            <a:xfrm>
              <a:off x="883630" y="2330016"/>
              <a:ext cx="412303" cy="412303"/>
            </a:xfrm>
            <a:prstGeom prst="ellipse">
              <a:avLst/>
            </a:prstGeom>
            <a:solidFill>
              <a:srgbClr val="4DB1E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grpSp>
      <p:sp>
        <p:nvSpPr>
          <p:cNvPr id="25" name="TextBox 24"/>
          <p:cNvSpPr txBox="1"/>
          <p:nvPr/>
        </p:nvSpPr>
        <p:spPr>
          <a:xfrm>
            <a:off x="755650" y="6144310"/>
            <a:ext cx="7632700" cy="185737"/>
          </a:xfrm>
          <a:prstGeom prst="rect">
            <a:avLst/>
          </a:prstGeom>
          <a:noFill/>
        </p:spPr>
        <p:txBody>
          <a:bodyPr>
            <a:spAutoFit/>
          </a:bodyPr>
          <a:lstStyle/>
          <a:p>
            <a:pPr algn="ctr" eaLnBrk="1" fontAlgn="auto" hangingPunct="1">
              <a:spcBef>
                <a:spcPts val="0"/>
              </a:spcBef>
              <a:spcAft>
                <a:spcPts val="0"/>
              </a:spcAft>
              <a:defRPr/>
            </a:pPr>
            <a:r>
              <a:rPr lang="en-GB" sz="600" dirty="0">
                <a:solidFill>
                  <a:schemeClr val="bg2">
                    <a:lumMod val="50000"/>
                  </a:schemeClr>
                </a:solidFill>
                <a:latin typeface="Tuffy" panose="020B0603060100000000" pitchFamily="34" charset="0"/>
                <a:ea typeface="Tuffy" panose="020B0603060100000000" pitchFamily="34" charset="0"/>
              </a:rPr>
              <a:t>Photo courtesy of </a:t>
            </a:r>
            <a:r>
              <a:rPr lang="en-GB" sz="600" dirty="0" err="1">
                <a:solidFill>
                  <a:schemeClr val="bg2">
                    <a:lumMod val="50000"/>
                  </a:schemeClr>
                </a:solidFill>
                <a:latin typeface="Tuffy" panose="020B0603060100000000" pitchFamily="34" charset="0"/>
                <a:ea typeface="Tuffy" panose="020B0603060100000000" pitchFamily="34" charset="0"/>
              </a:rPr>
              <a:t>Davide</a:t>
            </a:r>
            <a:r>
              <a:rPr lang="en-GB" sz="600" dirty="0">
                <a:solidFill>
                  <a:schemeClr val="bg2">
                    <a:lumMod val="50000"/>
                  </a:schemeClr>
                </a:solidFill>
                <a:latin typeface="Tuffy" panose="020B0603060100000000" pitchFamily="34" charset="0"/>
                <a:ea typeface="Tuffy" panose="020B0603060100000000" pitchFamily="34" charset="0"/>
              </a:rPr>
              <a:t> D’Amico (@flickr.com) - granted under creative commons licence</a:t>
            </a:r>
          </a:p>
        </p:txBody>
      </p:sp>
      <p:grpSp>
        <p:nvGrpSpPr>
          <p:cNvPr id="26" name="Group 25"/>
          <p:cNvGrpSpPr/>
          <p:nvPr/>
        </p:nvGrpSpPr>
        <p:grpSpPr>
          <a:xfrm>
            <a:off x="755650" y="2166019"/>
            <a:ext cx="4191709" cy="495108"/>
            <a:chOff x="883630" y="2247211"/>
            <a:chExt cx="4191709" cy="495108"/>
          </a:xfrm>
        </p:grpSpPr>
        <p:sp>
          <p:nvSpPr>
            <p:cNvPr id="27" name="Rectangle 26"/>
            <p:cNvSpPr/>
            <p:nvPr/>
          </p:nvSpPr>
          <p:spPr>
            <a:xfrm>
              <a:off x="1233825" y="2247211"/>
              <a:ext cx="3841514" cy="495108"/>
            </a:xfrm>
            <a:prstGeom prst="rect">
              <a:avLst/>
            </a:prstGeom>
            <a:solidFill>
              <a:srgbClr val="4DB1E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Has it always looked like this?</a:t>
              </a:r>
            </a:p>
          </p:txBody>
        </p:sp>
        <p:sp>
          <p:nvSpPr>
            <p:cNvPr id="28" name="Oval 27"/>
            <p:cNvSpPr/>
            <p:nvPr/>
          </p:nvSpPr>
          <p:spPr>
            <a:xfrm>
              <a:off x="883630" y="2330016"/>
              <a:ext cx="412303" cy="412303"/>
            </a:xfrm>
            <a:prstGeom prst="ellipse">
              <a:avLst/>
            </a:prstGeom>
            <a:solidFill>
              <a:srgbClr val="4DB1E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grpSp>
      <p:grpSp>
        <p:nvGrpSpPr>
          <p:cNvPr id="29" name="Group 28"/>
          <p:cNvGrpSpPr/>
          <p:nvPr/>
        </p:nvGrpSpPr>
        <p:grpSpPr>
          <a:xfrm>
            <a:off x="753636" y="2767357"/>
            <a:ext cx="5051545" cy="495108"/>
            <a:chOff x="883630" y="2247211"/>
            <a:chExt cx="5051545" cy="495108"/>
          </a:xfrm>
        </p:grpSpPr>
        <p:sp>
          <p:nvSpPr>
            <p:cNvPr id="30" name="Rectangle 29"/>
            <p:cNvSpPr/>
            <p:nvPr/>
          </p:nvSpPr>
          <p:spPr>
            <a:xfrm>
              <a:off x="1233824" y="2247211"/>
              <a:ext cx="4701351" cy="495108"/>
            </a:xfrm>
            <a:prstGeom prst="rect">
              <a:avLst/>
            </a:prstGeom>
            <a:solidFill>
              <a:srgbClr val="4DB1E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Who were the first people to live in London?</a:t>
              </a:r>
            </a:p>
          </p:txBody>
        </p:sp>
        <p:sp>
          <p:nvSpPr>
            <p:cNvPr id="31" name="Oval 30"/>
            <p:cNvSpPr/>
            <p:nvPr/>
          </p:nvSpPr>
          <p:spPr>
            <a:xfrm>
              <a:off x="883630" y="2330016"/>
              <a:ext cx="412303" cy="412303"/>
            </a:xfrm>
            <a:prstGeom prst="ellipse">
              <a:avLst/>
            </a:prstGeom>
            <a:solidFill>
              <a:srgbClr val="4DB1E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grpSp>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b="31740"/>
          <a:stretch/>
        </p:blipFill>
        <p:spPr>
          <a:xfrm>
            <a:off x="4852669" y="1411506"/>
            <a:ext cx="3465376" cy="4681319"/>
          </a:xfrm>
          <a:prstGeom prst="rect">
            <a:avLst/>
          </a:prstGeom>
        </p:spPr>
      </p:pic>
      <p:pic>
        <p:nvPicPr>
          <p:cNvPr id="32" name="Talking Partner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278829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Who Built London?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 name="Rectangle 1"/>
          <p:cNvSpPr/>
          <p:nvPr/>
        </p:nvSpPr>
        <p:spPr>
          <a:xfrm>
            <a:off x="1180799" y="1410588"/>
            <a:ext cx="6782400" cy="646331"/>
          </a:xfrm>
          <a:prstGeom prst="rect">
            <a:avLst/>
          </a:prstGeom>
        </p:spPr>
        <p:txBody>
          <a:bodyPr wrap="square">
            <a:spAutoFit/>
          </a:bodyPr>
          <a:lstStyle/>
          <a:p>
            <a:pPr algn="ctr"/>
            <a:r>
              <a:rPr lang="en-GB" dirty="0"/>
              <a:t>The Romans invaded Britain in AD 43 and built a settlement called </a:t>
            </a:r>
            <a:r>
              <a:rPr lang="en-GB" dirty="0" err="1"/>
              <a:t>Londinium</a:t>
            </a:r>
            <a:r>
              <a:rPr lang="en-GB" dirty="0"/>
              <a:t> on the banks of the River Thames.</a:t>
            </a:r>
          </a:p>
        </p:txBody>
      </p:sp>
      <p:pic>
        <p:nvPicPr>
          <p:cNvPr id="23" name="Talking Partne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5650" y="3200400"/>
            <a:ext cx="54546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Pentagon 31"/>
          <p:cNvSpPr/>
          <p:nvPr/>
        </p:nvSpPr>
        <p:spPr>
          <a:xfrm>
            <a:off x="6308521" y="3200400"/>
            <a:ext cx="2079829" cy="2892425"/>
          </a:xfrm>
          <a:prstGeom prst="homePlate">
            <a:avLst>
              <a:gd name="adj" fmla="val 0"/>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a:lstStyle/>
          <a:p>
            <a:pPr eaLnBrk="1" fontAlgn="auto" hangingPunct="1">
              <a:spcBef>
                <a:spcPts val="0"/>
              </a:spcBef>
              <a:spcAft>
                <a:spcPts val="0"/>
              </a:spcAft>
              <a:defRPr/>
            </a:pPr>
            <a:r>
              <a:rPr lang="en-GB" dirty="0">
                <a:solidFill>
                  <a:schemeClr val="tx1"/>
                </a:solidFill>
              </a:rPr>
              <a:t>This model from the Museum of London shows what the north side of the river might have looked like in around AD60.</a:t>
            </a:r>
          </a:p>
        </p:txBody>
      </p:sp>
      <p:sp>
        <p:nvSpPr>
          <p:cNvPr id="33" name="TextBox 32"/>
          <p:cNvSpPr txBox="1"/>
          <p:nvPr/>
        </p:nvSpPr>
        <p:spPr>
          <a:xfrm>
            <a:off x="755650" y="6161088"/>
            <a:ext cx="7632700" cy="185737"/>
          </a:xfrm>
          <a:prstGeom prst="rect">
            <a:avLst/>
          </a:prstGeom>
          <a:noFill/>
        </p:spPr>
        <p:txBody>
          <a:bodyPr>
            <a:spAutoFit/>
          </a:bodyPr>
          <a:lstStyle/>
          <a:p>
            <a:pPr algn="ctr" eaLnBrk="1" fontAlgn="auto" hangingPunct="1">
              <a:spcBef>
                <a:spcPts val="0"/>
              </a:spcBef>
              <a:spcAft>
                <a:spcPts val="0"/>
              </a:spcAft>
              <a:defRPr/>
            </a:pPr>
            <a:r>
              <a:rPr lang="en-GB" sz="600" dirty="0">
                <a:solidFill>
                  <a:schemeClr val="bg2">
                    <a:lumMod val="50000"/>
                  </a:schemeClr>
                </a:solidFill>
                <a:latin typeface="Tuffy" panose="020B0603060100000000" pitchFamily="34" charset="0"/>
                <a:ea typeface="Tuffy" panose="020B0603060100000000" pitchFamily="34" charset="0"/>
              </a:rPr>
              <a:t>Photo courtesy of Dick Penn (@flickr.com) - granted under creative commons licence</a:t>
            </a:r>
          </a:p>
        </p:txBody>
      </p:sp>
      <p:sp>
        <p:nvSpPr>
          <p:cNvPr id="4" name="Rectangle 3"/>
          <p:cNvSpPr/>
          <p:nvPr/>
        </p:nvSpPr>
        <p:spPr>
          <a:xfrm>
            <a:off x="755650" y="2172749"/>
            <a:ext cx="7632699" cy="813732"/>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By AD100, </a:t>
            </a:r>
            <a:r>
              <a:rPr lang="en-GB" dirty="0" err="1"/>
              <a:t>Londinium</a:t>
            </a:r>
            <a:r>
              <a:rPr lang="en-GB" dirty="0"/>
              <a:t> was the new capital city of Britain and had a population of around 60 000 people!</a:t>
            </a:r>
          </a:p>
        </p:txBody>
      </p:sp>
    </p:spTree>
    <p:extLst>
      <p:ext uri="{BB962C8B-B14F-4D97-AF65-F5344CB8AC3E}">
        <p14:creationId xmlns:p14="http://schemas.microsoft.com/office/powerpoint/2010/main" val="38850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 name="Rectangle 1"/>
          <p:cNvSpPr/>
          <p:nvPr/>
        </p:nvSpPr>
        <p:spPr>
          <a:xfrm>
            <a:off x="1116055" y="1410588"/>
            <a:ext cx="6911887" cy="923330"/>
          </a:xfrm>
          <a:prstGeom prst="rect">
            <a:avLst/>
          </a:prstGeom>
        </p:spPr>
        <p:txBody>
          <a:bodyPr wrap="square">
            <a:spAutoFit/>
          </a:bodyPr>
          <a:lstStyle/>
          <a:p>
            <a:pPr algn="ctr"/>
            <a:r>
              <a:rPr lang="en-GB" dirty="0"/>
              <a:t>After the Romans left in AD 410, an Anglo-Saxon settlement called Lundenwic was built west of the Roman settlement, outside the Roman city walls.</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650" y="2433620"/>
            <a:ext cx="5212556" cy="3659205"/>
          </a:xfrm>
          <a:prstGeom prst="rect">
            <a:avLst/>
          </a:prstGeom>
        </p:spPr>
      </p:pic>
      <p:sp>
        <p:nvSpPr>
          <p:cNvPr id="21" name="Rectangle 20"/>
          <p:cNvSpPr/>
          <p:nvPr/>
        </p:nvSpPr>
        <p:spPr>
          <a:xfrm>
            <a:off x="6049103" y="2433619"/>
            <a:ext cx="2339246" cy="3659205"/>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a:lstStyle/>
          <a:p>
            <a:pPr algn="ctr" eaLnBrk="1" fontAlgn="auto" hangingPunct="1">
              <a:spcBef>
                <a:spcPts val="0"/>
              </a:spcBef>
              <a:spcAft>
                <a:spcPts val="0"/>
              </a:spcAft>
              <a:defRPr/>
            </a:pPr>
            <a:r>
              <a:rPr lang="en-GB" sz="1700" dirty="0">
                <a:solidFill>
                  <a:schemeClr val="bg1"/>
                </a:solidFill>
              </a:rPr>
              <a:t>In AD 800, Lundenwic was attacked by Vikings and renamed Lundenburgh.</a:t>
            </a:r>
          </a:p>
          <a:p>
            <a:pPr algn="ctr" eaLnBrk="1" fontAlgn="auto" hangingPunct="1">
              <a:spcBef>
                <a:spcPts val="0"/>
              </a:spcBef>
              <a:spcAft>
                <a:spcPts val="0"/>
              </a:spcAft>
              <a:defRPr/>
            </a:pPr>
            <a:endParaRPr lang="en-GB" sz="1700" dirty="0">
              <a:solidFill>
                <a:schemeClr val="bg1"/>
              </a:solidFill>
            </a:endParaRPr>
          </a:p>
          <a:p>
            <a:pPr algn="ctr" eaLnBrk="1" fontAlgn="auto" hangingPunct="1">
              <a:spcBef>
                <a:spcPts val="0"/>
              </a:spcBef>
              <a:spcAft>
                <a:spcPts val="0"/>
              </a:spcAft>
              <a:defRPr/>
            </a:pPr>
            <a:r>
              <a:rPr lang="en-GB" sz="1700" dirty="0">
                <a:solidFill>
                  <a:schemeClr val="bg1"/>
                </a:solidFill>
              </a:rPr>
              <a:t>The population was around 15 000.</a:t>
            </a: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2597" y="4840448"/>
            <a:ext cx="1832258" cy="1124867"/>
          </a:xfrm>
          <a:prstGeom prst="rect">
            <a:avLst/>
          </a:prstGeom>
        </p:spPr>
      </p:pic>
      <p:pic>
        <p:nvPicPr>
          <p:cNvPr id="6" name="Picture 5"/>
          <p:cNvPicPr>
            <a:picLocks noChangeAspect="1"/>
          </p:cNvPicPr>
          <p:nvPr/>
        </p:nvPicPr>
        <p:blipFill rotWithShape="1">
          <a:blip r:embed="rId11" cstate="print">
            <a:extLst>
              <a:ext uri="{28A0092B-C50C-407E-A947-70E740481C1C}">
                <a14:useLocalDpi xmlns:a14="http://schemas.microsoft.com/office/drawing/2010/main" val="0"/>
              </a:ext>
            </a:extLst>
          </a:blip>
          <a:srcRect l="15792" b="23333"/>
          <a:stretch/>
        </p:blipFill>
        <p:spPr>
          <a:xfrm>
            <a:off x="0" y="2666809"/>
            <a:ext cx="3657599" cy="4191191"/>
          </a:xfrm>
          <a:prstGeom prst="rect">
            <a:avLst/>
          </a:prstGeom>
        </p:spPr>
      </p:pic>
    </p:spTree>
    <p:extLst>
      <p:ext uri="{BB962C8B-B14F-4D97-AF65-F5344CB8AC3E}">
        <p14:creationId xmlns:p14="http://schemas.microsoft.com/office/powerpoint/2010/main" val="2166201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 name="Rectangle 1"/>
          <p:cNvSpPr/>
          <p:nvPr/>
        </p:nvSpPr>
        <p:spPr>
          <a:xfrm>
            <a:off x="1116055" y="1410588"/>
            <a:ext cx="6911887" cy="646331"/>
          </a:xfrm>
          <a:prstGeom prst="rect">
            <a:avLst/>
          </a:prstGeom>
        </p:spPr>
        <p:txBody>
          <a:bodyPr wrap="square">
            <a:spAutoFit/>
          </a:bodyPr>
          <a:lstStyle/>
          <a:p>
            <a:pPr algn="ctr"/>
            <a:r>
              <a:rPr lang="en-GB" dirty="0"/>
              <a:t>After the Norman Invasion of AD 1066, many forts were built, including the Tower of London.</a:t>
            </a:r>
          </a:p>
        </p:txBody>
      </p:sp>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20286" b="6916"/>
          <a:stretch/>
        </p:blipFill>
        <p:spPr>
          <a:xfrm>
            <a:off x="0" y="1550869"/>
            <a:ext cx="4261606" cy="5307132"/>
          </a:xfrm>
          <a:prstGeom prst="rect">
            <a:avLst/>
          </a:prstGeom>
        </p:spPr>
      </p:pic>
      <p:sp>
        <p:nvSpPr>
          <p:cNvPr id="21" name="Rectangle 20"/>
          <p:cNvSpPr/>
          <p:nvPr/>
        </p:nvSpPr>
        <p:spPr>
          <a:xfrm>
            <a:off x="4446164" y="2553698"/>
            <a:ext cx="3740847" cy="2790090"/>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anchor="ctr"/>
          <a:lstStyle/>
          <a:p>
            <a:pPr algn="ctr">
              <a:defRPr/>
            </a:pPr>
            <a:r>
              <a:rPr lang="en-GB" sz="1700" dirty="0">
                <a:solidFill>
                  <a:schemeClr val="bg1"/>
                </a:solidFill>
              </a:rPr>
              <a:t>In AD 1209, London Bridge was built to replace many smaller wooden bridges. It was the only bridge crossing the River Thames until AD 1739!</a:t>
            </a:r>
          </a:p>
          <a:p>
            <a:pPr algn="ctr">
              <a:defRPr/>
            </a:pPr>
            <a:endParaRPr lang="en-GB" sz="1700" dirty="0">
              <a:solidFill>
                <a:schemeClr val="bg1"/>
              </a:solidFill>
            </a:endParaRPr>
          </a:p>
          <a:p>
            <a:pPr algn="ctr">
              <a:defRPr/>
            </a:pPr>
            <a:r>
              <a:rPr lang="en-GB" sz="1700" dirty="0">
                <a:solidFill>
                  <a:schemeClr val="bg1"/>
                </a:solidFill>
              </a:rPr>
              <a:t>The population was around</a:t>
            </a:r>
            <a:br>
              <a:rPr lang="en-GB" sz="1700" dirty="0">
                <a:solidFill>
                  <a:schemeClr val="bg1"/>
                </a:solidFill>
              </a:rPr>
            </a:br>
            <a:r>
              <a:rPr lang="en-GB" sz="1700" dirty="0">
                <a:solidFill>
                  <a:schemeClr val="bg1"/>
                </a:solidFill>
              </a:rPr>
              <a:t>80 000.</a:t>
            </a:r>
          </a:p>
        </p:txBody>
      </p:sp>
    </p:spTree>
    <p:extLst>
      <p:ext uri="{BB962C8B-B14F-4D97-AF65-F5344CB8AC3E}">
        <p14:creationId xmlns:p14="http://schemas.microsoft.com/office/powerpoint/2010/main" val="1183222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702" t="23278" b="11681"/>
          <a:stretch/>
        </p:blipFill>
        <p:spPr>
          <a:xfrm>
            <a:off x="755650" y="1832672"/>
            <a:ext cx="7632700" cy="4260153"/>
          </a:xfrm>
          <a:prstGeom prst="rect">
            <a:avLst/>
          </a:prstGeom>
        </p:spPr>
      </p:pic>
      <p:sp>
        <p:nvSpPr>
          <p:cNvPr id="26" name="Rectangle 25"/>
          <p:cNvSpPr/>
          <p:nvPr/>
        </p:nvSpPr>
        <p:spPr>
          <a:xfrm>
            <a:off x="864707" y="1902202"/>
            <a:ext cx="4210633" cy="1390956"/>
          </a:xfrm>
          <a:prstGeom prst="rect">
            <a:avLst/>
          </a:prstGeom>
          <a:solidFill>
            <a:schemeClr val="bg1"/>
          </a:solidFill>
          <a:ln w="19050">
            <a:solidFill>
              <a:srgbClr val="4DB1E3"/>
            </a:solid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eaLnBrk="1" fontAlgn="auto" hangingPunct="1">
              <a:spcBef>
                <a:spcPts val="0"/>
              </a:spcBef>
              <a:spcAft>
                <a:spcPts val="0"/>
              </a:spcAft>
              <a:defRPr/>
            </a:pPr>
            <a:r>
              <a:rPr lang="en-GB" dirty="0">
                <a:solidFill>
                  <a:schemeClr val="tx1"/>
                </a:solidFill>
              </a:rPr>
              <a:t>London was still quite small, but the River Thames provided an important trading link with Russia and the newly-discovered America.</a:t>
            </a:r>
          </a:p>
        </p:txBody>
      </p:sp>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 name="Rectangle 1"/>
          <p:cNvSpPr/>
          <p:nvPr/>
        </p:nvSpPr>
        <p:spPr>
          <a:xfrm>
            <a:off x="1116055" y="1410588"/>
            <a:ext cx="6911887" cy="369332"/>
          </a:xfrm>
          <a:prstGeom prst="rect">
            <a:avLst/>
          </a:prstGeom>
        </p:spPr>
        <p:txBody>
          <a:bodyPr wrap="square">
            <a:spAutoFit/>
          </a:bodyPr>
          <a:lstStyle/>
          <a:p>
            <a:pPr algn="ctr"/>
            <a:r>
              <a:rPr lang="en-GB" dirty="0"/>
              <a:t>Between AD 1485 and AD 1603, the Tudors ruled England.</a:t>
            </a:r>
          </a:p>
        </p:txBody>
      </p:sp>
      <p:pic>
        <p:nvPicPr>
          <p:cNvPr id="3" name="Picture 2"/>
          <p:cNvPicPr>
            <a:picLocks noChangeAspect="1"/>
          </p:cNvPicPr>
          <p:nvPr/>
        </p:nvPicPr>
        <p:blipFill rotWithShape="1">
          <a:blip r:embed="rId10">
            <a:extLst>
              <a:ext uri="{28A0092B-C50C-407E-A947-70E740481C1C}">
                <a14:useLocalDpi xmlns:a14="http://schemas.microsoft.com/office/drawing/2010/main" val="0"/>
              </a:ext>
            </a:extLst>
          </a:blip>
          <a:srcRect r="6904" b="23261"/>
          <a:stretch/>
        </p:blipFill>
        <p:spPr>
          <a:xfrm>
            <a:off x="4686001" y="1595254"/>
            <a:ext cx="4457999" cy="5262746"/>
          </a:xfrm>
          <a:prstGeom prst="rect">
            <a:avLst/>
          </a:prstGeom>
        </p:spPr>
      </p:pic>
      <p:sp>
        <p:nvSpPr>
          <p:cNvPr id="25" name="Rectangle 24"/>
          <p:cNvSpPr/>
          <p:nvPr/>
        </p:nvSpPr>
        <p:spPr>
          <a:xfrm>
            <a:off x="864707" y="3350308"/>
            <a:ext cx="4210633" cy="434975"/>
          </a:xfrm>
          <a:prstGeom prst="rect">
            <a:avLst/>
          </a:prstGeom>
          <a:solidFill>
            <a:schemeClr val="bg1"/>
          </a:solidFill>
          <a:ln w="19050">
            <a:solidFill>
              <a:srgbClr val="4DB1E3"/>
            </a:solid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eaLnBrk="1" fontAlgn="auto" hangingPunct="1">
              <a:spcBef>
                <a:spcPts val="0"/>
              </a:spcBef>
              <a:spcAft>
                <a:spcPts val="0"/>
              </a:spcAft>
              <a:defRPr/>
            </a:pPr>
            <a:r>
              <a:rPr lang="en-GB" dirty="0">
                <a:solidFill>
                  <a:schemeClr val="tx1"/>
                </a:solidFill>
              </a:rPr>
              <a:t>Many trading companies developed.</a:t>
            </a:r>
          </a:p>
        </p:txBody>
      </p:sp>
      <p:sp>
        <p:nvSpPr>
          <p:cNvPr id="27" name="Rectangle 26"/>
          <p:cNvSpPr/>
          <p:nvPr/>
        </p:nvSpPr>
        <p:spPr>
          <a:xfrm>
            <a:off x="864707" y="3842433"/>
            <a:ext cx="4210633" cy="1080286"/>
          </a:xfrm>
          <a:prstGeom prst="rect">
            <a:avLst/>
          </a:prstGeom>
          <a:solidFill>
            <a:schemeClr val="bg1"/>
          </a:solidFill>
          <a:ln w="19050">
            <a:solidFill>
              <a:srgbClr val="4DB1E3"/>
            </a:solid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n-GB" dirty="0">
                <a:solidFill>
                  <a:schemeClr val="tx1"/>
                </a:solidFill>
              </a:rPr>
              <a:t>Immigrants from other parts of the UK and around the world increased the population to 225 000.</a:t>
            </a:r>
          </a:p>
        </p:txBody>
      </p:sp>
      <p:sp>
        <p:nvSpPr>
          <p:cNvPr id="28" name="Rectangle 27"/>
          <p:cNvSpPr/>
          <p:nvPr/>
        </p:nvSpPr>
        <p:spPr>
          <a:xfrm>
            <a:off x="864707" y="4979869"/>
            <a:ext cx="4210633" cy="1079400"/>
          </a:xfrm>
          <a:prstGeom prst="rect">
            <a:avLst/>
          </a:prstGeom>
          <a:solidFill>
            <a:schemeClr val="bg1"/>
          </a:solidFill>
          <a:ln w="19050">
            <a:solidFill>
              <a:srgbClr val="4DB1E3"/>
            </a:solid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n-GB" dirty="0">
                <a:solidFill>
                  <a:schemeClr val="tx1"/>
                </a:solidFill>
              </a:rPr>
              <a:t>Some of Queen Elizabeth I’s courtiers built country villas in the surrounding countryside of Essex and Surrey.</a:t>
            </a:r>
          </a:p>
        </p:txBody>
      </p:sp>
    </p:spTree>
    <p:extLst>
      <p:ext uri="{BB962C8B-B14F-4D97-AF65-F5344CB8AC3E}">
        <p14:creationId xmlns:p14="http://schemas.microsoft.com/office/powerpoint/2010/main" val="1497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 name="Rectangle 1"/>
          <p:cNvSpPr/>
          <p:nvPr/>
        </p:nvSpPr>
        <p:spPr>
          <a:xfrm>
            <a:off x="864386" y="3146505"/>
            <a:ext cx="2432488" cy="1534552"/>
          </a:xfrm>
          <a:prstGeom prst="rect">
            <a:avLst/>
          </a:prstGeom>
        </p:spPr>
        <p:txBody>
          <a:bodyPr wrap="square">
            <a:spAutoFit/>
          </a:bodyPr>
          <a:lstStyle/>
          <a:p>
            <a:pPr algn="ctr"/>
            <a:r>
              <a:rPr lang="en-GB" dirty="0"/>
              <a:t>In the Great Fire of London, over 60% of the city was destroyed (shown in white on the map).</a:t>
            </a:r>
          </a:p>
        </p:txBody>
      </p:sp>
      <p:grpSp>
        <p:nvGrpSpPr>
          <p:cNvPr id="21" name="Group 20"/>
          <p:cNvGrpSpPr/>
          <p:nvPr/>
        </p:nvGrpSpPr>
        <p:grpSpPr>
          <a:xfrm>
            <a:off x="1329975" y="1490633"/>
            <a:ext cx="6484049" cy="495108"/>
            <a:chOff x="881616" y="1664084"/>
            <a:chExt cx="6484049" cy="495108"/>
          </a:xfrm>
        </p:grpSpPr>
        <p:sp>
          <p:nvSpPr>
            <p:cNvPr id="23" name="Rectangle 22"/>
            <p:cNvSpPr/>
            <p:nvPr/>
          </p:nvSpPr>
          <p:spPr>
            <a:xfrm>
              <a:off x="1233825" y="1664084"/>
              <a:ext cx="6131840" cy="495108"/>
            </a:xfrm>
            <a:prstGeom prst="rect">
              <a:avLst/>
            </a:prstGeom>
            <a:solidFill>
              <a:srgbClr val="4DB1E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Can you remember what happened in London in AD 1666?</a:t>
              </a:r>
            </a:p>
          </p:txBody>
        </p:sp>
        <p:sp>
          <p:nvSpPr>
            <p:cNvPr id="29" name="Oval 28"/>
            <p:cNvSpPr/>
            <p:nvPr/>
          </p:nvSpPr>
          <p:spPr>
            <a:xfrm>
              <a:off x="881616" y="1705486"/>
              <a:ext cx="412303" cy="412303"/>
            </a:xfrm>
            <a:prstGeom prst="ellipse">
              <a:avLst/>
            </a:prstGeom>
            <a:solidFill>
              <a:srgbClr val="4DB1E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grpSp>
      <p:pic>
        <p:nvPicPr>
          <p:cNvPr id="30" name="Picture 2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62268" y="2122044"/>
            <a:ext cx="4926081" cy="391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77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BEDED276-412B-40EF-80C4-B9EA05171835}" vid="{91507CC3-387E-4930-BC11-8BF75DBA2A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853</TotalTime>
  <Words>802</Words>
  <Application>Microsoft Office PowerPoint</Application>
  <PresentationFormat>On-screen Show (4:3)</PresentationFormat>
  <Paragraphs>69</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Twinkl</vt:lpstr>
      <vt:lpstr>Calibri</vt:lpstr>
      <vt:lpstr>Tuffy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User</cp:lastModifiedBy>
  <cp:revision>24</cp:revision>
  <dcterms:created xsi:type="dcterms:W3CDTF">2019-05-27T08:42:32Z</dcterms:created>
  <dcterms:modified xsi:type="dcterms:W3CDTF">2020-02-20T17:11:16Z</dcterms:modified>
</cp:coreProperties>
</file>